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56" r:id="rId2"/>
    <p:sldId id="261" r:id="rId3"/>
    <p:sldId id="257" r:id="rId4"/>
    <p:sldId id="264" r:id="rId5"/>
    <p:sldId id="340" r:id="rId6"/>
    <p:sldId id="352" r:id="rId7"/>
    <p:sldId id="259" r:id="rId8"/>
    <p:sldId id="265" r:id="rId9"/>
    <p:sldId id="260" r:id="rId10"/>
    <p:sldId id="267" r:id="rId11"/>
    <p:sldId id="262" r:id="rId12"/>
    <p:sldId id="272" r:id="rId13"/>
    <p:sldId id="266" r:id="rId14"/>
    <p:sldId id="270" r:id="rId15"/>
    <p:sldId id="276" r:id="rId16"/>
    <p:sldId id="277" r:id="rId17"/>
    <p:sldId id="278" r:id="rId18"/>
    <p:sldId id="297" r:id="rId19"/>
    <p:sldId id="274" r:id="rId20"/>
    <p:sldId id="275" r:id="rId21"/>
    <p:sldId id="288" r:id="rId22"/>
    <p:sldId id="292" r:id="rId23"/>
    <p:sldId id="346" r:id="rId24"/>
    <p:sldId id="344" r:id="rId25"/>
    <p:sldId id="385" r:id="rId26"/>
    <p:sldId id="271" r:id="rId27"/>
    <p:sldId id="283" r:id="rId28"/>
    <p:sldId id="284" r:id="rId29"/>
    <p:sldId id="289" r:id="rId30"/>
    <p:sldId id="290" r:id="rId31"/>
    <p:sldId id="329" r:id="rId32"/>
    <p:sldId id="285" r:id="rId33"/>
    <p:sldId id="291" r:id="rId34"/>
    <p:sldId id="301" r:id="rId35"/>
    <p:sldId id="286" r:id="rId36"/>
    <p:sldId id="287" r:id="rId37"/>
    <p:sldId id="299" r:id="rId38"/>
    <p:sldId id="300" r:id="rId39"/>
    <p:sldId id="302" r:id="rId40"/>
    <p:sldId id="303" r:id="rId41"/>
    <p:sldId id="309" r:id="rId42"/>
    <p:sldId id="308" r:id="rId43"/>
    <p:sldId id="304" r:id="rId44"/>
    <p:sldId id="282" r:id="rId45"/>
    <p:sldId id="294" r:id="rId46"/>
    <p:sldId id="298" r:id="rId47"/>
    <p:sldId id="306" r:id="rId48"/>
    <p:sldId id="347" r:id="rId49"/>
    <p:sldId id="316" r:id="rId50"/>
    <p:sldId id="307" r:id="rId51"/>
    <p:sldId id="310" r:id="rId52"/>
    <p:sldId id="311" r:id="rId53"/>
    <p:sldId id="321" r:id="rId54"/>
    <p:sldId id="319" r:id="rId55"/>
    <p:sldId id="305" r:id="rId56"/>
    <p:sldId id="312" r:id="rId57"/>
    <p:sldId id="314" r:id="rId58"/>
    <p:sldId id="313" r:id="rId59"/>
    <p:sldId id="322" r:id="rId60"/>
    <p:sldId id="315" r:id="rId61"/>
    <p:sldId id="323" r:id="rId62"/>
    <p:sldId id="317" r:id="rId63"/>
    <p:sldId id="324" r:id="rId64"/>
    <p:sldId id="318" r:id="rId65"/>
    <p:sldId id="328" r:id="rId66"/>
    <p:sldId id="369" r:id="rId67"/>
    <p:sldId id="370" r:id="rId68"/>
    <p:sldId id="371" r:id="rId69"/>
    <p:sldId id="332" r:id="rId70"/>
    <p:sldId id="338" r:id="rId71"/>
    <p:sldId id="333" r:id="rId72"/>
    <p:sldId id="335" r:id="rId73"/>
    <p:sldId id="334" r:id="rId74"/>
    <p:sldId id="320" r:id="rId75"/>
    <p:sldId id="269" r:id="rId76"/>
    <p:sldId id="330" r:id="rId77"/>
    <p:sldId id="295" r:id="rId78"/>
    <p:sldId id="296" r:id="rId79"/>
    <p:sldId id="336" r:id="rId80"/>
    <p:sldId id="337" r:id="rId81"/>
    <p:sldId id="339" r:id="rId82"/>
    <p:sldId id="263" r:id="rId83"/>
    <p:sldId id="342" r:id="rId84"/>
    <p:sldId id="350" r:id="rId85"/>
    <p:sldId id="353" r:id="rId86"/>
    <p:sldId id="354" r:id="rId87"/>
    <p:sldId id="373" r:id="rId88"/>
    <p:sldId id="355" r:id="rId89"/>
    <p:sldId id="375" r:id="rId90"/>
    <p:sldId id="374" r:id="rId91"/>
    <p:sldId id="376" r:id="rId92"/>
    <p:sldId id="356" r:id="rId93"/>
    <p:sldId id="357" r:id="rId94"/>
    <p:sldId id="358" r:id="rId95"/>
    <p:sldId id="367" r:id="rId96"/>
    <p:sldId id="368" r:id="rId97"/>
    <p:sldId id="366" r:id="rId98"/>
    <p:sldId id="359" r:id="rId99"/>
    <p:sldId id="377" r:id="rId100"/>
    <p:sldId id="378" r:id="rId101"/>
    <p:sldId id="380" r:id="rId102"/>
    <p:sldId id="379" r:id="rId103"/>
    <p:sldId id="381" r:id="rId104"/>
    <p:sldId id="361" r:id="rId105"/>
    <p:sldId id="382" r:id="rId106"/>
    <p:sldId id="362" r:id="rId107"/>
    <p:sldId id="372" r:id="rId108"/>
    <p:sldId id="363" r:id="rId109"/>
    <p:sldId id="351" r:id="rId110"/>
    <p:sldId id="384" r:id="rId111"/>
    <p:sldId id="364" r:id="rId112"/>
    <p:sldId id="383" r:id="rId113"/>
    <p:sldId id="365" r:id="rId114"/>
    <p:sldId id="349" r:id="rId115"/>
    <p:sldId id="343" r:id="rId116"/>
    <p:sldId id="386" r:id="rId117"/>
    <p:sldId id="258" r:id="rId118"/>
  </p:sldIdLst>
  <p:sldSz cx="12192000" cy="6858000"/>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5050"/>
    <a:srgbClr val="FF993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2" autoAdjust="0"/>
    <p:restoredTop sz="99882" autoAdjust="0"/>
  </p:normalViewPr>
  <p:slideViewPr>
    <p:cSldViewPr snapToGrid="0">
      <p:cViewPr varScale="1">
        <p:scale>
          <a:sx n="85" d="100"/>
          <a:sy n="85" d="100"/>
        </p:scale>
        <p:origin x="126"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3508"/>
          </a:xfrm>
          <a:prstGeom prst="rect">
            <a:avLst/>
          </a:prstGeom>
        </p:spPr>
        <p:txBody>
          <a:bodyPr vert="horz" lIns="99048" tIns="49524" rIns="99048" bIns="49524" rtlCol="0"/>
          <a:lstStyle>
            <a:lvl1pPr algn="l">
              <a:defRPr sz="1300"/>
            </a:lvl1pPr>
          </a:lstStyle>
          <a:p>
            <a:endParaRPr lang="fr-FR" dirty="0"/>
          </a:p>
        </p:txBody>
      </p:sp>
      <p:sp>
        <p:nvSpPr>
          <p:cNvPr id="3" name="Espace réservé de la date 2"/>
          <p:cNvSpPr>
            <a:spLocks noGrp="1"/>
          </p:cNvSpPr>
          <p:nvPr>
            <p:ph type="dt" idx="1"/>
          </p:nvPr>
        </p:nvSpPr>
        <p:spPr>
          <a:xfrm>
            <a:off x="4023093" y="0"/>
            <a:ext cx="3077739" cy="513508"/>
          </a:xfrm>
          <a:prstGeom prst="rect">
            <a:avLst/>
          </a:prstGeom>
        </p:spPr>
        <p:txBody>
          <a:bodyPr vert="horz" lIns="99048" tIns="49524" rIns="99048" bIns="49524" rtlCol="0"/>
          <a:lstStyle>
            <a:lvl1pPr algn="r">
              <a:defRPr sz="1300"/>
            </a:lvl1pPr>
          </a:lstStyle>
          <a:p>
            <a:fld id="{F20BF6A2-1AE5-4448-AA93-1D40AEE29166}" type="datetimeFigureOut">
              <a:rPr lang="fr-FR" smtClean="0"/>
              <a:t>02/08/2015</a:t>
            </a:fld>
            <a:endParaRPr lang="fr-FR" dirty="0"/>
          </a:p>
        </p:txBody>
      </p:sp>
      <p:sp>
        <p:nvSpPr>
          <p:cNvPr id="4" name="Espace réservé de l'image des diapositives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48" tIns="49524" rIns="99048" bIns="49524" rtlCol="0" anchor="ctr"/>
          <a:lstStyle/>
          <a:p>
            <a:endParaRPr lang="fr-FR" dirty="0"/>
          </a:p>
        </p:txBody>
      </p:sp>
      <p:sp>
        <p:nvSpPr>
          <p:cNvPr id="5" name="Espace réservé des commentaires 4"/>
          <p:cNvSpPr>
            <a:spLocks noGrp="1"/>
          </p:cNvSpPr>
          <p:nvPr>
            <p:ph type="body" sz="quarter" idx="3"/>
          </p:nvPr>
        </p:nvSpPr>
        <p:spPr>
          <a:xfrm>
            <a:off x="710248" y="4925408"/>
            <a:ext cx="5681980" cy="4029879"/>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8"/>
            <a:ext cx="3077739" cy="513507"/>
          </a:xfrm>
          <a:prstGeom prst="rect">
            <a:avLst/>
          </a:prstGeom>
        </p:spPr>
        <p:txBody>
          <a:bodyPr vert="horz" lIns="99048" tIns="49524" rIns="99048" bIns="49524"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4023093" y="9721108"/>
            <a:ext cx="3077739" cy="513507"/>
          </a:xfrm>
          <a:prstGeom prst="rect">
            <a:avLst/>
          </a:prstGeom>
        </p:spPr>
        <p:txBody>
          <a:bodyPr vert="horz" lIns="99048" tIns="49524" rIns="99048" bIns="49524" rtlCol="0" anchor="b"/>
          <a:lstStyle>
            <a:lvl1pPr algn="r">
              <a:defRPr sz="1300"/>
            </a:lvl1pPr>
          </a:lstStyle>
          <a:p>
            <a:fld id="{E4230E83-629D-4FA0-86DE-8AB709376EA2}" type="slidenum">
              <a:rPr lang="fr-FR" smtClean="0"/>
              <a:t>‹N°›</a:t>
            </a:fld>
            <a:endParaRPr lang="fr-FR" dirty="0"/>
          </a:p>
        </p:txBody>
      </p:sp>
    </p:spTree>
    <p:extLst>
      <p:ext uri="{BB962C8B-B14F-4D97-AF65-F5344CB8AC3E}">
        <p14:creationId xmlns:p14="http://schemas.microsoft.com/office/powerpoint/2010/main" val="244041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230E83-629D-4FA0-86DE-8AB709376EA2}" type="slidenum">
              <a:rPr lang="fr-FR" smtClean="0"/>
              <a:t>1</a:t>
            </a:fld>
            <a:endParaRPr lang="fr-FR" dirty="0"/>
          </a:p>
        </p:txBody>
      </p:sp>
    </p:spTree>
    <p:extLst>
      <p:ext uri="{BB962C8B-B14F-4D97-AF65-F5344CB8AC3E}">
        <p14:creationId xmlns:p14="http://schemas.microsoft.com/office/powerpoint/2010/main" val="2075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4230E83-629D-4FA0-86DE-8AB709376EA2}" type="slidenum">
              <a:rPr lang="fr-FR" smtClean="0"/>
              <a:t>44</a:t>
            </a:fld>
            <a:endParaRPr lang="fr-FR" dirty="0"/>
          </a:p>
        </p:txBody>
      </p:sp>
    </p:spTree>
    <p:extLst>
      <p:ext uri="{BB962C8B-B14F-4D97-AF65-F5344CB8AC3E}">
        <p14:creationId xmlns:p14="http://schemas.microsoft.com/office/powerpoint/2010/main" val="196364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4230E83-629D-4FA0-86DE-8AB709376EA2}" type="slidenum">
              <a:rPr lang="fr-FR" smtClean="0"/>
              <a:t>109</a:t>
            </a:fld>
            <a:endParaRPr lang="fr-FR" dirty="0"/>
          </a:p>
        </p:txBody>
      </p:sp>
    </p:spTree>
    <p:extLst>
      <p:ext uri="{BB962C8B-B14F-4D97-AF65-F5344CB8AC3E}">
        <p14:creationId xmlns:p14="http://schemas.microsoft.com/office/powerpoint/2010/main" val="304281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E9B7604-2C1C-4576-8B92-9C11D1FC7040}" type="datetime1">
              <a:rPr lang="fr-FR" smtClean="0"/>
              <a:t>02/08/2015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378723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A7B212-86B2-454B-96B9-21D3CFD45F3F}" type="datetime1">
              <a:rPr lang="fr-FR" smtClean="0"/>
              <a:t>02/08/2015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16976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5B48EE-A76F-44AC-BD9F-9D27BDC50A83}" type="datetime1">
              <a:rPr lang="fr-FR" smtClean="0"/>
              <a:t>02/08/2015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82267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763C65-73BB-422A-83A8-8D203D51B4E4}" type="datetime1">
              <a:rPr lang="fr-FR" smtClean="0"/>
              <a:t>02/08/2015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278561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59C1CB1-F8F7-498B-AFD8-755A674ABDA2}" type="datetime1">
              <a:rPr lang="fr-FR" smtClean="0"/>
              <a:t>02/08/2015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203531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1E802A-5424-48F8-8694-4487EC5BA0D3}" type="datetime1">
              <a:rPr lang="fr-FR" smtClean="0"/>
              <a:t>02/08/2015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267289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86A04B4-9662-4BCB-A04E-099B97B58768}" type="datetime1">
              <a:rPr lang="fr-FR" smtClean="0"/>
              <a:t>02/08/2015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181217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D55F7D7-C3AC-4C97-A346-6567270B5767}" type="datetime1">
              <a:rPr lang="fr-FR" smtClean="0"/>
              <a:t>02/08/2015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160050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42CB6A-7A19-491F-8B5C-5EB2516E7D6B}" type="datetime1">
              <a:rPr lang="fr-FR" smtClean="0"/>
              <a:t>02/08/2015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1257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3751F8-7229-48EB-91EF-E71C320DE1AA}" type="datetime1">
              <a:rPr lang="fr-FR" smtClean="0"/>
              <a:t>02/08/2015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195373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32A1F7-0B8B-4872-AE56-C8C2ABA6C3A2}" type="datetime1">
              <a:rPr lang="fr-FR" smtClean="0"/>
              <a:t>02/08/2015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E177AD9-1C89-497B-82D4-54EC60B92A04}" type="slidenum">
              <a:rPr lang="fr-FR" smtClean="0"/>
              <a:t>‹N°›</a:t>
            </a:fld>
            <a:endParaRPr lang="fr-FR" dirty="0"/>
          </a:p>
        </p:txBody>
      </p:sp>
    </p:spTree>
    <p:extLst>
      <p:ext uri="{BB962C8B-B14F-4D97-AF65-F5344CB8AC3E}">
        <p14:creationId xmlns:p14="http://schemas.microsoft.com/office/powerpoint/2010/main" val="165763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31D5F-D658-420F-9AE3-85B050083A1D}" type="datetime1">
              <a:rPr lang="fr-FR" smtClean="0"/>
              <a:t>02/08/2015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7AD9-1C89-497B-82D4-54EC60B92A04}" type="slidenum">
              <a:rPr lang="fr-FR" smtClean="0"/>
              <a:t>‹N°›</a:t>
            </a:fld>
            <a:endParaRPr lang="fr-FR" dirty="0"/>
          </a:p>
        </p:txBody>
      </p:sp>
    </p:spTree>
    <p:extLst>
      <p:ext uri="{BB962C8B-B14F-4D97-AF65-F5344CB8AC3E}">
        <p14:creationId xmlns:p14="http://schemas.microsoft.com/office/powerpoint/2010/main" val="3862259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okfordiagnosis.com/mesh_info.php?term=Tension-Type+Headache&amp;lang=1" TargetMode="External"/><Relationship Id="rId2" Type="http://schemas.openxmlformats.org/officeDocument/2006/relationships/hyperlink" Target="http://louiseboyer2.tripod.com/neurologie.ppt"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hyperlink" Target="http://www.beaute-saine.com/sante/sinusite.php" TargetMode="Externa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52.jpg"/><Relationship Id="rId2" Type="http://schemas.openxmlformats.org/officeDocument/2006/relationships/hyperlink" Target="http://www.ameli-sante.fr/sinusite/traitement-sinusite-aigue.html" TargetMode="External"/><Relationship Id="rId1" Type="http://schemas.openxmlformats.org/officeDocument/2006/relationships/slideLayout" Target="../slideLayouts/slideLayout7.xml"/><Relationship Id="rId6" Type="http://schemas.openxmlformats.org/officeDocument/2006/relationships/image" Target="../media/image255.jpg"/><Relationship Id="rId5" Type="http://schemas.openxmlformats.org/officeDocument/2006/relationships/image" Target="../media/image254.jpg"/><Relationship Id="rId4" Type="http://schemas.openxmlformats.org/officeDocument/2006/relationships/image" Target="../media/image253.jpg"/></Relationships>
</file>

<file path=ppt/slides/_rels/slide102.xml.rels><?xml version="1.0" encoding="UTF-8" standalone="yes"?>
<Relationships xmlns="http://schemas.openxmlformats.org/package/2006/relationships"><Relationship Id="rId3" Type="http://schemas.openxmlformats.org/officeDocument/2006/relationships/image" Target="../media/image256.jpg"/><Relationship Id="rId2" Type="http://schemas.openxmlformats.org/officeDocument/2006/relationships/hyperlink" Target="http://www.beaute-saine.com/sante/sinusite.php"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www.institut-nez.fr/autres-pathologies-du-nez-et-des-sinus/sinusite-et-implants-dentaires-c53.html" TargetMode="External"/><Relationship Id="rId2" Type="http://schemas.openxmlformats.org/officeDocument/2006/relationships/hyperlink" Target="http://www.beaute-saine.com/sante/sinusite.php" TargetMode="External"/><Relationship Id="rId1" Type="http://schemas.openxmlformats.org/officeDocument/2006/relationships/slideLayout" Target="../slideLayouts/slideLayout7.xml"/><Relationship Id="rId4" Type="http://schemas.openxmlformats.org/officeDocument/2006/relationships/image" Target="../media/image257.jpg"/></Relationships>
</file>

<file path=ppt/slides/_rels/slide104.xml.rels><?xml version="1.0" encoding="UTF-8" standalone="yes"?>
<Relationships xmlns="http://schemas.openxmlformats.org/package/2006/relationships"><Relationship Id="rId3" Type="http://schemas.openxmlformats.org/officeDocument/2006/relationships/image" Target="../media/image258.jpg"/><Relationship Id="rId2" Type="http://schemas.openxmlformats.org/officeDocument/2006/relationships/hyperlink" Target="http://www.doctissimo.fr/html/sante/bien_voir/9008-fatigue-visuelle.htm"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8" Type="http://schemas.openxmlformats.org/officeDocument/2006/relationships/image" Target="../media/image263.jpg"/><Relationship Id="rId3" Type="http://schemas.openxmlformats.org/officeDocument/2006/relationships/hyperlink" Target="http://www.hansanders.be/fr/blog/mes-lunettes-me-donnent-mal-a-la-tete-/45/" TargetMode="External"/><Relationship Id="rId7" Type="http://schemas.openxmlformats.org/officeDocument/2006/relationships/image" Target="../media/image262.jpg"/><Relationship Id="rId2" Type="http://schemas.openxmlformats.org/officeDocument/2006/relationships/hyperlink" Target="http://www.doctissimo.fr/html/sante/bien_voir/9008-fatigue-visuelle.htm" TargetMode="External"/><Relationship Id="rId1" Type="http://schemas.openxmlformats.org/officeDocument/2006/relationships/slideLayout" Target="../slideLayouts/slideLayout7.xml"/><Relationship Id="rId6" Type="http://schemas.openxmlformats.org/officeDocument/2006/relationships/image" Target="../media/image261.jpg"/><Relationship Id="rId5" Type="http://schemas.openxmlformats.org/officeDocument/2006/relationships/image" Target="../media/image260.jpg"/><Relationship Id="rId4" Type="http://schemas.openxmlformats.org/officeDocument/2006/relationships/image" Target="../media/image259.jpg"/><Relationship Id="rId9" Type="http://schemas.openxmlformats.org/officeDocument/2006/relationships/image" Target="../media/image264.jpg"/></Relationships>
</file>

<file path=ppt/slides/_rels/slide106.xml.rels><?xml version="1.0" encoding="UTF-8" standalone="yes"?>
<Relationships xmlns="http://schemas.openxmlformats.org/package/2006/relationships"><Relationship Id="rId8" Type="http://schemas.openxmlformats.org/officeDocument/2006/relationships/hyperlink" Target="http://sante-medecine.commentcamarche.net/faq/17778-dent-definition" TargetMode="External"/><Relationship Id="rId3" Type="http://schemas.openxmlformats.org/officeDocument/2006/relationships/image" Target="../media/image266.jpeg"/><Relationship Id="rId7" Type="http://schemas.openxmlformats.org/officeDocument/2006/relationships/image" Target="../media/image270.gif"/><Relationship Id="rId2" Type="http://schemas.openxmlformats.org/officeDocument/2006/relationships/image" Target="../media/image265.jpeg"/><Relationship Id="rId1" Type="http://schemas.openxmlformats.org/officeDocument/2006/relationships/slideLayout" Target="../slideLayouts/slideLayout7.xml"/><Relationship Id="rId6" Type="http://schemas.openxmlformats.org/officeDocument/2006/relationships/image" Target="../media/image269.gif"/><Relationship Id="rId11" Type="http://schemas.openxmlformats.org/officeDocument/2006/relationships/hyperlink" Target="http://www.tmjandsleeptherapycentre.com/headaches/" TargetMode="External"/><Relationship Id="rId5" Type="http://schemas.openxmlformats.org/officeDocument/2006/relationships/image" Target="../media/image268.jpeg"/><Relationship Id="rId10" Type="http://schemas.openxmlformats.org/officeDocument/2006/relationships/hyperlink" Target="http://sante-medecine.commentcamarche.net/faq/17568-bruxisme-definition" TargetMode="External"/><Relationship Id="rId4" Type="http://schemas.openxmlformats.org/officeDocument/2006/relationships/image" Target="../media/image267.jpeg"/><Relationship Id="rId9" Type="http://schemas.openxmlformats.org/officeDocument/2006/relationships/hyperlink" Target="http://sante-medecine.commentcamarche.net/contents/1076-appareil-dentaire-adulte" TargetMode="External"/></Relationships>
</file>

<file path=ppt/slides/_rels/slide107.xml.rels><?xml version="1.0" encoding="UTF-8" standalone="yes"?>
<Relationships xmlns="http://schemas.openxmlformats.org/package/2006/relationships"><Relationship Id="rId8" Type="http://schemas.openxmlformats.org/officeDocument/2006/relationships/image" Target="../media/image273.jpeg"/><Relationship Id="rId3" Type="http://schemas.openxmlformats.org/officeDocument/2006/relationships/hyperlink" Target="https://fr.wikipedia.org/wiki/Orthodontie" TargetMode="External"/><Relationship Id="rId7" Type="http://schemas.openxmlformats.org/officeDocument/2006/relationships/image" Target="../media/image272.jpg"/><Relationship Id="rId2" Type="http://schemas.openxmlformats.org/officeDocument/2006/relationships/hyperlink" Target="https://fr.wikipedia.org/wiki/D%C3%A9glutition_atypique" TargetMode="External"/><Relationship Id="rId1" Type="http://schemas.openxmlformats.org/officeDocument/2006/relationships/slideLayout" Target="../slideLayouts/slideLayout7.xml"/><Relationship Id="rId6" Type="http://schemas.openxmlformats.org/officeDocument/2006/relationships/image" Target="../media/image271.jpg"/><Relationship Id="rId11" Type="http://schemas.openxmlformats.org/officeDocument/2006/relationships/hyperlink" Target="https://www.orthodontisteenligne.com/cas-traites-2/classe-02/" TargetMode="External"/><Relationship Id="rId5" Type="http://schemas.openxmlformats.org/officeDocument/2006/relationships/hyperlink" Target="https://fr.wikipedia.org/wiki/Malocclusion_dentaire" TargetMode="External"/><Relationship Id="rId10" Type="http://schemas.openxmlformats.org/officeDocument/2006/relationships/image" Target="../media/image274.jpg"/><Relationship Id="rId4" Type="http://schemas.openxmlformats.org/officeDocument/2006/relationships/hyperlink" Target="https://fr.wikipedia.org/wiki/Articulation_temporo-mandibulaire" TargetMode="External"/><Relationship Id="rId9" Type="http://schemas.openxmlformats.org/officeDocument/2006/relationships/hyperlink" Target="http://orthomontreal.com/malocclusion-dentaire/avant_malocc/"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www.intolerancegluten.com/intolerances_alimentaires.html" TargetMode="External"/><Relationship Id="rId3" Type="http://schemas.openxmlformats.org/officeDocument/2006/relationships/hyperlink" Target="https://fr.wikipedia.org/wiki/Voies_respiratoires" TargetMode="External"/><Relationship Id="rId7" Type="http://schemas.openxmlformats.org/officeDocument/2006/relationships/hyperlink" Target="https://fr.wikipedia.org/wiki/Intol%C3%A9rance_alimentaire" TargetMode="External"/><Relationship Id="rId12" Type="http://schemas.openxmlformats.org/officeDocument/2006/relationships/image" Target="../media/image275.jpg"/><Relationship Id="rId2" Type="http://schemas.openxmlformats.org/officeDocument/2006/relationships/hyperlink" Target="https://fr.wikipedia.org/wiki/Peau" TargetMode="External"/><Relationship Id="rId1" Type="http://schemas.openxmlformats.org/officeDocument/2006/relationships/slideLayout" Target="../slideLayouts/slideLayout7.xml"/><Relationship Id="rId6" Type="http://schemas.openxmlformats.org/officeDocument/2006/relationships/hyperlink" Target="https://fr.wikipedia.org/wiki/Maladies_inflammatoires_chroniques_intestinales" TargetMode="External"/><Relationship Id="rId11" Type="http://schemas.openxmlformats.org/officeDocument/2006/relationships/hyperlink" Target="https://fr.wikipedia.org/wiki/Immunoglobuline_G" TargetMode="External"/><Relationship Id="rId5" Type="http://schemas.openxmlformats.org/officeDocument/2006/relationships/hyperlink" Target="https://fr.wikipedia.org/wiki/C%C3%B4lon_irritable" TargetMode="External"/><Relationship Id="rId10" Type="http://schemas.openxmlformats.org/officeDocument/2006/relationships/hyperlink" Target="http://www.intolerancegluten.com/" TargetMode="External"/><Relationship Id="rId4" Type="http://schemas.openxmlformats.org/officeDocument/2006/relationships/hyperlink" Target="https://fr.wikipedia.org/wiki/Syst%C3%A8me_digestif" TargetMode="External"/><Relationship Id="rId9" Type="http://schemas.openxmlformats.org/officeDocument/2006/relationships/hyperlink" Target="http://www.fmcgastro.org/postu-main/postu-2013-paris/textes-postu-2013-paris/allergie-et-intolerance-alimentaire-chez-l%E2%80%99adulte/"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ante-medecine.commentcamarche.net/faq/28041-systeme-nerveux-definitio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intolerancegluten.com/intolerances_alimentaire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lookfordiagnosis.com/mesh_info.php?term=Tension-Type+Headache&amp;lang=1" TargetMode="External"/><Relationship Id="rId2" Type="http://schemas.openxmlformats.org/officeDocument/2006/relationships/hyperlink" Target="http://ocw.tufts.edu/" TargetMode="External"/><Relationship Id="rId1" Type="http://schemas.openxmlformats.org/officeDocument/2006/relationships/slideLayout" Target="../slideLayouts/slideLayout7.xml"/><Relationship Id="rId5" Type="http://schemas.openxmlformats.org/officeDocument/2006/relationships/hyperlink" Target="https://www.mja.com.au/journal/2012/196/3/practical-neurology-part-7-recurrent-headaches-visual-disturbance" TargetMode="External"/><Relationship Id="rId4" Type="http://schemas.openxmlformats.org/officeDocument/2006/relationships/image" Target="../media/image16.jpg"/></Relationships>
</file>

<file path=ppt/slides/_rels/slide110.xml.rels><?xml version="1.0" encoding="UTF-8" standalone="yes"?>
<Relationships xmlns="http://schemas.openxmlformats.org/package/2006/relationships"><Relationship Id="rId8" Type="http://schemas.openxmlformats.org/officeDocument/2006/relationships/hyperlink" Target="http://www.vulgaris-medical.com/encyclopedie-medicale/hydrocephalie" TargetMode="External"/><Relationship Id="rId13" Type="http://schemas.openxmlformats.org/officeDocument/2006/relationships/hyperlink" Target="http://www.infirmiers.com/etudiants-en-ifsi/cours/cours-psychiatrie-la-psychose-maniaco-depressive.html" TargetMode="External"/><Relationship Id="rId3" Type="http://schemas.openxmlformats.org/officeDocument/2006/relationships/hyperlink" Target="https://fr.wikipedia.org/wiki/Ventricule_c%C3%A9r%C3%A9bral" TargetMode="External"/><Relationship Id="rId7" Type="http://schemas.openxmlformats.org/officeDocument/2006/relationships/hyperlink" Target="https://fr.wikipedia.org/wiki/D%C3%A9mence" TargetMode="External"/><Relationship Id="rId12" Type="http://schemas.openxmlformats.org/officeDocument/2006/relationships/hyperlink" Target="http://www.allodocteurs.fr/actualite-sante-hydrocephalie-une-tete-qui-grossit_140.html" TargetMode="External"/><Relationship Id="rId2" Type="http://schemas.openxmlformats.org/officeDocument/2006/relationships/hyperlink" Target="https://fr.wikipedia.org/wiki/Liquide_c%C3%A9phalo-rachidien" TargetMode="External"/><Relationship Id="rId1" Type="http://schemas.openxmlformats.org/officeDocument/2006/relationships/slideLayout" Target="../slideLayouts/slideLayout7.xml"/><Relationship Id="rId6" Type="http://schemas.openxmlformats.org/officeDocument/2006/relationships/hyperlink" Target="https://fr.wikipedia.org/wiki/Incontinence" TargetMode="External"/><Relationship Id="rId11" Type="http://schemas.openxmlformats.org/officeDocument/2006/relationships/image" Target="../media/image277.jpg"/><Relationship Id="rId5" Type="http://schemas.openxmlformats.org/officeDocument/2006/relationships/hyperlink" Target="https://fr.wikipedia.org/wiki/Trouble_de_l'%C3%A9quilibre" TargetMode="External"/><Relationship Id="rId10" Type="http://schemas.openxmlformats.org/officeDocument/2006/relationships/image" Target="../media/image276.jpg"/><Relationship Id="rId4" Type="http://schemas.openxmlformats.org/officeDocument/2006/relationships/hyperlink" Target="https://fr.wikipedia.org/wiki/Arachno%C3%AFde" TargetMode="External"/><Relationship Id="rId9" Type="http://schemas.openxmlformats.org/officeDocument/2006/relationships/hyperlink" Target="https://fr.wikipedia.org/wiki/Hydroc%C3%A9phalie" TargetMode="External"/></Relationships>
</file>

<file path=ppt/slides/_rels/slide111.xml.rels><?xml version="1.0" encoding="UTF-8" standalone="yes"?>
<Relationships xmlns="http://schemas.openxmlformats.org/package/2006/relationships"><Relationship Id="rId8" Type="http://schemas.openxmlformats.org/officeDocument/2006/relationships/hyperlink" Target="https://fr.wikipedia.org/wiki/Vin_rouge" TargetMode="External"/><Relationship Id="rId3" Type="http://schemas.openxmlformats.org/officeDocument/2006/relationships/hyperlink" Target="https://fr.wikipedia.org/wiki/L%C3%A9gumes" TargetMode="External"/><Relationship Id="rId7" Type="http://schemas.openxmlformats.org/officeDocument/2006/relationships/hyperlink" Target="https://fr.wikipedia.org/wiki/Produits_laitiers" TargetMode="External"/><Relationship Id="rId2" Type="http://schemas.openxmlformats.org/officeDocument/2006/relationships/hyperlink" Target="https://fr.wikipedia.org/wiki/Fruit_(alimentation_humaine)" TargetMode="External"/><Relationship Id="rId1" Type="http://schemas.openxmlformats.org/officeDocument/2006/relationships/slideLayout" Target="../slideLayouts/slideLayout7.xml"/><Relationship Id="rId6" Type="http://schemas.openxmlformats.org/officeDocument/2006/relationships/hyperlink" Target="https://fr.wikipedia.org/wiki/Viande" TargetMode="External"/><Relationship Id="rId5" Type="http://schemas.openxmlformats.org/officeDocument/2006/relationships/hyperlink" Target="https://fr.wikipedia.org/wiki/Huile_d'olive" TargetMode="External"/><Relationship Id="rId10" Type="http://schemas.openxmlformats.org/officeDocument/2006/relationships/image" Target="../media/image278.jpg"/><Relationship Id="rId4" Type="http://schemas.openxmlformats.org/officeDocument/2006/relationships/hyperlink" Target="https://fr.wikipedia.org/wiki/C%C3%A9r%C3%A9ales" TargetMode="External"/><Relationship Id="rId9" Type="http://schemas.openxmlformats.org/officeDocument/2006/relationships/hyperlink" Target="http://www.passeportsante.net/fr/Solutions/PlantesSupplements/Fiche.aspx?doc=lycopene_ps"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280.jpg"/><Relationship Id="rId2" Type="http://schemas.openxmlformats.org/officeDocument/2006/relationships/image" Target="../media/image279.jpg"/><Relationship Id="rId1" Type="http://schemas.openxmlformats.org/officeDocument/2006/relationships/slideLayout" Target="../slideLayouts/slideLayout7.xml"/><Relationship Id="rId6" Type="http://schemas.openxmlformats.org/officeDocument/2006/relationships/image" Target="../media/image283.jpg"/><Relationship Id="rId5" Type="http://schemas.openxmlformats.org/officeDocument/2006/relationships/image" Target="../media/image282.jpg"/><Relationship Id="rId4" Type="http://schemas.openxmlformats.org/officeDocument/2006/relationships/image" Target="../media/image281.jpg"/></Relationships>
</file>

<file path=ppt/slides/_rels/slide113.xml.rels><?xml version="1.0" encoding="UTF-8" standalone="yes"?>
<Relationships xmlns="http://schemas.openxmlformats.org/package/2006/relationships"><Relationship Id="rId8" Type="http://schemas.openxmlformats.org/officeDocument/2006/relationships/hyperlink" Target="http://www.franceinter.fr/emission-leco-du-matin-vivre-sans-argent-cest-possible" TargetMode="External"/><Relationship Id="rId3" Type="http://schemas.openxmlformats.org/officeDocument/2006/relationships/hyperlink" Target="http://www.france5.fr/emissions/la-quotidienne/a-la-une/les-bons-plans-pour-vivre-en-partie-gratuitement_224857" TargetMode="External"/><Relationship Id="rId7" Type="http://schemas.openxmlformats.org/officeDocument/2006/relationships/hyperlink" Target="http://www.neo-planete.com/vivre-gratuitement-yolainedelabigne-chronique-bonnenouvelle-europe1-gratuivores-consommation/" TargetMode="External"/><Relationship Id="rId2" Type="http://schemas.openxmlformats.org/officeDocument/2006/relationships/hyperlink" Target="http://www.wwoof.fr/" TargetMode="External"/><Relationship Id="rId1" Type="http://schemas.openxmlformats.org/officeDocument/2006/relationships/slideLayout" Target="../slideLayouts/slideLayout7.xml"/><Relationship Id="rId6" Type="http://schemas.openxmlformats.org/officeDocument/2006/relationships/hyperlink" Target="http://alternatives.blog.lemonde.fr/2014/01/22/vivre-sans-argent-pourquoi-comment-cinq-exemples/" TargetMode="External"/><Relationship Id="rId5" Type="http://schemas.openxmlformats.org/officeDocument/2006/relationships/hyperlink" Target="http://www.planet.fr/conso-les-bons-plans-pour-vivre-gratis.17172.1404.html" TargetMode="External"/><Relationship Id="rId10" Type="http://schemas.openxmlformats.org/officeDocument/2006/relationships/image" Target="../media/image285.jpg"/><Relationship Id="rId4" Type="http://schemas.openxmlformats.org/officeDocument/2006/relationships/hyperlink" Target="http://rue89.nouvelobs.com/2013/12/18/vivre-sans-argent-france-si-difficile-ca-248258" TargetMode="External"/><Relationship Id="rId9" Type="http://schemas.openxmlformats.org/officeDocument/2006/relationships/image" Target="../media/image284.jpg"/></Relationships>
</file>

<file path=ppt/slides/_rels/slide114.xml.rels><?xml version="1.0" encoding="UTF-8" standalone="yes"?>
<Relationships xmlns="http://schemas.openxmlformats.org/package/2006/relationships"><Relationship Id="rId3" Type="http://schemas.openxmlformats.org/officeDocument/2006/relationships/hyperlink" Target="http://benjamin.lisan.free.fr/AssoLutteContreCephalee/questionnaireEpidemioCephaleeTensionChronique.doc" TargetMode="External"/><Relationship Id="rId2" Type="http://schemas.openxmlformats.org/officeDocument/2006/relationships/hyperlink" Target="http://benjamin.lisan.free.fr/AssoLutteContreCephalee/questionnaireEpidemioCephaleeTensionChronique.htm" TargetMode="External"/><Relationship Id="rId1" Type="http://schemas.openxmlformats.org/officeDocument/2006/relationships/slideLayout" Target="../slideLayouts/slideLayout7.xml"/><Relationship Id="rId4" Type="http://schemas.openxmlformats.org/officeDocument/2006/relationships/image" Target="../media/image286.jpg"/></Relationships>
</file>

<file path=ppt/slides/_rels/slide115.xml.rels><?xml version="1.0" encoding="UTF-8" standalone="yes"?>
<Relationships xmlns="http://schemas.openxmlformats.org/package/2006/relationships"><Relationship Id="rId2" Type="http://schemas.openxmlformats.org/officeDocument/2006/relationships/hyperlink" Target="http://www.doctissimo.fr/html/sante/encyclopedie/sa_840_spasmophilie.htm"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88.jpeg"/><Relationship Id="rId2" Type="http://schemas.openxmlformats.org/officeDocument/2006/relationships/image" Target="../media/image287.jpeg"/><Relationship Id="rId1" Type="http://schemas.openxmlformats.org/officeDocument/2006/relationships/slideLayout" Target="../slideLayouts/slideLayout7.xml"/><Relationship Id="rId5" Type="http://schemas.openxmlformats.org/officeDocument/2006/relationships/image" Target="../media/image290.jpg"/><Relationship Id="rId4" Type="http://schemas.openxmlformats.org/officeDocument/2006/relationships/image" Target="../media/image28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hyperlink" Target="https://farm8.static.flickr.com/7352/12679954945_fd89d32547_m.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cephaleesdetension.co.nr/" TargetMode="External"/><Relationship Id="rId5" Type="http://schemas.openxmlformats.org/officeDocument/2006/relationships/hyperlink" Target="mailto:benjamin.lisan@free.fr"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5" Type="http://schemas.openxmlformats.org/officeDocument/2006/relationships/image" Target="../media/image61.jpg"/><Relationship Id="rId4" Type="http://schemas.openxmlformats.org/officeDocument/2006/relationships/image" Target="../media/image60.jpg"/></Relationships>
</file>

<file path=ppt/slides/_rels/slide2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7.xml"/><Relationship Id="rId4" Type="http://schemas.openxmlformats.org/officeDocument/2006/relationships/image" Target="../media/image6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hyperlink" Target="http://fr.wikipedia.org/wiki/Maladie_d'Alzheimer" TargetMode="External"/><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g"/><Relationship Id="rId5" Type="http://schemas.openxmlformats.org/officeDocument/2006/relationships/image" Target="../media/image71.jpeg"/><Relationship Id="rId4" Type="http://schemas.openxmlformats.org/officeDocument/2006/relationships/image" Target="../media/image70.jpeg"/></Relationships>
</file>

<file path=ppt/slides/_rels/slide2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normandie.fm/Le-suicide-d-un-jeune-homme-de-20-ans-sur-les-voies,-paralyse-le-trafic-ferroviaire-2-heures-hier-soir_a138.html" TargetMode="Externa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perso.orange.fr/jean-paul.barriere/divers2/therese.htm" TargetMode="External"/><Relationship Id="rId2" Type="http://schemas.openxmlformats.org/officeDocument/2006/relationships/image" Target="../media/image77.jpg"/><Relationship Id="rId1" Type="http://schemas.openxmlformats.org/officeDocument/2006/relationships/slideLayout" Target="../slideLayouts/slideLayout7.xml"/><Relationship Id="rId5" Type="http://schemas.openxmlformats.org/officeDocument/2006/relationships/hyperlink" Target="http://fr.wikipedia.org/wiki/Th%C3%A9r%C3%A8se_d'Avila" TargetMode="External"/><Relationship Id="rId4" Type="http://schemas.openxmlformats.org/officeDocument/2006/relationships/hyperlink" Target="http://www.evene.fr/celebre/biographie/sainte-therese-d-avila-4434.ph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7.xml"/><Relationship Id="rId4" Type="http://schemas.openxmlformats.org/officeDocument/2006/relationships/image" Target="../media/image80.jpg"/></Relationships>
</file>

<file path=ppt/slides/_rels/slide3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jpeg"/></Relationships>
</file>

<file path=ppt/slides/_rels/slide3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jpeg"/><Relationship Id="rId3" Type="http://schemas.openxmlformats.org/officeDocument/2006/relationships/image" Target="../media/image88.jpeg"/><Relationship Id="rId7" Type="http://schemas.openxmlformats.org/officeDocument/2006/relationships/image" Target="../media/image92.jpeg"/><Relationship Id="rId12" Type="http://schemas.openxmlformats.org/officeDocument/2006/relationships/image" Target="../media/image97.jpeg"/><Relationship Id="rId2" Type="http://schemas.openxmlformats.org/officeDocument/2006/relationships/image" Target="../media/image87.jpeg"/><Relationship Id="rId1" Type="http://schemas.openxmlformats.org/officeDocument/2006/relationships/slideLayout" Target="../slideLayouts/slideLayout7.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3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37.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www.futura-sciences.com/magazines/sante/infos/dico/d/medecine-acth-2928/" TargetMode="External"/><Relationship Id="rId13" Type="http://schemas.openxmlformats.org/officeDocument/2006/relationships/hyperlink" Target="http://fr.wikipedia.org/wiki/Immunit%C3%A9_humaine" TargetMode="External"/><Relationship Id="rId18" Type="http://schemas.openxmlformats.org/officeDocument/2006/relationships/hyperlink" Target="http://fr.wikipedia.org/wiki/Anamn%C3%A8se_(psychologie)" TargetMode="External"/><Relationship Id="rId3" Type="http://schemas.openxmlformats.org/officeDocument/2006/relationships/hyperlink" Target="http://fr.wikipedia.org/wiki/Psychisme" TargetMode="External"/><Relationship Id="rId21" Type="http://schemas.openxmlformats.org/officeDocument/2006/relationships/hyperlink" Target="http://fr.wikipedia.org/wiki/Psychosomatique" TargetMode="External"/><Relationship Id="rId7" Type="http://schemas.openxmlformats.org/officeDocument/2006/relationships/hyperlink" Target="http://fr.wikipedia.org/wiki/Stress" TargetMode="External"/><Relationship Id="rId12" Type="http://schemas.openxmlformats.org/officeDocument/2006/relationships/hyperlink" Target="http://fr.wikipedia.org/wiki/Hormonal" TargetMode="External"/><Relationship Id="rId17" Type="http://schemas.openxmlformats.org/officeDocument/2006/relationships/hyperlink" Target="http://fr.wikipedia.org/wiki/Psychoth%C3%A9rapie" TargetMode="External"/><Relationship Id="rId2" Type="http://schemas.openxmlformats.org/officeDocument/2006/relationships/hyperlink" Target="http://fr.wikipedia.org/wiki/Sant%C3%A9" TargetMode="External"/><Relationship Id="rId16" Type="http://schemas.openxmlformats.org/officeDocument/2006/relationships/hyperlink" Target="http://fr.wikipedia.org/wiki/Cancer" TargetMode="External"/><Relationship Id="rId20" Type="http://schemas.openxmlformats.org/officeDocument/2006/relationships/hyperlink" Target="http://fr.wikipedia.org/wiki/D%C3%A9pression_(psychiatrie)" TargetMode="External"/><Relationship Id="rId1" Type="http://schemas.openxmlformats.org/officeDocument/2006/relationships/slideLayout" Target="../slideLayouts/slideLayout7.xml"/><Relationship Id="rId6" Type="http://schemas.openxmlformats.org/officeDocument/2006/relationships/hyperlink" Target="http://fr.wikipedia.org/wiki/Corps_humain" TargetMode="External"/><Relationship Id="rId11" Type="http://schemas.openxmlformats.org/officeDocument/2006/relationships/hyperlink" Target="http://www.futura-sciences.com/magazines/sante/infos/dico/d/medecine-ocytocine-9476/" TargetMode="External"/><Relationship Id="rId5" Type="http://schemas.openxmlformats.org/officeDocument/2006/relationships/hyperlink" Target="http://fr.wikipedia.org/wiki/Esprit" TargetMode="External"/><Relationship Id="rId15" Type="http://schemas.openxmlformats.org/officeDocument/2006/relationships/hyperlink" Target="http://fr.wikipedia.org/wiki/Auto-immune" TargetMode="External"/><Relationship Id="rId10" Type="http://schemas.openxmlformats.org/officeDocument/2006/relationships/hyperlink" Target="http://www.futura-sciences.com/magazines/sante/infos/dico/d/medecine-adrenaline-2938/" TargetMode="External"/><Relationship Id="rId19" Type="http://schemas.openxmlformats.org/officeDocument/2006/relationships/hyperlink" Target="http://fr.wikipedia.org/wiki/Anxi%C3%A9t%C3%A9" TargetMode="External"/><Relationship Id="rId4" Type="http://schemas.openxmlformats.org/officeDocument/2006/relationships/hyperlink" Target="http://fr.wikipedia.org/wiki/Somatisation" TargetMode="External"/><Relationship Id="rId9" Type="http://schemas.openxmlformats.org/officeDocument/2006/relationships/hyperlink" Target="http://www.futura-sciences.com/magazines/sante/infos/dico/d/medecine-cortisol-3188/" TargetMode="External"/><Relationship Id="rId14" Type="http://schemas.openxmlformats.org/officeDocument/2006/relationships/hyperlink" Target="http://fr.wikipedia.org/wiki/Infectieu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tmjandsleeptherapycentre.com/headaches/"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researchgate.net/publication/7607520_Tension-type_headache_as_the_unique_pain_experience_of_a_patient_with_congenital_insensitivity_to_pain" TargetMode="External"/><Relationship Id="rId2" Type="http://schemas.openxmlformats.org/officeDocument/2006/relationships/hyperlink" Target="http://www.sciencedirect.com/science?_ob=ArticleURL&amp;_udi=B6T0K-4H2PJVJ-5&amp;_user=10&amp;_coverDate=10/31/2005&amp;_rdoc=1&amp;_fmt=&amp;_orig=search&amp;_sort=d&amp;view=c&amp;_acct=C000050221&amp;_version=1&amp;_urlVersion=0&amp;_userid=10&amp;md5=378f104b0314217ab960403ceb9d777b" TargetMode="External"/><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10.jpeg"/></Relationships>
</file>

<file path=ppt/slides/_rels/slide41.xml.rels><?xml version="1.0" encoding="UTF-8" standalone="yes"?>
<Relationships xmlns="http://schemas.openxmlformats.org/package/2006/relationships"><Relationship Id="rId3" Type="http://schemas.openxmlformats.org/officeDocument/2006/relationships/hyperlink" Target="http://www.thelancet.com/journals/laneur/article/PIIS1474-4422(07)70325-3/abstract" TargetMode="External"/><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www.themagiccafe.com/forums/viewtopic.php?topic=202591&amp;forum=14&amp;start=30" TargetMode="External"/><Relationship Id="rId3" Type="http://schemas.openxmlformats.org/officeDocument/2006/relationships/hyperlink" Target="http://www.pun.be/FMPro?-db=catpun.fp3&amp;-format=catfiche.htm&amp;-lay=fiche&amp;NUM=168&amp;-find=" TargetMode="External"/><Relationship Id="rId7" Type="http://schemas.openxmlformats.org/officeDocument/2006/relationships/hyperlink" Target="http://www.themagiccafe.com/forums/viewtopic.php?topic=202591" TargetMode="External"/><Relationship Id="rId2" Type="http://schemas.openxmlformats.org/officeDocument/2006/relationships/hyperlink" Target="http://www.africabib.org/query_a.php?pe=!861778294!&amp;SR=3" TargetMode="External"/><Relationship Id="rId1" Type="http://schemas.openxmlformats.org/officeDocument/2006/relationships/slideLayout" Target="../slideLayouts/slideLayout7.xml"/><Relationship Id="rId6" Type="http://schemas.openxmlformats.org/officeDocument/2006/relationships/hyperlink" Target="http://maitreocculte.centerblog.net/105-canari-atoumgble-pour-avoir-la-force-mystique?ii=1" TargetMode="External"/><Relationship Id="rId11" Type="http://schemas.openxmlformats.org/officeDocument/2006/relationships/image" Target="../media/image116.jpeg"/><Relationship Id="rId5" Type="http://schemas.openxmlformats.org/officeDocument/2006/relationships/image" Target="../media/image114.jpeg"/><Relationship Id="rId10" Type="http://schemas.openxmlformats.org/officeDocument/2006/relationships/hyperlink" Target="http://www.quizz.biz/quizz-397943.html" TargetMode="External"/><Relationship Id="rId4" Type="http://schemas.openxmlformats.org/officeDocument/2006/relationships/image" Target="../media/image113.jpeg"/><Relationship Id="rId9" Type="http://schemas.openxmlformats.org/officeDocument/2006/relationships/image" Target="../media/image1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image" Target="../media/image117.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fr.wikipedia.org/wiki/Stress" TargetMode="External"/><Relationship Id="rId2" Type="http://schemas.openxmlformats.org/officeDocument/2006/relationships/hyperlink" Target="http://fr.wikipedia.org/wiki/France" TargetMode="External"/><Relationship Id="rId1" Type="http://schemas.openxmlformats.org/officeDocument/2006/relationships/slideLayout" Target="../slideLayouts/slideLayout7.xml"/><Relationship Id="rId6" Type="http://schemas.openxmlformats.org/officeDocument/2006/relationships/hyperlink" Target="http://fr.wikipedia.org/wiki/Absent%C3%A9isme" TargetMode="External"/><Relationship Id="rId5" Type="http://schemas.openxmlformats.org/officeDocument/2006/relationships/hyperlink" Target="http://fr.wikipedia.org/wiki/Euros" TargetMode="External"/><Relationship Id="rId4" Type="http://schemas.openxmlformats.org/officeDocument/2006/relationships/hyperlink" Target="http://fr.wikipedia.org/wiki/Bourgogne"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hyperlink" Target="http://www.inrs.fr/risques/psychosociaux/ce-qu-il-faut-retenir.html" TargetMode="External"/><Relationship Id="rId7" Type="http://schemas.openxmlformats.org/officeDocument/2006/relationships/image" Target="../media/image123.jpeg"/><Relationship Id="rId2" Type="http://schemas.openxmlformats.org/officeDocument/2006/relationships/hyperlink" Target="http://www.preventica.com/dossier-risques-psychosociaux-definition.php" TargetMode="External"/><Relationship Id="rId1" Type="http://schemas.openxmlformats.org/officeDocument/2006/relationships/slideLayout" Target="../slideLayouts/slideLayout7.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 Id="rId9" Type="http://schemas.openxmlformats.org/officeDocument/2006/relationships/image" Target="../media/image125.jpg"/></Relationships>
</file>

<file path=ppt/slides/_rels/slide48.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hyperlink" Target="http://www.inrs.fr/risques/psychosociaux/ce-qu-il-faut-retenir.html" TargetMode="External"/><Relationship Id="rId1" Type="http://schemas.openxmlformats.org/officeDocument/2006/relationships/slideLayout" Target="../slideLayouts/slideLayout7.xml"/><Relationship Id="rId4" Type="http://schemas.openxmlformats.org/officeDocument/2006/relationships/image" Target="../media/image127.jpg"/></Relationships>
</file>

<file path=ppt/slides/_rels/slide4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7.xml"/><Relationship Id="rId6" Type="http://schemas.openxmlformats.org/officeDocument/2006/relationships/image" Target="../media/image138.jpg"/><Relationship Id="rId5" Type="http://schemas.openxmlformats.org/officeDocument/2006/relationships/image" Target="../media/image137.jpeg"/><Relationship Id="rId4" Type="http://schemas.openxmlformats.org/officeDocument/2006/relationships/image" Target="../media/image136.jpeg"/></Relationships>
</file>

<file path=ppt/slides/_rels/slide52.xml.rels><?xml version="1.0" encoding="UTF-8" standalone="yes"?>
<Relationships xmlns="http://schemas.openxmlformats.org/package/2006/relationships"><Relationship Id="rId8" Type="http://schemas.openxmlformats.org/officeDocument/2006/relationships/image" Target="../media/image144.jpg"/><Relationship Id="rId3" Type="http://schemas.openxmlformats.org/officeDocument/2006/relationships/image" Target="../media/image139.jpeg"/><Relationship Id="rId7" Type="http://schemas.openxmlformats.org/officeDocument/2006/relationships/image" Target="../media/image143.jpeg"/><Relationship Id="rId2" Type="http://schemas.openxmlformats.org/officeDocument/2006/relationships/hyperlink" Target="http://theses.ulaval.ca/archimede/fichiers/24591/ch02.html" TargetMode="External"/><Relationship Id="rId1" Type="http://schemas.openxmlformats.org/officeDocument/2006/relationships/slideLayout" Target="../slideLayouts/slideLayout7.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 Id="rId9" Type="http://schemas.openxmlformats.org/officeDocument/2006/relationships/image" Target="../media/image145.jpeg"/></Relationships>
</file>

<file path=ppt/slides/_rels/slide53.xml.rels><?xml version="1.0" encoding="UTF-8" standalone="yes"?>
<Relationships xmlns="http://schemas.openxmlformats.org/package/2006/relationships"><Relationship Id="rId8" Type="http://schemas.openxmlformats.org/officeDocument/2006/relationships/image" Target="../media/image150.jpg"/><Relationship Id="rId3" Type="http://schemas.openxmlformats.org/officeDocument/2006/relationships/hyperlink" Target="http://forum.psychologies.com/psychologiescom/Tout-sur-nos-parents/phrases-blessantes-meres-sujet_632_5.htm" TargetMode="External"/><Relationship Id="rId7" Type="http://schemas.openxmlformats.org/officeDocument/2006/relationships/image" Target="../media/image149.jpg"/><Relationship Id="rId2" Type="http://schemas.openxmlformats.org/officeDocument/2006/relationships/hyperlink" Target="http://forum.psychologies.com/psychologiescom/Tout-sur-nos-parents/phrases-blessantes-meres-sujet_632_1.htm" TargetMode="External"/><Relationship Id="rId1" Type="http://schemas.openxmlformats.org/officeDocument/2006/relationships/slideLayout" Target="../slideLayouts/slideLayout7.xml"/><Relationship Id="rId6" Type="http://schemas.openxmlformats.org/officeDocument/2006/relationships/image" Target="../media/image148.jpeg"/><Relationship Id="rId5" Type="http://schemas.openxmlformats.org/officeDocument/2006/relationships/image" Target="../media/image147.jpeg"/><Relationship Id="rId4" Type="http://schemas.openxmlformats.org/officeDocument/2006/relationships/image" Target="../media/image146.jpeg"/></Relationships>
</file>

<file path=ppt/slides/_rels/slide54.xml.rels><?xml version="1.0" encoding="UTF-8" standalone="yes"?>
<Relationships xmlns="http://schemas.openxmlformats.org/package/2006/relationships"><Relationship Id="rId3" Type="http://schemas.openxmlformats.org/officeDocument/2006/relationships/hyperlink" Target="http://sante-medecine.commentcamarche.net/faq/27884-etat-depressif-definition" TargetMode="External"/><Relationship Id="rId7" Type="http://schemas.openxmlformats.org/officeDocument/2006/relationships/image" Target="../media/image154.jp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3.jpg"/><Relationship Id="rId5" Type="http://schemas.openxmlformats.org/officeDocument/2006/relationships/image" Target="../media/image152.jpg"/><Relationship Id="rId4" Type="http://schemas.openxmlformats.org/officeDocument/2006/relationships/hyperlink" Target="http://sante-medecine.commentcamarche.net/faq/4775-chute-de-cheveux-chez-la-femm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7.xml"/><Relationship Id="rId4" Type="http://schemas.openxmlformats.org/officeDocument/2006/relationships/image" Target="../media/image15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164.jpeg"/><Relationship Id="rId3" Type="http://schemas.openxmlformats.org/officeDocument/2006/relationships/image" Target="../media/image159.jpeg"/><Relationship Id="rId7" Type="http://schemas.openxmlformats.org/officeDocument/2006/relationships/image" Target="../media/image163.gif"/><Relationship Id="rId2" Type="http://schemas.openxmlformats.org/officeDocument/2006/relationships/image" Target="../media/image158.jpeg"/><Relationship Id="rId1" Type="http://schemas.openxmlformats.org/officeDocument/2006/relationships/slideLayout" Target="../slideLayouts/slideLayout7.xml"/><Relationship Id="rId6" Type="http://schemas.openxmlformats.org/officeDocument/2006/relationships/image" Target="../media/image162.jpeg"/><Relationship Id="rId5" Type="http://schemas.openxmlformats.org/officeDocument/2006/relationships/image" Target="../media/image161.jpeg"/><Relationship Id="rId4" Type="http://schemas.openxmlformats.org/officeDocument/2006/relationships/image" Target="../media/image160.jpeg"/><Relationship Id="rId9" Type="http://schemas.openxmlformats.org/officeDocument/2006/relationships/image" Target="../media/image165.jpeg"/></Relationships>
</file>

<file path=ppt/slides/_rels/slide58.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jpeg"/><Relationship Id="rId1" Type="http://schemas.openxmlformats.org/officeDocument/2006/relationships/slideLayout" Target="../slideLayouts/slideLayout7.xml"/><Relationship Id="rId4" Type="http://schemas.openxmlformats.org/officeDocument/2006/relationships/image" Target="../media/image168.jpeg"/></Relationships>
</file>

<file path=ppt/slides/_rels/slide59.xml.rels><?xml version="1.0" encoding="UTF-8" standalone="yes"?>
<Relationships xmlns="http://schemas.openxmlformats.org/package/2006/relationships"><Relationship Id="rId3" Type="http://schemas.openxmlformats.org/officeDocument/2006/relationships/image" Target="../media/image170.jpg"/><Relationship Id="rId7" Type="http://schemas.openxmlformats.org/officeDocument/2006/relationships/image" Target="../media/image174.jpg"/><Relationship Id="rId2" Type="http://schemas.openxmlformats.org/officeDocument/2006/relationships/image" Target="../media/image169.jpg"/><Relationship Id="rId1" Type="http://schemas.openxmlformats.org/officeDocument/2006/relationships/slideLayout" Target="../slideLayouts/slideLayout7.xml"/><Relationship Id="rId6" Type="http://schemas.openxmlformats.org/officeDocument/2006/relationships/image" Target="../media/image173.jpg"/><Relationship Id="rId5" Type="http://schemas.openxmlformats.org/officeDocument/2006/relationships/image" Target="../media/image172.jpg"/><Relationship Id="rId4" Type="http://schemas.openxmlformats.org/officeDocument/2006/relationships/image" Target="../media/image17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hyperlink" Target="http://www.tmjandsleeptherapycentre.com/headaches/"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image" Target="../media/image175.jpeg"/><Relationship Id="rId1" Type="http://schemas.openxmlformats.org/officeDocument/2006/relationships/slideLayout" Target="../slideLayouts/slideLayout7.xml"/><Relationship Id="rId4" Type="http://schemas.openxmlformats.org/officeDocument/2006/relationships/image" Target="../media/image177.jpg"/></Relationships>
</file>

<file path=ppt/slides/_rels/slide61.xml.rels><?xml version="1.0" encoding="UTF-8" standalone="yes"?>
<Relationships xmlns="http://schemas.openxmlformats.org/package/2006/relationships"><Relationship Id="rId3" Type="http://schemas.openxmlformats.org/officeDocument/2006/relationships/image" Target="../media/image179.jpg"/><Relationship Id="rId2" Type="http://schemas.openxmlformats.org/officeDocument/2006/relationships/image" Target="../media/image178.jpg"/><Relationship Id="rId1" Type="http://schemas.openxmlformats.org/officeDocument/2006/relationships/slideLayout" Target="../slideLayouts/slideLayout7.xml"/><Relationship Id="rId4" Type="http://schemas.openxmlformats.org/officeDocument/2006/relationships/image" Target="../media/image180.jpg"/></Relationships>
</file>

<file path=ppt/slides/_rels/slide62.xml.rels><?xml version="1.0" encoding="UTF-8" standalone="yes"?>
<Relationships xmlns="http://schemas.openxmlformats.org/package/2006/relationships"><Relationship Id="rId3" Type="http://schemas.openxmlformats.org/officeDocument/2006/relationships/hyperlink" Target="http://video.planet.fr/sante-la-migraine.215832.12234.html" TargetMode="External"/><Relationship Id="rId2" Type="http://schemas.openxmlformats.org/officeDocument/2006/relationships/image" Target="../media/image181.jpeg"/><Relationship Id="rId1" Type="http://schemas.openxmlformats.org/officeDocument/2006/relationships/slideLayout" Target="../slideLayouts/slideLayout7.xml"/><Relationship Id="rId5" Type="http://schemas.openxmlformats.org/officeDocument/2006/relationships/image" Target="../media/image182.jpg"/><Relationship Id="rId4" Type="http://schemas.openxmlformats.org/officeDocument/2006/relationships/hyperlink" Target="http://www.medisite.fr/migraine-mal-de-tete-12-raisons-auxquelles-on-ne-pense-pas.297690.109.html?page=0,11"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fr.wikipedia.org/wiki/Paralysie_supranucl%C3%A9aire_progressive" TargetMode="External"/><Relationship Id="rId13" Type="http://schemas.openxmlformats.org/officeDocument/2006/relationships/hyperlink" Target="http://fr.wikipedia.org/wiki/Chromosome" TargetMode="External"/><Relationship Id="rId18" Type="http://schemas.openxmlformats.org/officeDocument/2006/relationships/image" Target="../media/image185.jpg"/><Relationship Id="rId3" Type="http://schemas.openxmlformats.org/officeDocument/2006/relationships/hyperlink" Target="http://fr.wikipedia.org/wiki/Syst%C3%A8me_nerveux_central" TargetMode="External"/><Relationship Id="rId7" Type="http://schemas.openxmlformats.org/officeDocument/2006/relationships/hyperlink" Target="http://fr.wikipedia.org/wiki/Maladie_d'Alzheimer" TargetMode="External"/><Relationship Id="rId12" Type="http://schemas.openxmlformats.org/officeDocument/2006/relationships/hyperlink" Target="http://fr.wikipedia.org/w/index.php?title=Syndromes_Parkinsoniens_Atypiques&amp;action=edit&amp;redlink=1" TargetMode="External"/><Relationship Id="rId17" Type="http://schemas.openxmlformats.org/officeDocument/2006/relationships/image" Target="../media/image184.jpg"/><Relationship Id="rId2" Type="http://schemas.openxmlformats.org/officeDocument/2006/relationships/hyperlink" Target="http://fr.wikipedia.org/wiki/Neurones" TargetMode="External"/><Relationship Id="rId16" Type="http://schemas.openxmlformats.org/officeDocument/2006/relationships/image" Target="../media/image183.jpg"/><Relationship Id="rId1" Type="http://schemas.openxmlformats.org/officeDocument/2006/relationships/slideLayout" Target="../slideLayouts/slideLayout7.xml"/><Relationship Id="rId6" Type="http://schemas.openxmlformats.org/officeDocument/2006/relationships/hyperlink" Target="http://fr.wikipedia.org/wiki/Axone" TargetMode="External"/><Relationship Id="rId11" Type="http://schemas.openxmlformats.org/officeDocument/2006/relationships/hyperlink" Target="http://fr.wikipedia.org/wiki/D%C3%A9mence_frontotemporale" TargetMode="External"/><Relationship Id="rId5" Type="http://schemas.openxmlformats.org/officeDocument/2006/relationships/hyperlink" Target="http://fr.wikipedia.org/wiki/Microtubules" TargetMode="External"/><Relationship Id="rId15" Type="http://schemas.openxmlformats.org/officeDocument/2006/relationships/hyperlink" Target="http://fr.wikipedia.org/wiki/Prot%C3%A9ine_tau" TargetMode="External"/><Relationship Id="rId10" Type="http://schemas.openxmlformats.org/officeDocument/2006/relationships/hyperlink" Target="http://fr.wikipedia.org/wiki/Maladie_de_Pick" TargetMode="External"/><Relationship Id="rId4" Type="http://schemas.openxmlformats.org/officeDocument/2006/relationships/hyperlink" Target="http://fr.wikipedia.org/wiki/Tubuline" TargetMode="External"/><Relationship Id="rId9" Type="http://schemas.openxmlformats.org/officeDocument/2006/relationships/hyperlink" Target="http://fr.wikipedia.org/wiki/D%C3%A9g%C3%A9n%C3%A9rescence_cortico-basale" TargetMode="External"/><Relationship Id="rId14" Type="http://schemas.openxmlformats.org/officeDocument/2006/relationships/hyperlink" Target="http://fr.wikipedia.org/wiki/Chromosome_17_humain"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image" Target="../media/image18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hyperlink" Target="http://www.benzo.org.uk/freman/bzcha01.htm" TargetMode="External"/><Relationship Id="rId1" Type="http://schemas.openxmlformats.org/officeDocument/2006/relationships/slideLayout" Target="../slideLayouts/slideLayout7.xml"/><Relationship Id="rId5" Type="http://schemas.openxmlformats.org/officeDocument/2006/relationships/image" Target="../media/image190.jpg"/><Relationship Id="rId4" Type="http://schemas.openxmlformats.org/officeDocument/2006/relationships/hyperlink" Target="http://wassil.free.fr/france_championne.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92.jpeg"/><Relationship Id="rId7" Type="http://schemas.openxmlformats.org/officeDocument/2006/relationships/image" Target="../media/image196.jpeg"/><Relationship Id="rId2" Type="http://schemas.openxmlformats.org/officeDocument/2006/relationships/image" Target="../media/image191.jpeg"/><Relationship Id="rId1" Type="http://schemas.openxmlformats.org/officeDocument/2006/relationships/slideLayout" Target="../slideLayouts/slideLayout7.xml"/><Relationship Id="rId6" Type="http://schemas.openxmlformats.org/officeDocument/2006/relationships/image" Target="../media/image195.jpeg"/><Relationship Id="rId5" Type="http://schemas.openxmlformats.org/officeDocument/2006/relationships/image" Target="../media/image194.jpeg"/><Relationship Id="rId4" Type="http://schemas.openxmlformats.org/officeDocument/2006/relationships/image" Target="../media/image193.jpeg"/></Relationships>
</file>

<file path=ppt/slides/_rels/slide71.xml.rels><?xml version="1.0" encoding="UTF-8" standalone="yes"?>
<Relationships xmlns="http://schemas.openxmlformats.org/package/2006/relationships"><Relationship Id="rId3" Type="http://schemas.openxmlformats.org/officeDocument/2006/relationships/image" Target="../media/image198.jpeg"/><Relationship Id="rId2" Type="http://schemas.openxmlformats.org/officeDocument/2006/relationships/image" Target="../media/image197.jpeg"/><Relationship Id="rId1" Type="http://schemas.openxmlformats.org/officeDocument/2006/relationships/slideLayout" Target="../slideLayouts/slideLayout7.xml"/><Relationship Id="rId5" Type="http://schemas.openxmlformats.org/officeDocument/2006/relationships/image" Target="../media/image200.jpg"/><Relationship Id="rId4" Type="http://schemas.openxmlformats.org/officeDocument/2006/relationships/image" Target="../media/image199.jpeg"/></Relationships>
</file>

<file path=ppt/slides/_rels/slide72.xml.rels><?xml version="1.0" encoding="UTF-8" standalone="yes"?>
<Relationships xmlns="http://schemas.openxmlformats.org/package/2006/relationships"><Relationship Id="rId3" Type="http://schemas.openxmlformats.org/officeDocument/2006/relationships/hyperlink" Target="http://www.rondeetjolie.com/associations.html" TargetMode="External"/><Relationship Id="rId2" Type="http://schemas.openxmlformats.org/officeDocument/2006/relationships/hyperlink" Target="http://rondeetsanscomplexe.fr/association-pulp-et-ronde" TargetMode="External"/><Relationship Id="rId1" Type="http://schemas.openxmlformats.org/officeDocument/2006/relationships/slideLayout" Target="../slideLayouts/slideLayout7.xml"/><Relationship Id="rId6" Type="http://schemas.openxmlformats.org/officeDocument/2006/relationships/image" Target="../media/image202.jpeg"/><Relationship Id="rId5" Type="http://schemas.openxmlformats.org/officeDocument/2006/relationships/image" Target="../media/image201.jpeg"/><Relationship Id="rId4" Type="http://schemas.openxmlformats.org/officeDocument/2006/relationships/hyperlink" Target="http://www.gros.org/"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fr.wikipedia.org/wiki/Stimulation_magn%C3%A9tique_transcr%C3%A2nienne" TargetMode="External"/><Relationship Id="rId2" Type="http://schemas.openxmlformats.org/officeDocument/2006/relationships/hyperlink" Target="http://fr.wikipedia.org/wiki/Stimulation_c%C3%A9r%C3%A9brale_profonde"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slideLayout" Target="../slideLayouts/slideLayout7.xml"/><Relationship Id="rId5" Type="http://schemas.openxmlformats.org/officeDocument/2006/relationships/image" Target="../media/image206.jpg"/><Relationship Id="rId4" Type="http://schemas.openxmlformats.org/officeDocument/2006/relationships/image" Target="../media/image205.jpeg"/></Relationships>
</file>

<file path=ppt/slides/_rels/slide75.xml.rels><?xml version="1.0" encoding="UTF-8" standalone="yes"?>
<Relationships xmlns="http://schemas.openxmlformats.org/package/2006/relationships"><Relationship Id="rId3" Type="http://schemas.openxmlformats.org/officeDocument/2006/relationships/hyperlink" Target="http://www.douleurchronique.org/print_new.asp?node=203" TargetMode="External"/><Relationship Id="rId2" Type="http://schemas.openxmlformats.org/officeDocument/2006/relationships/hyperlink" Target="http://louiseboyer2.tripod.com/neurologie.ppt" TargetMode="External"/><Relationship Id="rId1" Type="http://schemas.openxmlformats.org/officeDocument/2006/relationships/slideLayout" Target="../slideLayouts/slideLayout7.xml"/><Relationship Id="rId4" Type="http://schemas.openxmlformats.org/officeDocument/2006/relationships/hyperlink" Target="http://benjamin.lisan.free.fr/AssoLutteContreCephalee/Medicaments.htm"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07.jpg"/><Relationship Id="rId2" Type="http://schemas.openxmlformats.org/officeDocument/2006/relationships/hyperlink" Target="http://www.douleurchronique.org/print_new.asp?node=203" TargetMode="External"/><Relationship Id="rId1" Type="http://schemas.openxmlformats.org/officeDocument/2006/relationships/slideLayout" Target="../slideLayouts/slideLayout7.xml"/><Relationship Id="rId5" Type="http://schemas.openxmlformats.org/officeDocument/2006/relationships/image" Target="../media/image209.jpg"/><Relationship Id="rId4" Type="http://schemas.openxmlformats.org/officeDocument/2006/relationships/image" Target="../media/image208.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11.jpg"/><Relationship Id="rId2" Type="http://schemas.openxmlformats.org/officeDocument/2006/relationships/image" Target="../media/image210.jpg"/><Relationship Id="rId1" Type="http://schemas.openxmlformats.org/officeDocument/2006/relationships/slideLayout" Target="../slideLayouts/slideLayout7.xml"/><Relationship Id="rId5" Type="http://schemas.openxmlformats.org/officeDocument/2006/relationships/image" Target="../media/image213.jpg"/><Relationship Id="rId4" Type="http://schemas.openxmlformats.org/officeDocument/2006/relationships/image" Target="../media/image212.jpg"/></Relationships>
</file>

<file path=ppt/slides/_rels/slide79.xml.rels><?xml version="1.0" encoding="UTF-8" standalone="yes"?>
<Relationships xmlns="http://schemas.openxmlformats.org/package/2006/relationships"><Relationship Id="rId8" Type="http://schemas.openxmlformats.org/officeDocument/2006/relationships/hyperlink" Target="https://fr.wikipedia.org/wiki/M%C3%A2choire" TargetMode="External"/><Relationship Id="rId3" Type="http://schemas.openxmlformats.org/officeDocument/2006/relationships/image" Target="../media/image214.jpg"/><Relationship Id="rId7" Type="http://schemas.openxmlformats.org/officeDocument/2006/relationships/hyperlink" Target="https://fr.wikipedia.org/wiki/Dent" TargetMode="External"/><Relationship Id="rId2" Type="http://schemas.openxmlformats.org/officeDocument/2006/relationships/hyperlink" Target="http://www.physiotherapiepourtous.com/les-muscles-les-tendons/cephalee-de-tension/" TargetMode="External"/><Relationship Id="rId1" Type="http://schemas.openxmlformats.org/officeDocument/2006/relationships/slideLayout" Target="../slideLayouts/slideLayout7.xml"/><Relationship Id="rId6" Type="http://schemas.openxmlformats.org/officeDocument/2006/relationships/hyperlink" Target="https://fr.wikipedia.org/wiki/Pathologie" TargetMode="External"/><Relationship Id="rId5" Type="http://schemas.openxmlformats.org/officeDocument/2006/relationships/image" Target="../media/image215.jpg"/><Relationship Id="rId4" Type="http://schemas.openxmlformats.org/officeDocument/2006/relationships/hyperlink" Target="http://www.physiotherapiepourtous.com/les-muscles-les-tendons/cervicalgie/" TargetMode="External"/><Relationship Id="rId9" Type="http://schemas.openxmlformats.org/officeDocument/2006/relationships/hyperlink" Target="https://fr.wikipedia.org/wiki/Malocclusion_dentai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osteopathie-france.net/Information/revues_juil03.htm"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benjamin.lisan.free.fr/AssoLutteContreCephalee/TableauDiagnostic.htm" TargetMode="External"/><Relationship Id="rId2" Type="http://schemas.openxmlformats.org/officeDocument/2006/relationships/hyperlink" Target="http://www.afdiag.fr/"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hyperlink" Target="http://benjamin.lisan.free.fr/AssoLutteContreCephalee/La_maltraitance_psychologique_faite_aux_enfants.doc" TargetMode="External"/><Relationship Id="rId3" Type="http://schemas.openxmlformats.org/officeDocument/2006/relationships/hyperlink" Target="http://www.lookfordiagnosis.com/mesh_info.php?term=Tension-Type+Headache&amp;lang=1" TargetMode="External"/><Relationship Id="rId7" Type="http://schemas.openxmlformats.org/officeDocument/2006/relationships/hyperlink" Target="http://theses.ulaval.ca/archimede/fichiers/24591/ch02.html" TargetMode="External"/><Relationship Id="rId2" Type="http://schemas.openxmlformats.org/officeDocument/2006/relationships/hyperlink" Target="http://fr.wikipedia.org/wiki/C%C3%A9phal%C3%A9e_de_tension" TargetMode="External"/><Relationship Id="rId1" Type="http://schemas.openxmlformats.org/officeDocument/2006/relationships/slideLayout" Target="../slideLayouts/slideLayout7.xml"/><Relationship Id="rId6" Type="http://schemas.openxmlformats.org/officeDocument/2006/relationships/hyperlink" Target="http://benjamin.lisan.free.fr/AssoLutteContreCephalee/Definitions.htm" TargetMode="External"/><Relationship Id="rId5" Type="http://schemas.openxmlformats.org/officeDocument/2006/relationships/hyperlink" Target="http://www.cephaleesdetension.co.nr/" TargetMode="External"/><Relationship Id="rId4" Type="http://schemas.openxmlformats.org/officeDocument/2006/relationships/hyperlink" Target="http://www.douleurchronique.org/print_new.asp?node=203" TargetMode="External"/><Relationship Id="rId9" Type="http://schemas.openxmlformats.org/officeDocument/2006/relationships/image" Target="../media/image216.jpg"/></Relationships>
</file>

<file path=ppt/slides/_rels/slide83.xml.rels><?xml version="1.0" encoding="UTF-8" standalone="yes"?>
<Relationships xmlns="http://schemas.openxmlformats.org/package/2006/relationships"><Relationship Id="rId3" Type="http://schemas.openxmlformats.org/officeDocument/2006/relationships/image" Target="../media/image218.jpg"/><Relationship Id="rId2" Type="http://schemas.openxmlformats.org/officeDocument/2006/relationships/image" Target="../media/image217.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20.jpg"/><Relationship Id="rId2" Type="http://schemas.openxmlformats.org/officeDocument/2006/relationships/image" Target="../media/image219.jpg"/><Relationship Id="rId1" Type="http://schemas.openxmlformats.org/officeDocument/2006/relationships/slideLayout" Target="../slideLayouts/slideLayout7.xml"/><Relationship Id="rId4" Type="http://schemas.openxmlformats.org/officeDocument/2006/relationships/image" Target="../media/image221.jpg"/></Relationships>
</file>

<file path=ppt/slides/_rels/slide85.xml.rels><?xml version="1.0" encoding="UTF-8" standalone="yes"?>
<Relationships xmlns="http://schemas.openxmlformats.org/package/2006/relationships"><Relationship Id="rId3" Type="http://schemas.openxmlformats.org/officeDocument/2006/relationships/image" Target="../media/image223.jpg"/><Relationship Id="rId2" Type="http://schemas.openxmlformats.org/officeDocument/2006/relationships/image" Target="../media/image222.jpg"/><Relationship Id="rId1" Type="http://schemas.openxmlformats.org/officeDocument/2006/relationships/slideLayout" Target="../slideLayouts/slideLayout7.xml"/><Relationship Id="rId4" Type="http://schemas.openxmlformats.org/officeDocument/2006/relationships/image" Target="../media/image224.jpg"/></Relationships>
</file>

<file path=ppt/slides/_rels/slide86.xml.rels><?xml version="1.0" encoding="UTF-8" standalone="yes"?>
<Relationships xmlns="http://schemas.openxmlformats.org/package/2006/relationships"><Relationship Id="rId3" Type="http://schemas.openxmlformats.org/officeDocument/2006/relationships/hyperlink" Target="http://www.vulgaris-medical.com/encyclopedie-medicale/pharmacodependance" TargetMode="External"/><Relationship Id="rId2" Type="http://schemas.openxmlformats.org/officeDocument/2006/relationships/hyperlink" Target="http://www.brunet.ca/fr/conseils/la-cephalee-medicamenteuse.html"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benjamin.lisan.free.fr/AssoLutteContreCephalee/AbusMedicaments.htm" TargetMode="External"/><Relationship Id="rId2" Type="http://schemas.openxmlformats.org/officeDocument/2006/relationships/hyperlink" Target="http://www.brunet.ca/fr/conseils/la-cephalee-medicamenteuse.html" TargetMode="External"/><Relationship Id="rId1" Type="http://schemas.openxmlformats.org/officeDocument/2006/relationships/slideLayout" Target="../slideLayouts/slideLayout7.xml"/><Relationship Id="rId4" Type="http://schemas.openxmlformats.org/officeDocument/2006/relationships/hyperlink" Target="http://www.medisite.fr/dictionnaire-des-medicaments-rivotril-25-mgml-solution-buvable-en-goutte.611843.8028.html"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fr.wikipedia.org/wiki/H%C3%A9morragique" TargetMode="External"/><Relationship Id="rId13" Type="http://schemas.openxmlformats.org/officeDocument/2006/relationships/hyperlink" Target="https://fr.wikipedia.org/wiki/Hypertension_art%C3%A9rielle" TargetMode="External"/><Relationship Id="rId18" Type="http://schemas.openxmlformats.org/officeDocument/2006/relationships/hyperlink" Target="https://fr.wikipedia.org/w/index.php?title=Rigidit%C3%A9_vasculaire&amp;action=edit&amp;redlink=1" TargetMode="External"/><Relationship Id="rId3" Type="http://schemas.openxmlformats.org/officeDocument/2006/relationships/hyperlink" Target="https://fr.wikipedia.org/wiki/Vaisseau_sanguin" TargetMode="External"/><Relationship Id="rId21" Type="http://schemas.openxmlformats.org/officeDocument/2006/relationships/hyperlink" Target="https://fr.wikipedia.org/wiki/Accident_vasculaire_c&#233;r&#233;bral" TargetMode="External"/><Relationship Id="rId7" Type="http://schemas.openxmlformats.org/officeDocument/2006/relationships/hyperlink" Target="https://fr.wikipedia.org/wiki/Isch%C3%A9mique" TargetMode="External"/><Relationship Id="rId12" Type="http://schemas.openxmlformats.org/officeDocument/2006/relationships/hyperlink" Target="https://fr.wikipedia.org/wiki/Physique" TargetMode="External"/><Relationship Id="rId17" Type="http://schemas.openxmlformats.org/officeDocument/2006/relationships/hyperlink" Target="https://fr.wikipedia.org/wiki/Arythmie_cardiaque" TargetMode="External"/><Relationship Id="rId25" Type="http://schemas.openxmlformats.org/officeDocument/2006/relationships/image" Target="../media/image226.jpg"/><Relationship Id="rId2" Type="http://schemas.openxmlformats.org/officeDocument/2006/relationships/hyperlink" Target="https://fr.wikipedia.org/wiki/Neurologie" TargetMode="External"/><Relationship Id="rId16" Type="http://schemas.openxmlformats.org/officeDocument/2006/relationships/hyperlink" Target="https://fr.wikipedia.org/wiki/Accident_vasculaire_c%C3%A9r%C3%A9bral#cite_note-18" TargetMode="External"/><Relationship Id="rId20" Type="http://schemas.openxmlformats.org/officeDocument/2006/relationships/hyperlink" Target="https://fr.wikipedia.org/wiki/%C5%92stroprogestatif" TargetMode="External"/><Relationship Id="rId1" Type="http://schemas.openxmlformats.org/officeDocument/2006/relationships/slideLayout" Target="../slideLayouts/slideLayout7.xml"/><Relationship Id="rId6" Type="http://schemas.openxmlformats.org/officeDocument/2006/relationships/hyperlink" Target="https://fr.wikipedia.org/wiki/Cerveau" TargetMode="External"/><Relationship Id="rId11" Type="http://schemas.openxmlformats.org/officeDocument/2006/relationships/hyperlink" Target="https://fr.wikipedia.org/wiki/Accident_isch%C3%A9mique_constitu%C3%A9" TargetMode="External"/><Relationship Id="rId24" Type="http://schemas.openxmlformats.org/officeDocument/2006/relationships/hyperlink" Target="https://fr.wikipedia.org/wiki/Cervelet" TargetMode="External"/><Relationship Id="rId5" Type="http://schemas.openxmlformats.org/officeDocument/2006/relationships/hyperlink" Target="https://fr.wikipedia.org/wiki/H%C3%A9morragie" TargetMode="External"/><Relationship Id="rId15" Type="http://schemas.openxmlformats.org/officeDocument/2006/relationships/hyperlink" Target="https://fr.wikipedia.org/wiki/Fibrillation_auriculaire" TargetMode="External"/><Relationship Id="rId23" Type="http://schemas.openxmlformats.org/officeDocument/2006/relationships/image" Target="../media/image225.jpg"/><Relationship Id="rId10" Type="http://schemas.openxmlformats.org/officeDocument/2006/relationships/hyperlink" Target="https://fr.wikipedia.org/wiki/Accident_isch%C3%A9mique_transitoire" TargetMode="External"/><Relationship Id="rId19" Type="http://schemas.openxmlformats.org/officeDocument/2006/relationships/hyperlink" Target="https://fr.wikipedia.org/wiki/Hyperhomocyst%C3%A9in%C3%A9mie" TargetMode="External"/><Relationship Id="rId4" Type="http://schemas.openxmlformats.org/officeDocument/2006/relationships/hyperlink" Target="https://fr.wikipedia.org/wiki/Infarctus" TargetMode="External"/><Relationship Id="rId9" Type="http://schemas.openxmlformats.org/officeDocument/2006/relationships/hyperlink" Target="https://fr.wikipedia.org/wiki/Perte_de_connaissance" TargetMode="External"/><Relationship Id="rId14" Type="http://schemas.openxmlformats.org/officeDocument/2006/relationships/hyperlink" Target="https://fr.wikipedia.org/wiki/Accident_vasculaire_c%C3%A9r%C3%A9bral#cite_note-17" TargetMode="External"/><Relationship Id="rId22" Type="http://schemas.openxmlformats.org/officeDocument/2006/relationships/hyperlink" Target="http://www.arte.tv/guide/fr/053956-000/avc-chaque-minute-compte"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228.jpg"/><Relationship Id="rId2" Type="http://schemas.openxmlformats.org/officeDocument/2006/relationships/image" Target="../media/image227.jpg"/><Relationship Id="rId1" Type="http://schemas.openxmlformats.org/officeDocument/2006/relationships/slideLayout" Target="../slideLayouts/slideLayout7.xml"/><Relationship Id="rId6" Type="http://schemas.openxmlformats.org/officeDocument/2006/relationships/hyperlink" Target="http://www.secourisme.net/spip.php?article392" TargetMode="External"/><Relationship Id="rId5" Type="http://schemas.openxmlformats.org/officeDocument/2006/relationships/image" Target="../media/image230.jpg"/><Relationship Id="rId4" Type="http://schemas.openxmlformats.org/officeDocument/2006/relationships/image" Target="../media/image229.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8" Type="http://schemas.openxmlformats.org/officeDocument/2006/relationships/hyperlink" Target="https://fr.wikipedia.org/wiki/Vertige" TargetMode="External"/><Relationship Id="rId13" Type="http://schemas.openxmlformats.org/officeDocument/2006/relationships/hyperlink" Target="https://fr.wikipedia.org/wiki/Caisson_hyperbare" TargetMode="External"/><Relationship Id="rId18" Type="http://schemas.openxmlformats.org/officeDocument/2006/relationships/image" Target="../media/image233.jpg"/><Relationship Id="rId3" Type="http://schemas.openxmlformats.org/officeDocument/2006/relationships/hyperlink" Target="https://fr.wikipedia.org/wiki/Naus%C3%A9e_(m%C3%A9decine)" TargetMode="External"/><Relationship Id="rId7" Type="http://schemas.openxmlformats.org/officeDocument/2006/relationships/hyperlink" Target="https://fr.wikipedia.org/wiki/Lassitude" TargetMode="External"/><Relationship Id="rId12" Type="http://schemas.openxmlformats.org/officeDocument/2006/relationships/hyperlink" Target="https://fr.wikipedia.org/wiki/Coma" TargetMode="External"/><Relationship Id="rId17" Type="http://schemas.openxmlformats.org/officeDocument/2006/relationships/image" Target="../media/image232.jpg"/><Relationship Id="rId2" Type="http://schemas.openxmlformats.org/officeDocument/2006/relationships/hyperlink" Target="https://fr.wikipedia.org/wiki/C%C3%A9phal%C3%A9e" TargetMode="External"/><Relationship Id="rId16" Type="http://schemas.openxmlformats.org/officeDocument/2006/relationships/image" Target="../media/image231.jpg"/><Relationship Id="rId1" Type="http://schemas.openxmlformats.org/officeDocument/2006/relationships/slideLayout" Target="../slideLayouts/slideLayout7.xml"/><Relationship Id="rId6" Type="http://schemas.openxmlformats.org/officeDocument/2006/relationships/hyperlink" Target="https://fr.wikipedia.org/wiki/Fatigue_(physiologie)" TargetMode="External"/><Relationship Id="rId11" Type="http://schemas.openxmlformats.org/officeDocument/2006/relationships/hyperlink" Target="https://fr.wikipedia.org/wiki/%C5%92d%C3%A8me_c%C3%A9r%C3%A9bral" TargetMode="External"/><Relationship Id="rId5" Type="http://schemas.openxmlformats.org/officeDocument/2006/relationships/hyperlink" Target="https://fr.wikipedia.org/wiki/Insomnie" TargetMode="External"/><Relationship Id="rId15" Type="http://schemas.openxmlformats.org/officeDocument/2006/relationships/hyperlink" Target="http://www.ffme.fr/uploads/medical/documents/mal-aigu-montagne.pdf" TargetMode="External"/><Relationship Id="rId10" Type="http://schemas.openxmlformats.org/officeDocument/2006/relationships/hyperlink" Target="https://fr.wikipedia.org/w/index.php?title=Inapp%C3%A9tence&amp;action=edit&amp;redlink=1" TargetMode="External"/><Relationship Id="rId19" Type="http://schemas.openxmlformats.org/officeDocument/2006/relationships/image" Target="../media/image234.jpg"/><Relationship Id="rId4" Type="http://schemas.openxmlformats.org/officeDocument/2006/relationships/hyperlink" Target="https://fr.wikipedia.org/wiki/Vomissement" TargetMode="External"/><Relationship Id="rId9" Type="http://schemas.openxmlformats.org/officeDocument/2006/relationships/hyperlink" Target="https://fr.wikipedia.org/wiki/Dyspn%C3%A9e" TargetMode="External"/><Relationship Id="rId14" Type="http://schemas.openxmlformats.org/officeDocument/2006/relationships/hyperlink" Target="https://fr.wikipedia.org/wiki/Mal_aigu_des_montagnes"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fr.wikipedia.org/wiki/Grippe" TargetMode="External"/><Relationship Id="rId2" Type="http://schemas.openxmlformats.org/officeDocument/2006/relationships/image" Target="../media/image235.jpg"/><Relationship Id="rId1" Type="http://schemas.openxmlformats.org/officeDocument/2006/relationships/slideLayout" Target="../slideLayouts/slideLayout7.xml"/><Relationship Id="rId5" Type="http://schemas.openxmlformats.org/officeDocument/2006/relationships/hyperlink" Target="https://fr.wikipedia.org/wiki/Intoxication_au_monoxyde_de_carbone" TargetMode="External"/><Relationship Id="rId4" Type="http://schemas.openxmlformats.org/officeDocument/2006/relationships/hyperlink" Target="http://www.sante.gouv.fr/les-intoxications-au-monoxyde-de-carbone.html" TargetMode="External"/></Relationships>
</file>

<file path=ppt/slides/_rels/slide92.xml.rels><?xml version="1.0" encoding="UTF-8" standalone="yes"?>
<Relationships xmlns="http://schemas.openxmlformats.org/package/2006/relationships"><Relationship Id="rId8" Type="http://schemas.openxmlformats.org/officeDocument/2006/relationships/image" Target="../media/image238.jpg"/><Relationship Id="rId3" Type="http://schemas.openxmlformats.org/officeDocument/2006/relationships/hyperlink" Target="http://www.medisite.fr/digestion-10-astuces-anti-nausee.82585.49.html" TargetMode="External"/><Relationship Id="rId7" Type="http://schemas.openxmlformats.org/officeDocument/2006/relationships/image" Target="../media/image237.jpg"/><Relationship Id="rId2" Type="http://schemas.openxmlformats.org/officeDocument/2006/relationships/hyperlink" Target="http://www.medisite.fr/migraine-mal-de-tete-12-raisons-auxquelles-on-ne-pense-pas.297690.109.html" TargetMode="External"/><Relationship Id="rId1" Type="http://schemas.openxmlformats.org/officeDocument/2006/relationships/slideLayout" Target="../slideLayouts/slideLayout7.xml"/><Relationship Id="rId6" Type="http://schemas.openxmlformats.org/officeDocument/2006/relationships/image" Target="../media/image236.jpg"/><Relationship Id="rId5" Type="http://schemas.openxmlformats.org/officeDocument/2006/relationships/hyperlink" Target="http://www.doctorette.info/maladies-neurologiques/les-maux-de-tete-en-cas-de-tumeur-cerebrales" TargetMode="External"/><Relationship Id="rId10" Type="http://schemas.openxmlformats.org/officeDocument/2006/relationships/hyperlink" Target="http://fr.wikinoticia.com/style%20de%20vie/beaut%C3%A9?start=100" TargetMode="External"/><Relationship Id="rId4" Type="http://schemas.openxmlformats.org/officeDocument/2006/relationships/hyperlink" Target="http://www.medisite.fr/cancer-les-symptomes-tumeur-au-cerveau-les-signes-qui-doivent-alerter.343941.38947.html" TargetMode="External"/><Relationship Id="rId9" Type="http://schemas.openxmlformats.org/officeDocument/2006/relationships/hyperlink" Target="http://tpe-le-cerveau.e-monsite.com/pages/ii-techniques-d-imagerie-modernes.html"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www.futura-sciences.com/magazines/sante/infos/actu/d/medecine-video-joli-comme-coeur-bat-sous-irm-43109/" TargetMode="External"/><Relationship Id="rId13" Type="http://schemas.openxmlformats.org/officeDocument/2006/relationships/hyperlink" Target="https://fr.wikipedia.org/wiki/Malformation_d'Arnold-Chiari" TargetMode="External"/><Relationship Id="rId3" Type="http://schemas.openxmlformats.org/officeDocument/2006/relationships/hyperlink" Target="http://www.futura-sciences.com/magazines/sante/infos/actu/d/medecine-ablation-amygdales-inutile-cas-angines-repetition-48067/" TargetMode="External"/><Relationship Id="rId7" Type="http://schemas.openxmlformats.org/officeDocument/2006/relationships/hyperlink" Target="http://www.futura-sciences.com/magazines/sante/infos/dico/d/medecine-diagnostic-2662/" TargetMode="External"/><Relationship Id="rId12" Type="http://schemas.openxmlformats.org/officeDocument/2006/relationships/hyperlink" Target="http://www.futura-sciences.com/magazines/sante/infos/dico/d/medecine-malformation-arnold-chiari-14419/" TargetMode="External"/><Relationship Id="rId2" Type="http://schemas.openxmlformats.org/officeDocument/2006/relationships/hyperlink" Target="http://www.futura-sciences.com/photos/d/cerveau-sous-toutes-coutures-699/neurone-cervelet-4898/" TargetMode="External"/><Relationship Id="rId1" Type="http://schemas.openxmlformats.org/officeDocument/2006/relationships/slideLayout" Target="../slideLayouts/slideLayout7.xml"/><Relationship Id="rId6" Type="http://schemas.openxmlformats.org/officeDocument/2006/relationships/hyperlink" Target="http://www.futura-sciences.com/magazines/sante/infos/dico/d/medecine-cephalee-3121/" TargetMode="External"/><Relationship Id="rId11" Type="http://schemas.openxmlformats.org/officeDocument/2006/relationships/hyperlink" Target="http://www.futura-sciences.com/magazines/sante/infos/dico/d/medecine-neurologie-13729/" TargetMode="External"/><Relationship Id="rId5" Type="http://schemas.openxmlformats.org/officeDocument/2006/relationships/hyperlink" Target="http://www.vulgaris-medical.com/encyclopedie-medicale/encephale" TargetMode="External"/><Relationship Id="rId15" Type="http://schemas.openxmlformats.org/officeDocument/2006/relationships/hyperlink" Target="http://www.mayfieldclinic.com/pdf/pe-chiari.pdf" TargetMode="External"/><Relationship Id="rId10" Type="http://schemas.openxmlformats.org/officeDocument/2006/relationships/hyperlink" Target="http://www.futura-sciences.com/magazines/sante/infos/dossiers/d/medecine-mal-dos-loupe-1277/page/3/" TargetMode="External"/><Relationship Id="rId4" Type="http://schemas.openxmlformats.org/officeDocument/2006/relationships/hyperlink" Target="http://www.futura-sciences.com/magazines/sante/infos/dico/d/medecine-hydrocephalie-14417/" TargetMode="External"/><Relationship Id="rId9" Type="http://schemas.openxmlformats.org/officeDocument/2006/relationships/hyperlink" Target="http://www.futura-sciences.com/magazines/sante/infos/dico/d/medecine-colonne-vertebrale-8325/" TargetMode="External"/><Relationship Id="rId14" Type="http://schemas.openxmlformats.org/officeDocument/2006/relationships/image" Target="../media/image239.jpg"/></Relationships>
</file>

<file path=ppt/slides/_rels/slide94.xml.rels><?xml version="1.0" encoding="UTF-8" standalone="yes"?>
<Relationships xmlns="http://schemas.openxmlformats.org/package/2006/relationships"><Relationship Id="rId3" Type="http://schemas.openxmlformats.org/officeDocument/2006/relationships/hyperlink" Target="http://www.physiotherapiepourtous.com/les-muscles-les-tendons/cervicalgie/" TargetMode="External"/><Relationship Id="rId7" Type="http://schemas.openxmlformats.org/officeDocument/2006/relationships/image" Target="../media/image243.jpg"/><Relationship Id="rId2" Type="http://schemas.openxmlformats.org/officeDocument/2006/relationships/hyperlink" Target="http://www.physiotherapiepourtous.com/symptomes/" TargetMode="External"/><Relationship Id="rId1" Type="http://schemas.openxmlformats.org/officeDocument/2006/relationships/slideLayout" Target="../slideLayouts/slideLayout7.xml"/><Relationship Id="rId6" Type="http://schemas.openxmlformats.org/officeDocument/2006/relationships/image" Target="../media/image242.jpg"/><Relationship Id="rId5" Type="http://schemas.openxmlformats.org/officeDocument/2006/relationships/image" Target="../media/image241.jpg"/><Relationship Id="rId4" Type="http://schemas.openxmlformats.org/officeDocument/2006/relationships/image" Target="../media/image240.jpg"/></Relationships>
</file>

<file path=ppt/slides/_rels/slide95.xml.rels><?xml version="1.0" encoding="UTF-8" standalone="yes"?>
<Relationships xmlns="http://schemas.openxmlformats.org/package/2006/relationships"><Relationship Id="rId3" Type="http://schemas.openxmlformats.org/officeDocument/2006/relationships/hyperlink" Target="http://douleurs-musculaires.comprendrechoisir.com/comprendre/contracture" TargetMode="External"/><Relationship Id="rId2" Type="http://schemas.openxmlformats.org/officeDocument/2006/relationships/hyperlink" Target="http://www.physiotherapiepourtous.com/les-maladies-du-commun-et-les-os/le-fractures/" TargetMode="External"/><Relationship Id="rId1" Type="http://schemas.openxmlformats.org/officeDocument/2006/relationships/slideLayout" Target="../slideLayouts/slideLayout7.xml"/><Relationship Id="rId4" Type="http://schemas.openxmlformats.org/officeDocument/2006/relationships/hyperlink" Target="http://www.physiotherapiepourtous.com/les-muscles-les-tendons/cervicalgie/"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physiotherapiepourtous.com/les-muscles-les-tendons/cervicalgie/" TargetMode="External"/><Relationship Id="rId2" Type="http://schemas.openxmlformats.org/officeDocument/2006/relationships/hyperlink" Target="http://www.fisioterapiareggio.com/" TargetMode="External"/><Relationship Id="rId1" Type="http://schemas.openxmlformats.org/officeDocument/2006/relationships/slideLayout" Target="../slideLayouts/slideLayout7.xml"/><Relationship Id="rId4" Type="http://schemas.openxmlformats.org/officeDocument/2006/relationships/hyperlink" Target="http://douleurs-musculaires.comprendrechoisir.com/comprendre/traitement-du-torticolis"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fr.wikipedia.org/wiki/Entorse_(m%C3%A9decine)" TargetMode="External"/><Relationship Id="rId13" Type="http://schemas.openxmlformats.org/officeDocument/2006/relationships/hyperlink" Target="https://fr.wikipedia.org/wiki/Odonto%C3%AFde" TargetMode="External"/><Relationship Id="rId3" Type="http://schemas.openxmlformats.org/officeDocument/2006/relationships/hyperlink" Target="https://fr.wikipedia.org/wiki/Cou" TargetMode="External"/><Relationship Id="rId7" Type="http://schemas.openxmlformats.org/officeDocument/2006/relationships/hyperlink" Target="https://fr.wikipedia.org/wiki/Moelle_%C3%A9pini%C3%A8re" TargetMode="External"/><Relationship Id="rId12" Type="http://schemas.openxmlformats.org/officeDocument/2006/relationships/image" Target="../media/image244.png"/><Relationship Id="rId17" Type="http://schemas.openxmlformats.org/officeDocument/2006/relationships/image" Target="../media/image247.jpg"/><Relationship Id="rId2" Type="http://schemas.openxmlformats.org/officeDocument/2006/relationships/hyperlink" Target="https://fr.wikipedia.org/wiki/Traumatisme" TargetMode="External"/><Relationship Id="rId16" Type="http://schemas.openxmlformats.org/officeDocument/2006/relationships/image" Target="../media/image246.jpg"/><Relationship Id="rId1" Type="http://schemas.openxmlformats.org/officeDocument/2006/relationships/slideLayout" Target="../slideLayouts/slideLayout7.xml"/><Relationship Id="rId6" Type="http://schemas.openxmlformats.org/officeDocument/2006/relationships/hyperlink" Target="https://fr.wikipedia.org/wiki/Larynx" TargetMode="External"/><Relationship Id="rId11" Type="http://schemas.openxmlformats.org/officeDocument/2006/relationships/hyperlink" Target="https://fr.wikipedia.org/wiki/Traumatisme_cervical" TargetMode="External"/><Relationship Id="rId5" Type="http://schemas.openxmlformats.org/officeDocument/2006/relationships/hyperlink" Target="https://fr.wikipedia.org/wiki/Carotide" TargetMode="External"/><Relationship Id="rId15" Type="http://schemas.openxmlformats.org/officeDocument/2006/relationships/image" Target="../media/image245.jpg"/><Relationship Id="rId10" Type="http://schemas.openxmlformats.org/officeDocument/2006/relationships/hyperlink" Target="https://fr.wikipedia.org/wiki/Insomnie" TargetMode="External"/><Relationship Id="rId4" Type="http://schemas.openxmlformats.org/officeDocument/2006/relationships/hyperlink" Target="https://fr.wikipedia.org/wiki/Polytraumatis%C3%A9" TargetMode="External"/><Relationship Id="rId9" Type="http://schemas.openxmlformats.org/officeDocument/2006/relationships/hyperlink" Target="https://fr.wikipedia.org/wiki/C%C3%A9phal%C3%A9e" TargetMode="External"/><Relationship Id="rId14" Type="http://schemas.openxmlformats.org/officeDocument/2006/relationships/hyperlink" Target="https://fr.wikipedia.org/wiki/Traumatisme_cervical#/media/File:PdensfracCT.png"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www.allodocteurs.fr/actualite-sante-coma-un-etat-qui-fait-debat-808.asp?1=1" TargetMode="External"/><Relationship Id="rId3" Type="http://schemas.openxmlformats.org/officeDocument/2006/relationships/hyperlink" Target="http://www.invs.sante.fr/Dossiers-thematiques/Maladies-infectieuses" TargetMode="External"/><Relationship Id="rId7" Type="http://schemas.openxmlformats.org/officeDocument/2006/relationships/hyperlink" Target="http://www.allodocteurs.fr/maladies/immunite/maladie-auto-immune/lupus-le-mal-masqu_886.html" TargetMode="External"/><Relationship Id="rId12" Type="http://schemas.openxmlformats.org/officeDocument/2006/relationships/hyperlink" Target="http://www.leparisien.fr/laparisienne/sante/cette-meningite-qui-fait-peur-26-02-2014-3629371.php" TargetMode="External"/><Relationship Id="rId2" Type="http://schemas.openxmlformats.org/officeDocument/2006/relationships/hyperlink" Target="http://www.allodocteurs.fr/actualite-sante-la-meningite-a-traiter-en-urgence_31.html" TargetMode="External"/><Relationship Id="rId1" Type="http://schemas.openxmlformats.org/officeDocument/2006/relationships/slideLayout" Target="../slideLayouts/slideLayout7.xml"/><Relationship Id="rId6" Type="http://schemas.openxmlformats.org/officeDocument/2006/relationships/hyperlink" Target="http://www.info-meningocoque.fr/" TargetMode="External"/><Relationship Id="rId11" Type="http://schemas.openxmlformats.org/officeDocument/2006/relationships/image" Target="../media/image248.jpg"/><Relationship Id="rId5" Type="http://schemas.openxmlformats.org/officeDocument/2006/relationships/hyperlink" Target="http://www.vulgaris-medical.com/encyclopedie/pneumocoque-7240.html" TargetMode="External"/><Relationship Id="rId10" Type="http://schemas.openxmlformats.org/officeDocument/2006/relationships/hyperlink" Target="http://www.allodocteurs.fr/maladies/maladies-infectieuses-et-tropicales/meningite/meningite-reperer-les-symptomes-et-agir-vite_5384.html" TargetMode="External"/><Relationship Id="rId4" Type="http://schemas.openxmlformats.org/officeDocument/2006/relationships/hyperlink" Target="http://www.allodocteurs.fr/se-soigner/medicaments/antibiotiques/antibiotiques-lutter-contre-la-rsistance-des-bactries_281.html" TargetMode="External"/><Relationship Id="rId9" Type="http://schemas.openxmlformats.org/officeDocument/2006/relationships/hyperlink" Target="http://www.allodocteurs.fr/actualite-sante--pilepsie-des-traitements-impressionnants-777.asp?1=1"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docteurclic.com/encyclopedie/meningite-generalites.aspx" TargetMode="External"/><Relationship Id="rId7" Type="http://schemas.openxmlformats.org/officeDocument/2006/relationships/image" Target="../media/image251.jpg"/><Relationship Id="rId2" Type="http://schemas.openxmlformats.org/officeDocument/2006/relationships/image" Target="../media/image249.jpg"/><Relationship Id="rId1" Type="http://schemas.openxmlformats.org/officeDocument/2006/relationships/slideLayout" Target="../slideLayouts/slideLayout7.xml"/><Relationship Id="rId6" Type="http://schemas.openxmlformats.org/officeDocument/2006/relationships/hyperlink" Target="http://medecine-sante.org/2014/05/23/les-meningites-2/" TargetMode="External"/><Relationship Id="rId5" Type="http://schemas.openxmlformats.org/officeDocument/2006/relationships/hyperlink" Target="http://afrimed98.over-blog.com/novartis-le-vaccin-contre-la-m%C3%A9ningite-b-retoqu%C3%A9-%C3%A0-londres" TargetMode="External"/><Relationship Id="rId4" Type="http://schemas.openxmlformats.org/officeDocument/2006/relationships/image" Target="../media/image25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46672" y="322772"/>
            <a:ext cx="10445676" cy="1200329"/>
          </a:xfrm>
          <a:prstGeom prst="rect">
            <a:avLst/>
          </a:prstGeom>
          <a:noFill/>
        </p:spPr>
        <p:txBody>
          <a:bodyPr wrap="square" rtlCol="0">
            <a:spAutoFit/>
          </a:bodyPr>
          <a:lstStyle/>
          <a:p>
            <a:pPr algn="ctr"/>
            <a:r>
              <a:rPr lang="fr-FR" sz="7200" b="1" dirty="0" smtClean="0">
                <a:solidFill>
                  <a:srgbClr val="002060"/>
                </a:solidFill>
              </a:rPr>
              <a:t>CEPHALEES DE TENSION</a:t>
            </a:r>
            <a:endParaRPr lang="fr-FR" sz="3200" b="1" dirty="0" smtClean="0">
              <a:solidFill>
                <a:srgbClr val="002060"/>
              </a:solidFill>
            </a:endParaRPr>
          </a:p>
        </p:txBody>
      </p:sp>
      <p:sp>
        <p:nvSpPr>
          <p:cNvPr id="5" name="ZoneTexte 4"/>
          <p:cNvSpPr txBox="1"/>
          <p:nvPr/>
        </p:nvSpPr>
        <p:spPr>
          <a:xfrm>
            <a:off x="4540539" y="5518673"/>
            <a:ext cx="3257943" cy="369332"/>
          </a:xfrm>
          <a:prstGeom prst="rect">
            <a:avLst/>
          </a:prstGeom>
          <a:noFill/>
        </p:spPr>
        <p:txBody>
          <a:bodyPr wrap="none" rtlCol="0">
            <a:spAutoFit/>
          </a:bodyPr>
          <a:lstStyle/>
          <a:p>
            <a:pPr algn="ctr"/>
            <a:r>
              <a:rPr lang="fr-FR" dirty="0" smtClean="0">
                <a:solidFill>
                  <a:srgbClr val="002060"/>
                </a:solidFill>
              </a:rPr>
              <a:t>Association « Papillons en cage »</a:t>
            </a:r>
            <a:endParaRPr lang="fr-FR" dirty="0">
              <a:solidFill>
                <a:srgbClr val="002060"/>
              </a:solidFill>
            </a:endParaRPr>
          </a:p>
        </p:txBody>
      </p:sp>
      <p:sp>
        <p:nvSpPr>
          <p:cNvPr id="6" name="ZoneTexte 5"/>
          <p:cNvSpPr txBox="1">
            <a:spLocks noChangeArrowheads="1"/>
          </p:cNvSpPr>
          <p:nvPr/>
        </p:nvSpPr>
        <p:spPr bwMode="auto">
          <a:xfrm>
            <a:off x="3651694" y="6022975"/>
            <a:ext cx="5014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fr-FR" sz="1400" dirty="0" smtClean="0">
                <a:solidFill>
                  <a:srgbClr val="008000"/>
                </a:solidFill>
              </a:rPr>
              <a:t>Auteur de la présentation : </a:t>
            </a:r>
            <a:r>
              <a:rPr lang="fr-FR" altLang="fr-FR" sz="1400" dirty="0">
                <a:solidFill>
                  <a:srgbClr val="008000"/>
                </a:solidFill>
              </a:rPr>
              <a:t>Benjamin </a:t>
            </a:r>
            <a:r>
              <a:rPr lang="fr-FR" altLang="fr-FR" sz="1400" dirty="0" smtClean="0">
                <a:solidFill>
                  <a:srgbClr val="008000"/>
                </a:solidFill>
              </a:rPr>
              <a:t>LISAN,</a:t>
            </a:r>
            <a:endParaRPr lang="fr-FR" altLang="fr-FR" sz="1400" dirty="0">
              <a:solidFill>
                <a:srgbClr val="008000"/>
              </a:solidFill>
            </a:endParaRPr>
          </a:p>
          <a:p>
            <a:pPr algn="ctr">
              <a:spcBef>
                <a:spcPct val="0"/>
              </a:spcBef>
              <a:buNone/>
            </a:pPr>
            <a:r>
              <a:rPr lang="fr-FR" altLang="fr-FR" sz="1400" dirty="0" smtClean="0">
                <a:solidFill>
                  <a:srgbClr val="0000CC"/>
                </a:solidFill>
              </a:rPr>
              <a:t>Créée le 31/05/2014</a:t>
            </a:r>
            <a:r>
              <a:rPr lang="fr-FR" altLang="fr-FR" sz="1400" dirty="0">
                <a:solidFill>
                  <a:srgbClr val="0000CC"/>
                </a:solidFill>
              </a:rPr>
              <a:t>, Version </a:t>
            </a:r>
            <a:r>
              <a:rPr lang="fr-FR" altLang="fr-FR" sz="1400" dirty="0" smtClean="0">
                <a:solidFill>
                  <a:srgbClr val="0000CC"/>
                </a:solidFill>
              </a:rPr>
              <a:t>V1.0. Mise à jour le 04/06/2015.</a:t>
            </a:r>
            <a:endParaRPr lang="fr-FR" altLang="fr-FR" sz="1400" dirty="0">
              <a:solidFill>
                <a:srgbClr val="008000"/>
              </a:solidFill>
            </a:endParaRPr>
          </a:p>
        </p:txBody>
      </p:sp>
      <p:sp>
        <p:nvSpPr>
          <p:cNvPr id="7" name="ZoneTexte 6"/>
          <p:cNvSpPr txBox="1"/>
          <p:nvPr/>
        </p:nvSpPr>
        <p:spPr>
          <a:xfrm>
            <a:off x="1343379" y="4933762"/>
            <a:ext cx="9597714" cy="523220"/>
          </a:xfrm>
          <a:prstGeom prst="rect">
            <a:avLst/>
          </a:prstGeom>
          <a:noFill/>
        </p:spPr>
        <p:txBody>
          <a:bodyPr wrap="square" rtlCol="0">
            <a:spAutoFit/>
          </a:bodyPr>
          <a:lstStyle/>
          <a:p>
            <a:pPr algn="ctr"/>
            <a:r>
              <a:rPr lang="fr-FR" sz="2800" b="1" i="1" dirty="0" smtClean="0">
                <a:solidFill>
                  <a:srgbClr val="002060"/>
                </a:solidFill>
              </a:rPr>
              <a:t>Remettre en cause les idées reçues sur les céphalées de tension</a:t>
            </a:r>
            <a:endParaRPr lang="fr-FR" sz="2800" b="1" i="1" dirty="0">
              <a:solidFill>
                <a:srgbClr val="002060"/>
              </a:solidFill>
            </a:endParaRPr>
          </a:p>
        </p:txBody>
      </p:sp>
      <p:sp>
        <p:nvSpPr>
          <p:cNvPr id="8" name="Espace réservé du numéro de diapositive 7"/>
          <p:cNvSpPr>
            <a:spLocks noGrp="1"/>
          </p:cNvSpPr>
          <p:nvPr>
            <p:ph type="sldNum" sz="quarter" idx="12"/>
          </p:nvPr>
        </p:nvSpPr>
        <p:spPr>
          <a:xfrm>
            <a:off x="236669" y="292511"/>
            <a:ext cx="488576" cy="309917"/>
          </a:xfrm>
        </p:spPr>
        <p:txBody>
          <a:bodyPr/>
          <a:lstStyle/>
          <a:p>
            <a:fld id="{CE177AD9-1C89-497B-82D4-54EC60B92A04}" type="slidenum">
              <a:rPr lang="fr-FR" smtClean="0"/>
              <a:t>1</a:t>
            </a:fld>
            <a:endParaRPr lang="fr-FR"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110" y="2330502"/>
            <a:ext cx="2590800" cy="2476500"/>
          </a:xfrm>
          <a:prstGeom prst="rect">
            <a:avLst/>
          </a:prstGeom>
        </p:spPr>
      </p:pic>
      <p:sp>
        <p:nvSpPr>
          <p:cNvPr id="12" name="Rectangle 11"/>
          <p:cNvSpPr/>
          <p:nvPr/>
        </p:nvSpPr>
        <p:spPr>
          <a:xfrm>
            <a:off x="1766920" y="1543253"/>
            <a:ext cx="8292399" cy="584775"/>
          </a:xfrm>
          <a:prstGeom prst="rect">
            <a:avLst/>
          </a:prstGeom>
        </p:spPr>
        <p:txBody>
          <a:bodyPr wrap="none">
            <a:spAutoFit/>
          </a:bodyPr>
          <a:lstStyle/>
          <a:p>
            <a:pPr algn="ctr"/>
            <a:r>
              <a:rPr lang="fr-FR" sz="3200" b="1" dirty="0">
                <a:solidFill>
                  <a:srgbClr val="002060"/>
                </a:solidFill>
              </a:rPr>
              <a:t>CE QU’ELLES SONT et CE QU’ELLES NE SONT PAS</a:t>
            </a:r>
          </a:p>
        </p:txBody>
      </p:sp>
    </p:spTree>
    <p:extLst>
      <p:ext uri="{BB962C8B-B14F-4D97-AF65-F5344CB8AC3E}">
        <p14:creationId xmlns:p14="http://schemas.microsoft.com/office/powerpoint/2010/main" val="3694261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78675" y="134882"/>
            <a:ext cx="725214" cy="373033"/>
          </a:xfrm>
        </p:spPr>
        <p:txBody>
          <a:bodyPr/>
          <a:lstStyle/>
          <a:p>
            <a:fld id="{CE177AD9-1C89-497B-82D4-54EC60B92A04}" type="slidenum">
              <a:rPr lang="fr-FR" smtClean="0"/>
              <a:t>10</a:t>
            </a:fld>
            <a:endParaRPr lang="fr-FR" dirty="0"/>
          </a:p>
        </p:txBody>
      </p:sp>
      <p:sp>
        <p:nvSpPr>
          <p:cNvPr id="3" name="Rectangle 2"/>
          <p:cNvSpPr/>
          <p:nvPr/>
        </p:nvSpPr>
        <p:spPr>
          <a:xfrm>
            <a:off x="412375" y="653133"/>
            <a:ext cx="11625431" cy="3508653"/>
          </a:xfrm>
          <a:prstGeom prst="rect">
            <a:avLst/>
          </a:prstGeom>
        </p:spPr>
        <p:txBody>
          <a:bodyPr wrap="square">
            <a:spAutoFit/>
          </a:bodyPr>
          <a:lstStyle/>
          <a:p>
            <a:r>
              <a:rPr lang="fr-CA" altLang="fr-FR" b="1" dirty="0" smtClean="0">
                <a:solidFill>
                  <a:srgbClr val="002060"/>
                </a:solidFill>
              </a:rPr>
              <a:t>4. Types épisodiques </a:t>
            </a:r>
            <a:r>
              <a:rPr lang="fr-CA" altLang="fr-FR" b="1" dirty="0">
                <a:solidFill>
                  <a:srgbClr val="002060"/>
                </a:solidFill>
              </a:rPr>
              <a:t>ou </a:t>
            </a:r>
            <a:r>
              <a:rPr lang="fr-CA" altLang="fr-FR" b="1" dirty="0" smtClean="0">
                <a:solidFill>
                  <a:srgbClr val="002060"/>
                </a:solidFill>
              </a:rPr>
              <a:t>chroniques</a:t>
            </a:r>
            <a:endParaRPr lang="fr-CA" altLang="fr-FR" b="1" dirty="0">
              <a:solidFill>
                <a:srgbClr val="002060"/>
              </a:solidFill>
            </a:endParaRPr>
          </a:p>
          <a:p>
            <a:endParaRPr lang="fr-CA" altLang="fr-FR" b="1" dirty="0">
              <a:solidFill>
                <a:srgbClr val="002060"/>
              </a:solidFill>
            </a:endParaRPr>
          </a:p>
          <a:p>
            <a:r>
              <a:rPr lang="fr-CA" altLang="fr-FR" b="1" dirty="0" smtClean="0">
                <a:solidFill>
                  <a:srgbClr val="002060"/>
                </a:solidFill>
              </a:rPr>
              <a:t>Épisodique</a:t>
            </a:r>
            <a:r>
              <a:rPr lang="fr-CA" altLang="fr-FR" dirty="0" smtClean="0">
                <a:solidFill>
                  <a:srgbClr val="002060"/>
                </a:solidFill>
              </a:rPr>
              <a:t> : </a:t>
            </a:r>
          </a:p>
          <a:p>
            <a:pPr marL="285750" indent="-285750">
              <a:buFont typeface="Arial" panose="020B0604020202020204" pitchFamily="34" charset="0"/>
              <a:buChar char="•"/>
            </a:pPr>
            <a:r>
              <a:rPr lang="fr-CA" altLang="fr-FR" dirty="0" smtClean="0">
                <a:solidFill>
                  <a:srgbClr val="002060"/>
                </a:solidFill>
              </a:rPr>
              <a:t>revient </a:t>
            </a:r>
            <a:r>
              <a:rPr lang="fr-CA" altLang="fr-FR" dirty="0">
                <a:solidFill>
                  <a:srgbClr val="002060"/>
                </a:solidFill>
              </a:rPr>
              <a:t>régulièrement, durée 30 min. à 7 jours, sévérité légère à modérée, sensation de pression, douleur autour de la tête, pas de N/V, sensible à la lumière et au bruit.</a:t>
            </a:r>
          </a:p>
          <a:p>
            <a:endParaRPr lang="fr-CA" altLang="fr-FR" dirty="0">
              <a:solidFill>
                <a:srgbClr val="002060"/>
              </a:solidFill>
            </a:endParaRPr>
          </a:p>
          <a:p>
            <a:r>
              <a:rPr lang="fr-CA" altLang="fr-FR" b="1" dirty="0" smtClean="0">
                <a:solidFill>
                  <a:srgbClr val="002060"/>
                </a:solidFill>
              </a:rPr>
              <a:t>Chronique</a:t>
            </a:r>
            <a:r>
              <a:rPr lang="fr-CA" altLang="fr-FR" dirty="0" smtClean="0">
                <a:solidFill>
                  <a:srgbClr val="002060"/>
                </a:solidFill>
              </a:rPr>
              <a:t> : </a:t>
            </a:r>
          </a:p>
          <a:p>
            <a:pPr marL="285750" indent="-285750">
              <a:buFont typeface="Arial" panose="020B0604020202020204" pitchFamily="34" charset="0"/>
              <a:buChar char="•"/>
            </a:pPr>
            <a:r>
              <a:rPr lang="fr-CA" altLang="fr-FR" dirty="0" smtClean="0">
                <a:solidFill>
                  <a:srgbClr val="002060"/>
                </a:solidFill>
              </a:rPr>
              <a:t>15 </a:t>
            </a:r>
            <a:r>
              <a:rPr lang="fr-CA" altLang="fr-FR" dirty="0">
                <a:solidFill>
                  <a:srgbClr val="002060"/>
                </a:solidFill>
              </a:rPr>
              <a:t>jours/ mois  X 6 mois</a:t>
            </a:r>
          </a:p>
          <a:p>
            <a:pPr marL="285750" indent="-285750">
              <a:buFont typeface="Arial" panose="020B0604020202020204" pitchFamily="34" charset="0"/>
              <a:buChar char="•"/>
            </a:pPr>
            <a:r>
              <a:rPr lang="fr-CA" altLang="fr-FR" dirty="0">
                <a:solidFill>
                  <a:srgbClr val="002060"/>
                </a:solidFill>
              </a:rPr>
              <a:t>Bilatérale, légère </a:t>
            </a:r>
            <a:r>
              <a:rPr lang="fr-CA" altLang="fr-FR" b="1" dirty="0">
                <a:solidFill>
                  <a:srgbClr val="002060"/>
                </a:solidFill>
              </a:rPr>
              <a:t>à sévère</a:t>
            </a:r>
            <a:r>
              <a:rPr lang="fr-CA" altLang="fr-FR" dirty="0">
                <a:solidFill>
                  <a:srgbClr val="002060"/>
                </a:solidFill>
              </a:rPr>
              <a:t>, sensation de serrement, </a:t>
            </a:r>
            <a:r>
              <a:rPr lang="fr-CA" altLang="fr-FR" dirty="0" smtClean="0">
                <a:solidFill>
                  <a:srgbClr val="002060"/>
                </a:solidFill>
              </a:rPr>
              <a:t>de pression</a:t>
            </a:r>
            <a:r>
              <a:rPr lang="fr-CA" altLang="fr-FR" dirty="0">
                <a:solidFill>
                  <a:srgbClr val="002060"/>
                </a:solidFill>
              </a:rPr>
              <a:t>, contraction musculaire parfois (tempes, mâchoires), </a:t>
            </a:r>
            <a:r>
              <a:rPr lang="fr-CA" altLang="fr-FR" b="1" dirty="0">
                <a:solidFill>
                  <a:srgbClr val="002060"/>
                </a:solidFill>
              </a:rPr>
              <a:t>anxiété, tension </a:t>
            </a:r>
            <a:r>
              <a:rPr lang="fr-CA" altLang="fr-FR" b="1" dirty="0" smtClean="0">
                <a:solidFill>
                  <a:srgbClr val="002060"/>
                </a:solidFill>
              </a:rPr>
              <a:t>psychologique.</a:t>
            </a:r>
          </a:p>
          <a:p>
            <a:endParaRPr lang="fr-CA" altLang="fr-FR" dirty="0">
              <a:solidFill>
                <a:srgbClr val="002060"/>
              </a:solidFill>
            </a:endParaRPr>
          </a:p>
          <a:p>
            <a:r>
              <a:rPr lang="fr-CA" altLang="fr-FR" sz="1200" dirty="0" smtClean="0">
                <a:solidFill>
                  <a:srgbClr val="002060"/>
                </a:solidFill>
              </a:rPr>
              <a:t>Sources : a) </a:t>
            </a:r>
            <a:r>
              <a:rPr lang="fr-FR" altLang="fr-FR" sz="1200" dirty="0" smtClean="0">
                <a:solidFill>
                  <a:srgbClr val="002060"/>
                </a:solidFill>
              </a:rPr>
              <a:t>Classification des céphalées</a:t>
            </a:r>
            <a:r>
              <a:rPr lang="en-US" altLang="fr-FR" sz="1200" dirty="0" smtClean="0">
                <a:solidFill>
                  <a:srgbClr val="002060"/>
                </a:solidFill>
              </a:rPr>
              <a:t>, </a:t>
            </a:r>
            <a:r>
              <a:rPr lang="en-US" altLang="fr-FR" sz="1200" dirty="0">
                <a:solidFill>
                  <a:srgbClr val="002060"/>
                </a:solidFill>
              </a:rPr>
              <a:t>p. 599  ( The clinical Practice of Neurological and Neurosurgical nursing</a:t>
            </a:r>
            <a:r>
              <a:rPr lang="en-US" altLang="fr-FR" sz="1200" dirty="0" smtClean="0">
                <a:solidFill>
                  <a:srgbClr val="002060"/>
                </a:solidFill>
              </a:rPr>
              <a:t>),  </a:t>
            </a:r>
          </a:p>
          <a:p>
            <a:r>
              <a:rPr lang="en-US" altLang="fr-FR" sz="1200" dirty="0" smtClean="0">
                <a:solidFill>
                  <a:srgbClr val="002060"/>
                </a:solidFill>
              </a:rPr>
              <a:t>b) </a:t>
            </a:r>
            <a:r>
              <a:rPr lang="fr-FR" altLang="fr-FR" sz="1200" dirty="0" smtClean="0">
                <a:solidFill>
                  <a:srgbClr val="002060"/>
                </a:solidFill>
              </a:rPr>
              <a:t>NEUROLOGIE, URGENCE </a:t>
            </a:r>
            <a:r>
              <a:rPr lang="fr-FR" altLang="fr-FR" sz="1200" dirty="0">
                <a:solidFill>
                  <a:srgbClr val="002060"/>
                </a:solidFill>
              </a:rPr>
              <a:t>3, Louise Boyer, </a:t>
            </a:r>
            <a:r>
              <a:rPr lang="fr-FR" altLang="fr-FR" sz="1200" dirty="0">
                <a:solidFill>
                  <a:srgbClr val="002060"/>
                </a:solidFill>
                <a:hlinkClick r:id="rId2"/>
              </a:rPr>
              <a:t>http://</a:t>
            </a:r>
            <a:r>
              <a:rPr lang="fr-FR" altLang="fr-FR" sz="1200" dirty="0" smtClean="0">
                <a:solidFill>
                  <a:srgbClr val="002060"/>
                </a:solidFill>
                <a:hlinkClick r:id="rId2"/>
              </a:rPr>
              <a:t>louiseboyer2.tripod.com/neurologie.ppt</a:t>
            </a:r>
            <a:r>
              <a:rPr lang="fr-FR" altLang="fr-FR" sz="1200" dirty="0" smtClean="0">
                <a:solidFill>
                  <a:srgbClr val="002060"/>
                </a:solidFill>
              </a:rPr>
              <a:t> </a:t>
            </a:r>
            <a:endParaRPr lang="fr-CA" altLang="fr-FR" sz="1200" dirty="0">
              <a:solidFill>
                <a:srgbClr val="002060"/>
              </a:solidFill>
            </a:endParaRPr>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304800" y="4325025"/>
            <a:ext cx="11733006" cy="2031325"/>
          </a:xfrm>
          <a:prstGeom prst="rect">
            <a:avLst/>
          </a:prstGeom>
          <a:noFill/>
        </p:spPr>
        <p:txBody>
          <a:bodyPr wrap="square" rtlCol="0">
            <a:spAutoFit/>
          </a:bodyPr>
          <a:lstStyle/>
          <a:p>
            <a:r>
              <a:rPr lang="fr-FR" b="1" dirty="0" smtClean="0">
                <a:solidFill>
                  <a:srgbClr val="002060"/>
                </a:solidFill>
              </a:rPr>
              <a:t>La céphalées de </a:t>
            </a:r>
            <a:r>
              <a:rPr lang="fr-FR" b="1" dirty="0">
                <a:solidFill>
                  <a:srgbClr val="002060"/>
                </a:solidFill>
              </a:rPr>
              <a:t>tension</a:t>
            </a:r>
            <a:r>
              <a:rPr lang="fr-FR" b="1" dirty="0" smtClean="0">
                <a:solidFill>
                  <a:srgbClr val="002060"/>
                </a:solidFill>
              </a:rPr>
              <a:t>; la « céphalée psychogène »; Le « </a:t>
            </a:r>
            <a:r>
              <a:rPr lang="fr-FR" b="1" dirty="0">
                <a:solidFill>
                  <a:srgbClr val="002060"/>
                </a:solidFill>
              </a:rPr>
              <a:t> céphalée </a:t>
            </a:r>
            <a:r>
              <a:rPr lang="fr-FR" b="1" dirty="0" smtClean="0">
                <a:solidFill>
                  <a:srgbClr val="002060"/>
                </a:solidFill>
              </a:rPr>
              <a:t>du stress »; la « </a:t>
            </a:r>
            <a:r>
              <a:rPr lang="fr-FR" b="1" dirty="0" smtClean="0">
                <a:solidFill>
                  <a:srgbClr val="002060"/>
                </a:solidFill>
              </a:rPr>
              <a:t>céphalée </a:t>
            </a:r>
            <a:r>
              <a:rPr lang="fr-FR" b="1" dirty="0" smtClean="0">
                <a:solidFill>
                  <a:srgbClr val="002060"/>
                </a:solidFill>
              </a:rPr>
              <a:t>de </a:t>
            </a:r>
            <a:r>
              <a:rPr lang="fr-FR" b="1" dirty="0" smtClean="0">
                <a:solidFill>
                  <a:srgbClr val="002060"/>
                </a:solidFill>
              </a:rPr>
              <a:t>tension-vasculaire</a:t>
            </a:r>
            <a:r>
              <a:rPr lang="fr-FR" b="1" dirty="0" smtClean="0">
                <a:solidFill>
                  <a:srgbClr val="002060"/>
                </a:solidFill>
              </a:rPr>
              <a:t> »</a:t>
            </a:r>
            <a:endParaRPr lang="fr-FR" b="1" dirty="0">
              <a:solidFill>
                <a:srgbClr val="002060"/>
              </a:solidFill>
            </a:endParaRPr>
          </a:p>
          <a:p>
            <a:endParaRPr lang="fr-FR" dirty="0">
              <a:solidFill>
                <a:srgbClr val="002060"/>
              </a:solidFill>
            </a:endParaRPr>
          </a:p>
          <a:p>
            <a:pPr algn="just"/>
            <a:r>
              <a:rPr lang="fr-FR" dirty="0" smtClean="0">
                <a:solidFill>
                  <a:srgbClr val="002060"/>
                </a:solidFill>
              </a:rPr>
              <a:t>Une </a:t>
            </a:r>
            <a:r>
              <a:rPr lang="fr-FR" dirty="0">
                <a:solidFill>
                  <a:srgbClr val="002060"/>
                </a:solidFill>
              </a:rPr>
              <a:t>céphalée </a:t>
            </a:r>
            <a:r>
              <a:rPr lang="fr-FR" dirty="0" smtClean="0">
                <a:solidFill>
                  <a:srgbClr val="002060"/>
                </a:solidFill>
              </a:rPr>
              <a:t>primaire commune, caractérisée </a:t>
            </a:r>
            <a:r>
              <a:rPr lang="fr-FR" dirty="0">
                <a:solidFill>
                  <a:srgbClr val="002060"/>
                </a:solidFill>
              </a:rPr>
              <a:t>par </a:t>
            </a:r>
            <a:r>
              <a:rPr lang="fr-FR" dirty="0" smtClean="0">
                <a:solidFill>
                  <a:srgbClr val="002060"/>
                </a:solidFill>
              </a:rPr>
              <a:t>un</a:t>
            </a:r>
            <a:r>
              <a:rPr lang="fr-FR" dirty="0">
                <a:solidFill>
                  <a:srgbClr val="002060"/>
                </a:solidFill>
              </a:rPr>
              <a:t>e</a:t>
            </a:r>
            <a:r>
              <a:rPr lang="fr-FR" dirty="0" smtClean="0">
                <a:solidFill>
                  <a:srgbClr val="002060"/>
                </a:solidFill>
              </a:rPr>
              <a:t> </a:t>
            </a:r>
            <a:r>
              <a:rPr lang="fr-FR" dirty="0">
                <a:solidFill>
                  <a:srgbClr val="002060"/>
                </a:solidFill>
              </a:rPr>
              <a:t>douleur d'intensité légère à </a:t>
            </a:r>
            <a:r>
              <a:rPr lang="fr-FR" dirty="0" smtClean="0">
                <a:solidFill>
                  <a:srgbClr val="FF0000"/>
                </a:solidFill>
              </a:rPr>
              <a:t>modérée</a:t>
            </a:r>
            <a:r>
              <a:rPr lang="fr-FR" dirty="0" smtClean="0">
                <a:solidFill>
                  <a:srgbClr val="002060"/>
                </a:solidFill>
              </a:rPr>
              <a:t>, </a:t>
            </a:r>
            <a:r>
              <a:rPr lang="fr-FR" dirty="0">
                <a:solidFill>
                  <a:srgbClr val="002060"/>
                </a:solidFill>
              </a:rPr>
              <a:t>sourde, diffuse, non pulsatile, </a:t>
            </a:r>
            <a:r>
              <a:rPr lang="fr-FR" dirty="0" smtClean="0">
                <a:solidFill>
                  <a:srgbClr val="002060"/>
                </a:solidFill>
              </a:rPr>
              <a:t>dans la tête, </a:t>
            </a:r>
            <a:r>
              <a:rPr lang="fr-FR" dirty="0">
                <a:solidFill>
                  <a:srgbClr val="002060"/>
                </a:solidFill>
              </a:rPr>
              <a:t>le cuir </a:t>
            </a:r>
            <a:r>
              <a:rPr lang="fr-FR" dirty="0" smtClean="0">
                <a:solidFill>
                  <a:srgbClr val="002060"/>
                </a:solidFill>
              </a:rPr>
              <a:t>chevelu </a:t>
            </a:r>
            <a:r>
              <a:rPr lang="fr-FR" dirty="0">
                <a:solidFill>
                  <a:srgbClr val="002060"/>
                </a:solidFill>
              </a:rPr>
              <a:t>ou </a:t>
            </a:r>
            <a:r>
              <a:rPr lang="fr-FR" dirty="0" smtClean="0">
                <a:solidFill>
                  <a:srgbClr val="002060"/>
                </a:solidFill>
              </a:rPr>
              <a:t>le cou, en </a:t>
            </a:r>
            <a:r>
              <a:rPr lang="fr-FR" dirty="0">
                <a:solidFill>
                  <a:srgbClr val="002060"/>
                </a:solidFill>
              </a:rPr>
              <a:t>forme de </a:t>
            </a:r>
            <a:r>
              <a:rPr lang="fr-FR" dirty="0" smtClean="0">
                <a:solidFill>
                  <a:srgbClr val="002060"/>
                </a:solidFill>
              </a:rPr>
              <a:t>bande. </a:t>
            </a:r>
            <a:r>
              <a:rPr lang="fr-FR" dirty="0">
                <a:solidFill>
                  <a:srgbClr val="002060"/>
                </a:solidFill>
              </a:rPr>
              <a:t>Les sous-types sont classés par fréquence et la gravité des symptômes. </a:t>
            </a:r>
            <a:r>
              <a:rPr lang="fr-FR" dirty="0" smtClean="0">
                <a:solidFill>
                  <a:srgbClr val="C00000"/>
                </a:solidFill>
              </a:rPr>
              <a:t>Elle n'a </a:t>
            </a:r>
            <a:r>
              <a:rPr lang="fr-FR" dirty="0">
                <a:solidFill>
                  <a:srgbClr val="C00000"/>
                </a:solidFill>
              </a:rPr>
              <a:t>aucune cause évidente</a:t>
            </a:r>
            <a:r>
              <a:rPr lang="fr-FR" dirty="0">
                <a:solidFill>
                  <a:srgbClr val="002060"/>
                </a:solidFill>
              </a:rPr>
              <a:t>, </a:t>
            </a:r>
            <a:r>
              <a:rPr lang="fr-FR" i="1" dirty="0">
                <a:solidFill>
                  <a:srgbClr val="002060"/>
                </a:solidFill>
              </a:rPr>
              <a:t>même si elle a été associée à la contraction musculaire et </a:t>
            </a:r>
            <a:r>
              <a:rPr lang="fr-FR" i="1" dirty="0" smtClean="0">
                <a:solidFill>
                  <a:srgbClr val="002060"/>
                </a:solidFill>
              </a:rPr>
              <a:t>au </a:t>
            </a:r>
            <a:r>
              <a:rPr lang="fr-FR" i="1" dirty="0">
                <a:solidFill>
                  <a:srgbClr val="002060"/>
                </a:solidFill>
              </a:rPr>
              <a:t>stress</a:t>
            </a:r>
            <a:r>
              <a:rPr lang="fr-FR" dirty="0">
                <a:solidFill>
                  <a:srgbClr val="002060"/>
                </a:solidFill>
              </a:rPr>
              <a:t>. </a:t>
            </a:r>
            <a:r>
              <a:rPr lang="fr-FR" dirty="0" smtClean="0">
                <a:solidFill>
                  <a:srgbClr val="002060"/>
                </a:solidFill>
              </a:rPr>
              <a:t>(</a:t>
            </a:r>
            <a:r>
              <a:rPr lang="en-US" dirty="0">
                <a:solidFill>
                  <a:srgbClr val="002060"/>
                </a:solidFill>
              </a:rPr>
              <a:t>International classification of headache disorders </a:t>
            </a:r>
            <a:r>
              <a:rPr lang="en-US" dirty="0" smtClean="0">
                <a:solidFill>
                  <a:srgbClr val="002060"/>
                </a:solidFill>
              </a:rPr>
              <a:t>[</a:t>
            </a:r>
            <a:r>
              <a:rPr lang="fr-FR" dirty="0" smtClean="0">
                <a:solidFill>
                  <a:srgbClr val="002060"/>
                </a:solidFill>
              </a:rPr>
              <a:t>Classification </a:t>
            </a:r>
            <a:r>
              <a:rPr lang="fr-FR" dirty="0">
                <a:solidFill>
                  <a:srgbClr val="002060"/>
                </a:solidFill>
              </a:rPr>
              <a:t>internationale des </a:t>
            </a:r>
            <a:r>
              <a:rPr lang="fr-FR" dirty="0" smtClean="0">
                <a:solidFill>
                  <a:srgbClr val="002060"/>
                </a:solidFill>
              </a:rPr>
              <a:t>céphalées], </a:t>
            </a:r>
            <a:r>
              <a:rPr lang="fr-FR" dirty="0">
                <a:solidFill>
                  <a:srgbClr val="002060"/>
                </a:solidFill>
              </a:rPr>
              <a:t>2e éd </a:t>
            </a:r>
            <a:r>
              <a:rPr lang="fr-FR" dirty="0" err="1">
                <a:solidFill>
                  <a:srgbClr val="002060"/>
                </a:solidFill>
              </a:rPr>
              <a:t>Cephalalgia</a:t>
            </a:r>
            <a:r>
              <a:rPr lang="fr-FR" dirty="0">
                <a:solidFill>
                  <a:srgbClr val="002060"/>
                </a:solidFill>
              </a:rPr>
              <a:t> 2004:. </a:t>
            </a:r>
            <a:r>
              <a:rPr lang="fr-FR" dirty="0" err="1">
                <a:solidFill>
                  <a:srgbClr val="002060"/>
                </a:solidFill>
              </a:rPr>
              <a:t>Suppl</a:t>
            </a:r>
            <a:r>
              <a:rPr lang="fr-FR" dirty="0">
                <a:solidFill>
                  <a:srgbClr val="002060"/>
                </a:solidFill>
              </a:rPr>
              <a:t> 1</a:t>
            </a:r>
            <a:r>
              <a:rPr lang="fr-FR" dirty="0" smtClean="0">
                <a:solidFill>
                  <a:srgbClr val="002060"/>
                </a:solidFill>
              </a:rPr>
              <a:t>). </a:t>
            </a:r>
            <a:r>
              <a:rPr lang="fr-FR" sz="1200" dirty="0" smtClean="0">
                <a:solidFill>
                  <a:srgbClr val="002060"/>
                </a:solidFill>
              </a:rPr>
              <a:t>Source </a:t>
            </a:r>
            <a:r>
              <a:rPr lang="fr-FR" sz="1200" dirty="0">
                <a:solidFill>
                  <a:srgbClr val="002060"/>
                </a:solidFill>
              </a:rPr>
              <a:t>: </a:t>
            </a:r>
            <a:r>
              <a:rPr lang="fr-FR" sz="1200" dirty="0">
                <a:solidFill>
                  <a:srgbClr val="002060"/>
                </a:solidFill>
                <a:hlinkClick r:id="rId3"/>
              </a:rPr>
              <a:t>http://</a:t>
            </a:r>
            <a:r>
              <a:rPr lang="fr-FR" sz="1200" dirty="0" smtClean="0">
                <a:solidFill>
                  <a:srgbClr val="002060"/>
                </a:solidFill>
                <a:hlinkClick r:id="rId3"/>
              </a:rPr>
              <a:t>www.lookfordiagnosis.com/mesh_info.php?term=Tension-Type+Headache&amp;lang=1</a:t>
            </a:r>
            <a:r>
              <a:rPr lang="fr-FR" sz="1200" dirty="0" smtClean="0">
                <a:solidFill>
                  <a:srgbClr val="002060"/>
                </a:solidFill>
              </a:rPr>
              <a:t> </a:t>
            </a:r>
            <a:endParaRPr lang="fr-FR" sz="1200" dirty="0">
              <a:solidFill>
                <a:srgbClr val="002060"/>
              </a:solidFill>
            </a:endParaRPr>
          </a:p>
        </p:txBody>
      </p:sp>
      <p:sp>
        <p:nvSpPr>
          <p:cNvPr id="6" name="ZoneTexte 5"/>
          <p:cNvSpPr txBox="1"/>
          <p:nvPr/>
        </p:nvSpPr>
        <p:spPr>
          <a:xfrm>
            <a:off x="903889" y="6357422"/>
            <a:ext cx="9711558" cy="369332"/>
          </a:xfrm>
          <a:prstGeom prst="rect">
            <a:avLst/>
          </a:prstGeom>
          <a:noFill/>
        </p:spPr>
        <p:txBody>
          <a:bodyPr wrap="square" rtlCol="0">
            <a:spAutoFit/>
          </a:bodyPr>
          <a:lstStyle/>
          <a:p>
            <a:pPr algn="ctr"/>
            <a:r>
              <a:rPr lang="fr-FR" dirty="0" smtClean="0">
                <a:solidFill>
                  <a:srgbClr val="C00000"/>
                </a:solidFill>
              </a:rPr>
              <a:t>Notre association s’occupe essentiellement des </a:t>
            </a:r>
            <a:r>
              <a:rPr lang="fr-FR" b="1" i="1" dirty="0" smtClean="0">
                <a:solidFill>
                  <a:srgbClr val="C00000"/>
                </a:solidFill>
              </a:rPr>
              <a:t>céphalées de tension chroniques</a:t>
            </a:r>
            <a:r>
              <a:rPr lang="fr-FR" dirty="0" smtClean="0">
                <a:solidFill>
                  <a:srgbClr val="C00000"/>
                </a:solidFill>
              </a:rPr>
              <a:t>.</a:t>
            </a:r>
            <a:endParaRPr lang="fr-FR" dirty="0">
              <a:solidFill>
                <a:srgbClr val="C00000"/>
              </a:solidFill>
            </a:endParaRPr>
          </a:p>
        </p:txBody>
      </p:sp>
    </p:spTree>
    <p:extLst>
      <p:ext uri="{BB962C8B-B14F-4D97-AF65-F5344CB8AC3E}">
        <p14:creationId xmlns:p14="http://schemas.microsoft.com/office/powerpoint/2010/main" val="23975533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91135"/>
            <a:ext cx="708378" cy="331964"/>
          </a:xfrm>
        </p:spPr>
        <p:txBody>
          <a:bodyPr/>
          <a:lstStyle/>
          <a:p>
            <a:fld id="{CE177AD9-1C89-497B-82D4-54EC60B92A04}" type="slidenum">
              <a:rPr lang="fr-FR" smtClean="0"/>
              <a:t>100</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Rectangle 4"/>
          <p:cNvSpPr/>
          <p:nvPr/>
        </p:nvSpPr>
        <p:spPr>
          <a:xfrm>
            <a:off x="259643" y="648053"/>
            <a:ext cx="6649157" cy="369332"/>
          </a:xfrm>
          <a:prstGeom prst="rect">
            <a:avLst/>
          </a:prstGeom>
        </p:spPr>
        <p:txBody>
          <a:bodyPr wrap="square">
            <a:spAutoFit/>
          </a:bodyPr>
          <a:lstStyle/>
          <a:p>
            <a:r>
              <a:rPr lang="fr-FR" dirty="0" smtClean="0">
                <a:solidFill>
                  <a:srgbClr val="002060"/>
                </a:solidFill>
              </a:rPr>
              <a:t>23.8. </a:t>
            </a:r>
            <a:r>
              <a:rPr lang="fr-FR" b="1" dirty="0" smtClean="0">
                <a:solidFill>
                  <a:srgbClr val="002060"/>
                </a:solidFill>
              </a:rPr>
              <a:t>Annexe : les sinusites (virales, bactériennes, …) (suite)</a:t>
            </a:r>
          </a:p>
        </p:txBody>
      </p:sp>
      <p:sp>
        <p:nvSpPr>
          <p:cNvPr id="6" name="ZoneTexte 5"/>
          <p:cNvSpPr txBox="1"/>
          <p:nvPr/>
        </p:nvSpPr>
        <p:spPr>
          <a:xfrm>
            <a:off x="259643" y="1017385"/>
            <a:ext cx="11740446" cy="5909310"/>
          </a:xfrm>
          <a:prstGeom prst="rect">
            <a:avLst/>
          </a:prstGeom>
          <a:noFill/>
        </p:spPr>
        <p:txBody>
          <a:bodyPr wrap="square" rtlCol="0">
            <a:spAutoFit/>
          </a:bodyPr>
          <a:lstStyle/>
          <a:p>
            <a:pPr algn="just"/>
            <a:r>
              <a:rPr lang="fr-FR" dirty="0">
                <a:solidFill>
                  <a:srgbClr val="002060"/>
                </a:solidFill>
              </a:rPr>
              <a:t>La </a:t>
            </a:r>
            <a:r>
              <a:rPr lang="fr-FR" b="1" dirty="0">
                <a:solidFill>
                  <a:srgbClr val="002060"/>
                </a:solidFill>
              </a:rPr>
              <a:t>sinusite</a:t>
            </a:r>
            <a:r>
              <a:rPr lang="fr-FR" dirty="0">
                <a:solidFill>
                  <a:srgbClr val="002060"/>
                </a:solidFill>
              </a:rPr>
              <a:t> est une </a:t>
            </a:r>
            <a:r>
              <a:rPr lang="fr-FR" b="1" dirty="0" smtClean="0">
                <a:solidFill>
                  <a:srgbClr val="002060"/>
                </a:solidFill>
              </a:rPr>
              <a:t>inflammation</a:t>
            </a:r>
            <a:r>
              <a:rPr lang="fr-FR" dirty="0" smtClean="0">
                <a:solidFill>
                  <a:srgbClr val="002060"/>
                </a:solidFill>
              </a:rPr>
              <a:t>, </a:t>
            </a:r>
            <a:r>
              <a:rPr lang="fr-FR" dirty="0">
                <a:solidFill>
                  <a:srgbClr val="002060"/>
                </a:solidFill>
              </a:rPr>
              <a:t>habituellement causée par une </a:t>
            </a:r>
            <a:r>
              <a:rPr lang="fr-FR" b="1" dirty="0" smtClean="0">
                <a:solidFill>
                  <a:srgbClr val="002060"/>
                </a:solidFill>
              </a:rPr>
              <a:t>infection </a:t>
            </a:r>
            <a:r>
              <a:rPr lang="fr-FR" b="1" dirty="0">
                <a:solidFill>
                  <a:srgbClr val="002060"/>
                </a:solidFill>
              </a:rPr>
              <a:t>virale </a:t>
            </a:r>
            <a:r>
              <a:rPr lang="fr-FR" dirty="0">
                <a:solidFill>
                  <a:srgbClr val="002060"/>
                </a:solidFill>
              </a:rPr>
              <a:t>ou </a:t>
            </a:r>
            <a:r>
              <a:rPr lang="fr-FR" b="1" dirty="0" smtClean="0">
                <a:solidFill>
                  <a:srgbClr val="002060"/>
                </a:solidFill>
              </a:rPr>
              <a:t>bactérienne</a:t>
            </a:r>
            <a:r>
              <a:rPr lang="fr-FR" dirty="0" smtClean="0">
                <a:solidFill>
                  <a:srgbClr val="002060"/>
                </a:solidFill>
              </a:rPr>
              <a:t>, des </a:t>
            </a:r>
            <a:r>
              <a:rPr lang="fr-FR" dirty="0">
                <a:solidFill>
                  <a:srgbClr val="002060"/>
                </a:solidFill>
              </a:rPr>
              <a:t>cavités muqueuses de la face, appelées aussi </a:t>
            </a:r>
            <a:r>
              <a:rPr lang="fr-FR" b="1" dirty="0">
                <a:solidFill>
                  <a:srgbClr val="002060"/>
                </a:solidFill>
              </a:rPr>
              <a:t>sinus</a:t>
            </a:r>
            <a:r>
              <a:rPr lang="fr-FR" dirty="0">
                <a:solidFill>
                  <a:srgbClr val="002060"/>
                </a:solidFill>
              </a:rPr>
              <a:t>, qui communiquent avec les fosses nasales par de petites </a:t>
            </a:r>
            <a:r>
              <a:rPr lang="fr-FR" dirty="0" smtClean="0">
                <a:solidFill>
                  <a:srgbClr val="002060"/>
                </a:solidFill>
              </a:rPr>
              <a:t>ouvertures.</a:t>
            </a:r>
          </a:p>
          <a:p>
            <a:pPr algn="just"/>
            <a:endParaRPr lang="fr-FR" dirty="0" smtClean="0">
              <a:solidFill>
                <a:srgbClr val="002060"/>
              </a:solidFill>
            </a:endParaRPr>
          </a:p>
          <a:p>
            <a:pPr algn="just"/>
            <a:r>
              <a:rPr lang="fr-FR" dirty="0" smtClean="0">
                <a:solidFill>
                  <a:srgbClr val="002060"/>
                </a:solidFill>
              </a:rPr>
              <a:t>On </a:t>
            </a:r>
            <a:r>
              <a:rPr lang="fr-FR" dirty="0">
                <a:solidFill>
                  <a:srgbClr val="002060"/>
                </a:solidFill>
              </a:rPr>
              <a:t>distingue entre deux types de sinusite : </a:t>
            </a:r>
            <a:r>
              <a:rPr lang="fr-FR" b="1" dirty="0">
                <a:solidFill>
                  <a:srgbClr val="002060"/>
                </a:solidFill>
              </a:rPr>
              <a:t>Sinusite aiguë </a:t>
            </a:r>
            <a:r>
              <a:rPr lang="fr-FR" dirty="0">
                <a:solidFill>
                  <a:srgbClr val="002060"/>
                </a:solidFill>
              </a:rPr>
              <a:t>et </a:t>
            </a:r>
            <a:r>
              <a:rPr lang="fr-FR" b="1" dirty="0">
                <a:solidFill>
                  <a:srgbClr val="002060"/>
                </a:solidFill>
              </a:rPr>
              <a:t>Sinusite chronique</a:t>
            </a:r>
            <a:r>
              <a:rPr lang="fr-FR" dirty="0" smtClean="0">
                <a:solidFill>
                  <a:srgbClr val="002060"/>
                </a:solidFill>
              </a:rPr>
              <a:t>.</a:t>
            </a:r>
          </a:p>
          <a:p>
            <a:pPr algn="just"/>
            <a:endParaRPr lang="fr-FR" dirty="0">
              <a:solidFill>
                <a:srgbClr val="002060"/>
              </a:solidFill>
            </a:endParaRPr>
          </a:p>
          <a:p>
            <a:pPr algn="just"/>
            <a:r>
              <a:rPr lang="fr-FR" b="1" dirty="0">
                <a:solidFill>
                  <a:srgbClr val="002060"/>
                </a:solidFill>
              </a:rPr>
              <a:t>Sinusite aiguë</a:t>
            </a:r>
            <a:r>
              <a:rPr lang="fr-FR" dirty="0">
                <a:solidFill>
                  <a:srgbClr val="002060"/>
                </a:solidFill>
              </a:rPr>
              <a:t>: </a:t>
            </a:r>
            <a:endParaRPr lang="fr-FR" dirty="0" smtClean="0">
              <a:solidFill>
                <a:srgbClr val="002060"/>
              </a:solidFill>
            </a:endParaRPr>
          </a:p>
          <a:p>
            <a:pPr algn="just"/>
            <a:endParaRPr lang="fr-FR" dirty="0">
              <a:solidFill>
                <a:srgbClr val="002060"/>
              </a:solidFill>
            </a:endParaRPr>
          </a:p>
          <a:p>
            <a:pPr algn="just"/>
            <a:r>
              <a:rPr lang="fr-FR" dirty="0">
                <a:solidFill>
                  <a:srgbClr val="002060"/>
                </a:solidFill>
              </a:rPr>
              <a:t>E</a:t>
            </a:r>
            <a:r>
              <a:rPr lang="fr-FR" dirty="0" smtClean="0">
                <a:solidFill>
                  <a:srgbClr val="002060"/>
                </a:solidFill>
              </a:rPr>
              <a:t>lle </a:t>
            </a:r>
            <a:r>
              <a:rPr lang="fr-FR" dirty="0">
                <a:solidFill>
                  <a:srgbClr val="002060"/>
                </a:solidFill>
              </a:rPr>
              <a:t>parvient suite à une infection virale des voies respiratoires supérieures, le plus souvent d'un rhume. elle guérit en moins de trois semaines et ne réapparaît pas plus de trois fois par an</a:t>
            </a:r>
            <a:r>
              <a:rPr lang="fr-FR" dirty="0" smtClean="0">
                <a:solidFill>
                  <a:srgbClr val="002060"/>
                </a:solidFill>
              </a:rPr>
              <a:t>.</a:t>
            </a:r>
          </a:p>
          <a:p>
            <a:pPr algn="just"/>
            <a:endParaRPr lang="fr-FR" dirty="0">
              <a:solidFill>
                <a:srgbClr val="002060"/>
              </a:solidFill>
            </a:endParaRPr>
          </a:p>
          <a:p>
            <a:pPr algn="just"/>
            <a:r>
              <a:rPr lang="fr-FR" u="sng" dirty="0">
                <a:solidFill>
                  <a:srgbClr val="002060"/>
                </a:solidFill>
              </a:rPr>
              <a:t>Les causes de la sinusite aiguë :</a:t>
            </a:r>
            <a:endParaRPr lang="fr-FR" dirty="0">
              <a:solidFill>
                <a:srgbClr val="002060"/>
              </a:solidFill>
            </a:endParaRPr>
          </a:p>
          <a:p>
            <a:pPr algn="just"/>
            <a:endParaRPr lang="fr-FR" dirty="0" smtClean="0">
              <a:solidFill>
                <a:srgbClr val="002060"/>
              </a:solidFill>
            </a:endParaRPr>
          </a:p>
          <a:p>
            <a:pPr algn="just"/>
            <a:r>
              <a:rPr lang="fr-FR" dirty="0" smtClean="0">
                <a:solidFill>
                  <a:srgbClr val="002060"/>
                </a:solidFill>
              </a:rPr>
              <a:t>Le </a:t>
            </a:r>
            <a:r>
              <a:rPr lang="fr-FR" dirty="0">
                <a:solidFill>
                  <a:srgbClr val="002060"/>
                </a:solidFill>
              </a:rPr>
              <a:t>plus souvent la sinusite aiguë est le résultat d'une inflammation des sinus faisant suite à une infection en provenance des fosses nasales, à la suite d'une complication de grippe ou de rhume</a:t>
            </a:r>
            <a:r>
              <a:rPr lang="fr-FR" dirty="0" smtClean="0">
                <a:solidFill>
                  <a:srgbClr val="002060"/>
                </a:solidFill>
              </a:rPr>
              <a:t>. Dans </a:t>
            </a:r>
            <a:r>
              <a:rPr lang="fr-FR" dirty="0">
                <a:solidFill>
                  <a:srgbClr val="002060"/>
                </a:solidFill>
              </a:rPr>
              <a:t>certains cas la sinusite aiguë est le résultat d'une infection de la racine d'une dent supérieure. L</a:t>
            </a:r>
            <a:r>
              <a:rPr lang="fr-FR" dirty="0" smtClean="0">
                <a:solidFill>
                  <a:srgbClr val="002060"/>
                </a:solidFill>
              </a:rPr>
              <a:t>a </a:t>
            </a:r>
            <a:r>
              <a:rPr lang="fr-FR" dirty="0">
                <a:solidFill>
                  <a:srgbClr val="002060"/>
                </a:solidFill>
              </a:rPr>
              <a:t>pollution atmosphérique peut être aussi la cause de la sinusite aiguë</a:t>
            </a:r>
            <a:r>
              <a:rPr lang="fr-FR" dirty="0" smtClean="0">
                <a:solidFill>
                  <a:srgbClr val="002060"/>
                </a:solidFill>
              </a:rPr>
              <a:t>.</a:t>
            </a:r>
          </a:p>
          <a:p>
            <a:pPr algn="just"/>
            <a:endParaRPr lang="fr-FR" dirty="0">
              <a:solidFill>
                <a:srgbClr val="002060"/>
              </a:solidFill>
            </a:endParaRPr>
          </a:p>
          <a:p>
            <a:pPr algn="just"/>
            <a:r>
              <a:rPr lang="fr-FR" u="sng" dirty="0">
                <a:solidFill>
                  <a:srgbClr val="002060"/>
                </a:solidFill>
              </a:rPr>
              <a:t>Les symptômes de la sinusite aiguë :</a:t>
            </a:r>
            <a:endParaRPr lang="fr-FR" dirty="0">
              <a:solidFill>
                <a:srgbClr val="002060"/>
              </a:solidFill>
            </a:endParaRPr>
          </a:p>
          <a:p>
            <a:pPr algn="just"/>
            <a:r>
              <a:rPr lang="fr-FR" b="1" dirty="0" smtClean="0">
                <a:solidFill>
                  <a:srgbClr val="FF0000"/>
                </a:solidFill>
              </a:rPr>
              <a:t>Maux </a:t>
            </a:r>
            <a:r>
              <a:rPr lang="fr-FR" b="1" dirty="0">
                <a:solidFill>
                  <a:srgbClr val="FF0000"/>
                </a:solidFill>
              </a:rPr>
              <a:t>de </a:t>
            </a:r>
            <a:r>
              <a:rPr lang="fr-FR" b="1" dirty="0" smtClean="0">
                <a:solidFill>
                  <a:srgbClr val="FF0000"/>
                </a:solidFill>
              </a:rPr>
              <a:t>tête</a:t>
            </a:r>
            <a:r>
              <a:rPr lang="fr-FR" dirty="0">
                <a:solidFill>
                  <a:srgbClr val="002060"/>
                </a:solidFill>
              </a:rPr>
              <a:t>,</a:t>
            </a:r>
            <a:r>
              <a:rPr lang="fr-FR" dirty="0" smtClean="0">
                <a:solidFill>
                  <a:srgbClr val="002060"/>
                </a:solidFill>
              </a:rPr>
              <a:t> </a:t>
            </a:r>
            <a:r>
              <a:rPr lang="fr-FR" dirty="0" smtClean="0">
                <a:solidFill>
                  <a:srgbClr val="FF0000"/>
                </a:solidFill>
              </a:rPr>
              <a:t>Fatigue</a:t>
            </a:r>
            <a:r>
              <a:rPr lang="fr-FR" dirty="0">
                <a:solidFill>
                  <a:srgbClr val="002060"/>
                </a:solidFill>
              </a:rPr>
              <a:t>,</a:t>
            </a:r>
            <a:r>
              <a:rPr lang="fr-FR" dirty="0" smtClean="0">
                <a:solidFill>
                  <a:srgbClr val="002060"/>
                </a:solidFill>
              </a:rPr>
              <a:t> </a:t>
            </a:r>
            <a:r>
              <a:rPr lang="fr-FR" dirty="0">
                <a:solidFill>
                  <a:srgbClr val="FF0000"/>
                </a:solidFill>
              </a:rPr>
              <a:t>Sensations </a:t>
            </a:r>
            <a:r>
              <a:rPr lang="fr-FR" dirty="0" smtClean="0">
                <a:solidFill>
                  <a:srgbClr val="FF0000"/>
                </a:solidFill>
              </a:rPr>
              <a:t>douloureuses </a:t>
            </a:r>
            <a:r>
              <a:rPr lang="fr-FR" dirty="0">
                <a:solidFill>
                  <a:srgbClr val="FF0000"/>
                </a:solidFill>
              </a:rPr>
              <a:t>de pression dans le </a:t>
            </a:r>
            <a:r>
              <a:rPr lang="fr-FR" dirty="0" smtClean="0">
                <a:solidFill>
                  <a:srgbClr val="FF0000"/>
                </a:solidFill>
              </a:rPr>
              <a:t>visage</a:t>
            </a:r>
            <a:r>
              <a:rPr lang="fr-FR" dirty="0">
                <a:solidFill>
                  <a:srgbClr val="002060"/>
                </a:solidFill>
              </a:rPr>
              <a:t>,</a:t>
            </a:r>
            <a:r>
              <a:rPr lang="fr-FR" dirty="0" smtClean="0">
                <a:solidFill>
                  <a:srgbClr val="002060"/>
                </a:solidFill>
              </a:rPr>
              <a:t> </a:t>
            </a:r>
            <a:r>
              <a:rPr lang="fr-FR" dirty="0">
                <a:solidFill>
                  <a:srgbClr val="002060"/>
                </a:solidFill>
              </a:rPr>
              <a:t>Impression de rhume de </a:t>
            </a:r>
            <a:r>
              <a:rPr lang="fr-FR" dirty="0" smtClean="0">
                <a:solidFill>
                  <a:srgbClr val="002060"/>
                </a:solidFill>
              </a:rPr>
              <a:t>cerveau</a:t>
            </a:r>
            <a:r>
              <a:rPr lang="fr-FR" dirty="0">
                <a:solidFill>
                  <a:srgbClr val="002060"/>
                </a:solidFill>
              </a:rPr>
              <a:t>,</a:t>
            </a:r>
            <a:r>
              <a:rPr lang="fr-FR" dirty="0" smtClean="0">
                <a:solidFill>
                  <a:srgbClr val="002060"/>
                </a:solidFill>
              </a:rPr>
              <a:t> Eternuement</a:t>
            </a:r>
            <a:r>
              <a:rPr lang="fr-FR" dirty="0">
                <a:solidFill>
                  <a:srgbClr val="002060"/>
                </a:solidFill>
              </a:rPr>
              <a:t>,</a:t>
            </a:r>
            <a:r>
              <a:rPr lang="fr-FR" dirty="0" smtClean="0">
                <a:solidFill>
                  <a:srgbClr val="002060"/>
                </a:solidFill>
              </a:rPr>
              <a:t> </a:t>
            </a:r>
            <a:r>
              <a:rPr lang="fr-FR" dirty="0">
                <a:solidFill>
                  <a:srgbClr val="002060"/>
                </a:solidFill>
              </a:rPr>
              <a:t>Ecoulement de sécrétions jaunâtres ou verdâtres (parfois</a:t>
            </a:r>
            <a:r>
              <a:rPr lang="fr-FR" dirty="0" smtClean="0">
                <a:solidFill>
                  <a:srgbClr val="002060"/>
                </a:solidFill>
              </a:rPr>
              <a:t>)</a:t>
            </a:r>
            <a:r>
              <a:rPr lang="fr-FR" dirty="0">
                <a:solidFill>
                  <a:srgbClr val="002060"/>
                </a:solidFill>
              </a:rPr>
              <a:t>,</a:t>
            </a:r>
            <a:r>
              <a:rPr lang="fr-FR" dirty="0" smtClean="0">
                <a:solidFill>
                  <a:srgbClr val="002060"/>
                </a:solidFill>
              </a:rPr>
              <a:t> </a:t>
            </a:r>
            <a:r>
              <a:rPr lang="fr-FR" dirty="0">
                <a:solidFill>
                  <a:srgbClr val="002060"/>
                </a:solidFill>
              </a:rPr>
              <a:t>Fièvre légère 38°C (parfois</a:t>
            </a:r>
            <a:r>
              <a:rPr lang="fr-FR" dirty="0" smtClean="0">
                <a:solidFill>
                  <a:srgbClr val="002060"/>
                </a:solidFill>
              </a:rPr>
              <a:t>)</a:t>
            </a:r>
            <a:r>
              <a:rPr lang="fr-FR" dirty="0">
                <a:solidFill>
                  <a:srgbClr val="002060"/>
                </a:solidFill>
              </a:rPr>
              <a:t>,</a:t>
            </a:r>
            <a:r>
              <a:rPr lang="fr-FR" dirty="0" smtClean="0">
                <a:solidFill>
                  <a:srgbClr val="002060"/>
                </a:solidFill>
              </a:rPr>
              <a:t> </a:t>
            </a:r>
            <a:r>
              <a:rPr lang="fr-FR" dirty="0">
                <a:solidFill>
                  <a:srgbClr val="002060"/>
                </a:solidFill>
              </a:rPr>
              <a:t>Mauvaise haleine (parfois</a:t>
            </a:r>
            <a:r>
              <a:rPr lang="fr-FR" dirty="0" smtClean="0">
                <a:solidFill>
                  <a:srgbClr val="002060"/>
                </a:solidFill>
              </a:rPr>
              <a:t>)</a:t>
            </a:r>
            <a:r>
              <a:rPr lang="fr-FR" dirty="0">
                <a:solidFill>
                  <a:srgbClr val="002060"/>
                </a:solidFill>
              </a:rPr>
              <a:t>,</a:t>
            </a:r>
            <a:r>
              <a:rPr lang="fr-FR" dirty="0" smtClean="0">
                <a:solidFill>
                  <a:srgbClr val="002060"/>
                </a:solidFill>
              </a:rPr>
              <a:t> </a:t>
            </a:r>
            <a:r>
              <a:rPr lang="fr-FR" dirty="0">
                <a:solidFill>
                  <a:srgbClr val="002060"/>
                </a:solidFill>
              </a:rPr>
              <a:t>Toux grasse (</a:t>
            </a:r>
            <a:r>
              <a:rPr lang="fr-FR" dirty="0" smtClean="0">
                <a:solidFill>
                  <a:srgbClr val="002060"/>
                </a:solidFill>
              </a:rPr>
              <a:t>parfois). Ces </a:t>
            </a:r>
            <a:r>
              <a:rPr lang="fr-FR" dirty="0">
                <a:solidFill>
                  <a:srgbClr val="002060"/>
                </a:solidFill>
              </a:rPr>
              <a:t>symptômes s’accentuent lorsque l’on penche la tête vers le bas</a:t>
            </a:r>
            <a:r>
              <a:rPr lang="fr-FR" dirty="0" smtClean="0">
                <a:solidFill>
                  <a:srgbClr val="002060"/>
                </a:solidFill>
              </a:rPr>
              <a:t>.</a:t>
            </a:r>
            <a:endParaRPr lang="fr-FR" sz="1200" dirty="0" smtClean="0">
              <a:solidFill>
                <a:srgbClr val="002060"/>
              </a:solidFill>
            </a:endParaRPr>
          </a:p>
          <a:p>
            <a:pPr algn="just"/>
            <a:r>
              <a:rPr lang="fr-FR" sz="1200" dirty="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www.beaute-saine.com/sante/sinusite.php</a:t>
            </a:r>
            <a:r>
              <a:rPr lang="fr-FR" sz="1200" dirty="0" smtClean="0">
                <a:solidFill>
                  <a:srgbClr val="002060"/>
                </a:solidFill>
              </a:rPr>
              <a:t> </a:t>
            </a:r>
            <a:endParaRPr lang="fr-FR" dirty="0">
              <a:solidFill>
                <a:srgbClr val="002060"/>
              </a:solidFill>
            </a:endParaRPr>
          </a:p>
        </p:txBody>
      </p:sp>
    </p:spTree>
    <p:extLst>
      <p:ext uri="{BB962C8B-B14F-4D97-AF65-F5344CB8AC3E}">
        <p14:creationId xmlns:p14="http://schemas.microsoft.com/office/powerpoint/2010/main" val="23666410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0" y="226348"/>
            <a:ext cx="651933" cy="276898"/>
          </a:xfrm>
        </p:spPr>
        <p:txBody>
          <a:bodyPr/>
          <a:lstStyle/>
          <a:p>
            <a:fld id="{CE177AD9-1C89-497B-82D4-54EC60B92A04}" type="slidenum">
              <a:rPr lang="fr-FR" smtClean="0"/>
              <a:t>101</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Rectangle 4"/>
          <p:cNvSpPr/>
          <p:nvPr/>
        </p:nvSpPr>
        <p:spPr>
          <a:xfrm>
            <a:off x="259644" y="604259"/>
            <a:ext cx="5542846" cy="369332"/>
          </a:xfrm>
          <a:prstGeom prst="rect">
            <a:avLst/>
          </a:prstGeom>
        </p:spPr>
        <p:txBody>
          <a:bodyPr wrap="square">
            <a:spAutoFit/>
          </a:bodyPr>
          <a:lstStyle/>
          <a:p>
            <a:r>
              <a:rPr lang="fr-FR" dirty="0" smtClean="0">
                <a:solidFill>
                  <a:srgbClr val="002060"/>
                </a:solidFill>
              </a:rPr>
              <a:t>23.8. </a:t>
            </a:r>
            <a:r>
              <a:rPr lang="fr-FR" b="1" dirty="0" smtClean="0">
                <a:solidFill>
                  <a:srgbClr val="002060"/>
                </a:solidFill>
              </a:rPr>
              <a:t>Annexe : les sinusites (virales, bactériennes, …).</a:t>
            </a:r>
          </a:p>
        </p:txBody>
      </p:sp>
      <p:sp>
        <p:nvSpPr>
          <p:cNvPr id="6" name="ZoneTexte 5"/>
          <p:cNvSpPr txBox="1"/>
          <p:nvPr/>
        </p:nvSpPr>
        <p:spPr>
          <a:xfrm>
            <a:off x="259644" y="1017383"/>
            <a:ext cx="11740446" cy="5724644"/>
          </a:xfrm>
          <a:prstGeom prst="rect">
            <a:avLst/>
          </a:prstGeom>
          <a:noFill/>
        </p:spPr>
        <p:txBody>
          <a:bodyPr wrap="square" rtlCol="0">
            <a:spAutoFit/>
          </a:bodyPr>
          <a:lstStyle/>
          <a:p>
            <a:pPr algn="just"/>
            <a:r>
              <a:rPr lang="fr-FR" b="1" dirty="0" smtClean="0">
                <a:solidFill>
                  <a:srgbClr val="002060"/>
                </a:solidFill>
              </a:rPr>
              <a:t>Sinusite </a:t>
            </a:r>
            <a:r>
              <a:rPr lang="fr-FR" b="1" dirty="0">
                <a:solidFill>
                  <a:srgbClr val="002060"/>
                </a:solidFill>
              </a:rPr>
              <a:t>aiguë </a:t>
            </a:r>
            <a:r>
              <a:rPr lang="fr-FR" b="1" dirty="0" smtClean="0">
                <a:solidFill>
                  <a:srgbClr val="002060"/>
                </a:solidFill>
              </a:rPr>
              <a:t>maxillaire </a:t>
            </a:r>
            <a:r>
              <a:rPr lang="fr-FR" b="1" dirty="0">
                <a:solidFill>
                  <a:srgbClr val="002060"/>
                </a:solidFill>
              </a:rPr>
              <a:t>d'origine virale </a:t>
            </a:r>
            <a:r>
              <a:rPr lang="fr-FR" b="1" dirty="0" smtClean="0">
                <a:solidFill>
                  <a:srgbClr val="002060"/>
                </a:solidFill>
              </a:rPr>
              <a:t> </a:t>
            </a:r>
            <a:r>
              <a:rPr lang="fr-FR" dirty="0" smtClean="0">
                <a:solidFill>
                  <a:srgbClr val="002060"/>
                </a:solidFill>
              </a:rPr>
              <a:t>:</a:t>
            </a:r>
          </a:p>
          <a:p>
            <a:pPr algn="just"/>
            <a:endParaRPr lang="fr-FR" dirty="0">
              <a:solidFill>
                <a:srgbClr val="002060"/>
              </a:solidFill>
            </a:endParaRPr>
          </a:p>
          <a:p>
            <a:pPr algn="just"/>
            <a:r>
              <a:rPr lang="fr-FR" dirty="0" smtClean="0">
                <a:solidFill>
                  <a:srgbClr val="002060"/>
                </a:solidFill>
              </a:rPr>
              <a:t>La </a:t>
            </a:r>
            <a:r>
              <a:rPr lang="fr-FR" dirty="0">
                <a:solidFill>
                  <a:srgbClr val="002060"/>
                </a:solidFill>
              </a:rPr>
              <a:t>sinusite aiguë maxillaire est généralement d'origine virale et guérit en quelques jours à l'aide </a:t>
            </a:r>
            <a:r>
              <a:rPr lang="fr-FR" dirty="0" smtClean="0">
                <a:solidFill>
                  <a:srgbClr val="002060"/>
                </a:solidFill>
              </a:rPr>
              <a:t>d'un </a:t>
            </a:r>
            <a:r>
              <a:rPr lang="fr-FR" dirty="0" smtClean="0">
                <a:solidFill>
                  <a:srgbClr val="008000"/>
                </a:solidFill>
              </a:rPr>
              <a:t>traitement </a:t>
            </a:r>
            <a:r>
              <a:rPr lang="fr-FR" dirty="0">
                <a:solidFill>
                  <a:srgbClr val="008000"/>
                </a:solidFill>
              </a:rPr>
              <a:t>symptomatique (antalgiques, antipyrétiques), en association avec des lavages de nez réguliers, pendant deux à trois jours</a:t>
            </a:r>
            <a:r>
              <a:rPr lang="fr-FR" dirty="0" smtClean="0">
                <a:solidFill>
                  <a:srgbClr val="002060"/>
                </a:solidFill>
              </a:rPr>
              <a:t>.</a:t>
            </a:r>
          </a:p>
          <a:p>
            <a:endParaRPr lang="fr-FR" dirty="0" smtClean="0">
              <a:solidFill>
                <a:srgbClr val="002060"/>
              </a:solidFill>
            </a:endParaRPr>
          </a:p>
          <a:p>
            <a:r>
              <a:rPr lang="fr-FR" b="1" dirty="0">
                <a:solidFill>
                  <a:srgbClr val="002060"/>
                </a:solidFill>
              </a:rPr>
              <a:t>Sinusite aiguë maxillaire d'origine bactérienne</a:t>
            </a:r>
            <a:r>
              <a:rPr lang="fr-FR" dirty="0">
                <a:solidFill>
                  <a:srgbClr val="002060"/>
                </a:solidFill>
              </a:rPr>
              <a:t> </a:t>
            </a:r>
            <a:r>
              <a:rPr lang="fr-FR" dirty="0" smtClean="0">
                <a:solidFill>
                  <a:srgbClr val="002060"/>
                </a:solidFill>
              </a:rPr>
              <a:t>:</a:t>
            </a:r>
          </a:p>
          <a:p>
            <a:endParaRPr lang="fr-FR" dirty="0" smtClean="0">
              <a:solidFill>
                <a:srgbClr val="002060"/>
              </a:solidFill>
            </a:endParaRPr>
          </a:p>
          <a:p>
            <a:r>
              <a:rPr lang="fr-FR" dirty="0" smtClean="0">
                <a:solidFill>
                  <a:srgbClr val="002060"/>
                </a:solidFill>
              </a:rPr>
              <a:t>Le </a:t>
            </a:r>
            <a:r>
              <a:rPr lang="fr-FR" dirty="0">
                <a:solidFill>
                  <a:srgbClr val="002060"/>
                </a:solidFill>
              </a:rPr>
              <a:t>médecin traitant suspecte une sinusite maxillaire bactérienne devant les signes suivants </a:t>
            </a:r>
            <a:r>
              <a:rPr lang="fr-FR" dirty="0" smtClean="0">
                <a:solidFill>
                  <a:srgbClr val="002060"/>
                </a:solidFill>
              </a:rPr>
              <a:t>:</a:t>
            </a:r>
          </a:p>
          <a:p>
            <a:endParaRPr lang="fr-FR" dirty="0">
              <a:solidFill>
                <a:srgbClr val="002060"/>
              </a:solidFill>
            </a:endParaRPr>
          </a:p>
          <a:p>
            <a:pPr marL="285750" indent="-285750">
              <a:buFont typeface="Arial" panose="020B0604020202020204" pitchFamily="34" charset="0"/>
              <a:buChar char="•"/>
            </a:pPr>
            <a:r>
              <a:rPr lang="fr-FR" dirty="0">
                <a:solidFill>
                  <a:srgbClr val="002060"/>
                </a:solidFill>
              </a:rPr>
              <a:t>une persistance ou une augmentation de la douleur malgré un traitement symptomatique pris pendant 48 heures ;</a:t>
            </a:r>
          </a:p>
          <a:p>
            <a:pPr marL="285750" indent="-285750">
              <a:buFont typeface="Arial" panose="020B0604020202020204" pitchFamily="34" charset="0"/>
              <a:buChar char="•"/>
            </a:pPr>
            <a:r>
              <a:rPr lang="fr-FR" dirty="0">
                <a:solidFill>
                  <a:srgbClr val="002060"/>
                </a:solidFill>
              </a:rPr>
              <a:t>la douleur est présente d'un seul côté et </a:t>
            </a:r>
            <a:r>
              <a:rPr lang="fr-FR" dirty="0">
                <a:solidFill>
                  <a:srgbClr val="FF0000"/>
                </a:solidFill>
              </a:rPr>
              <a:t>s'aggrave avec la tête penchée en avant</a:t>
            </a:r>
            <a:r>
              <a:rPr lang="fr-FR" dirty="0">
                <a:solidFill>
                  <a:srgbClr val="002060"/>
                </a:solidFill>
              </a:rPr>
              <a:t> ;</a:t>
            </a:r>
          </a:p>
          <a:p>
            <a:pPr marL="285750" indent="-285750">
              <a:buFont typeface="Arial" panose="020B0604020202020204" pitchFamily="34" charset="0"/>
              <a:buChar char="•"/>
            </a:pPr>
            <a:r>
              <a:rPr lang="fr-FR" dirty="0">
                <a:solidFill>
                  <a:srgbClr val="002060"/>
                </a:solidFill>
              </a:rPr>
              <a:t>la </a:t>
            </a:r>
            <a:r>
              <a:rPr lang="fr-FR" dirty="0">
                <a:solidFill>
                  <a:srgbClr val="FF0000"/>
                </a:solidFill>
              </a:rPr>
              <a:t>douleur est pulsatile</a:t>
            </a:r>
            <a:r>
              <a:rPr lang="fr-FR" dirty="0">
                <a:solidFill>
                  <a:srgbClr val="002060"/>
                </a:solidFill>
              </a:rPr>
              <a:t> et devient plus importante en fin de journée ou la nuit ;</a:t>
            </a:r>
          </a:p>
          <a:p>
            <a:pPr marL="285750" indent="-285750">
              <a:buFont typeface="Arial" panose="020B0604020202020204" pitchFamily="34" charset="0"/>
              <a:buChar char="•"/>
            </a:pPr>
            <a:r>
              <a:rPr lang="fr-FR" dirty="0">
                <a:solidFill>
                  <a:srgbClr val="002060"/>
                </a:solidFill>
              </a:rPr>
              <a:t>la rhinorrhée devient plus abondante et purulente ;</a:t>
            </a:r>
          </a:p>
          <a:p>
            <a:pPr marL="285750" indent="-285750">
              <a:buFont typeface="Arial" panose="020B0604020202020204" pitchFamily="34" charset="0"/>
              <a:buChar char="•"/>
            </a:pPr>
            <a:r>
              <a:rPr lang="fr-FR" dirty="0">
                <a:solidFill>
                  <a:srgbClr val="002060"/>
                </a:solidFill>
              </a:rPr>
              <a:t>il existe une </a:t>
            </a:r>
            <a:r>
              <a:rPr lang="fr-FR" dirty="0">
                <a:solidFill>
                  <a:srgbClr val="FF0000"/>
                </a:solidFill>
              </a:rPr>
              <a:t>infection dentaire</a:t>
            </a:r>
            <a:r>
              <a:rPr lang="fr-FR" dirty="0">
                <a:solidFill>
                  <a:srgbClr val="002060"/>
                </a:solidFill>
              </a:rPr>
              <a:t> ;</a:t>
            </a:r>
          </a:p>
          <a:p>
            <a:pPr marL="285750" indent="-285750">
              <a:buFont typeface="Arial" panose="020B0604020202020204" pitchFamily="34" charset="0"/>
              <a:buChar char="•"/>
            </a:pPr>
            <a:r>
              <a:rPr lang="fr-FR" dirty="0">
                <a:solidFill>
                  <a:srgbClr val="002060"/>
                </a:solidFill>
              </a:rPr>
              <a:t>une </a:t>
            </a:r>
            <a:r>
              <a:rPr lang="fr-FR" dirty="0">
                <a:solidFill>
                  <a:srgbClr val="FF0000"/>
                </a:solidFill>
              </a:rPr>
              <a:t>fièvre</a:t>
            </a:r>
            <a:r>
              <a:rPr lang="fr-FR" dirty="0">
                <a:solidFill>
                  <a:srgbClr val="002060"/>
                </a:solidFill>
              </a:rPr>
              <a:t> qui dure depuis plus de trois jours ;</a:t>
            </a:r>
          </a:p>
          <a:p>
            <a:pPr marL="285750" indent="-285750">
              <a:buFont typeface="Arial" panose="020B0604020202020204" pitchFamily="34" charset="0"/>
              <a:buChar char="•"/>
            </a:pPr>
            <a:r>
              <a:rPr lang="fr-FR" dirty="0">
                <a:solidFill>
                  <a:srgbClr val="002060"/>
                </a:solidFill>
              </a:rPr>
              <a:t>un nez bouché, une toux, des éternuements qui persistent plus de 10 jours après le début d'une rhinopharyngite.</a:t>
            </a:r>
          </a:p>
          <a:p>
            <a:r>
              <a:rPr lang="fr-FR" dirty="0">
                <a:solidFill>
                  <a:srgbClr val="002060"/>
                </a:solidFill>
              </a:rPr>
              <a:t>Dans ce cas, </a:t>
            </a:r>
            <a:r>
              <a:rPr lang="fr-FR" dirty="0">
                <a:solidFill>
                  <a:srgbClr val="008000"/>
                </a:solidFill>
              </a:rPr>
              <a:t>il prescrit un traitement </a:t>
            </a:r>
            <a:r>
              <a:rPr lang="fr-FR" dirty="0" smtClean="0">
                <a:solidFill>
                  <a:srgbClr val="008000"/>
                </a:solidFill>
              </a:rPr>
              <a:t>antibiotique (amoxicilline …)</a:t>
            </a:r>
            <a:r>
              <a:rPr lang="fr-FR" dirty="0" smtClean="0">
                <a:solidFill>
                  <a:srgbClr val="002060"/>
                </a:solidFill>
              </a:rPr>
              <a:t>. </a:t>
            </a:r>
            <a:r>
              <a:rPr lang="fr-FR" dirty="0">
                <a:solidFill>
                  <a:srgbClr val="008000"/>
                </a:solidFill>
              </a:rPr>
              <a:t>Si l’infection n’est pas guérie au bout de quelques jours de traitement par amoxicilline, l’association amoxicilline-acide </a:t>
            </a:r>
            <a:r>
              <a:rPr lang="fr-FR" dirty="0" smtClean="0">
                <a:solidFill>
                  <a:srgbClr val="008000"/>
                </a:solidFill>
              </a:rPr>
              <a:t>clavulanique, </a:t>
            </a:r>
            <a:r>
              <a:rPr lang="fr-FR" dirty="0" smtClean="0">
                <a:solidFill>
                  <a:srgbClr val="FF0000"/>
                </a:solidFill>
              </a:rPr>
              <a:t>sauf en cas</a:t>
            </a:r>
            <a:r>
              <a:rPr lang="fr-FR" dirty="0" smtClean="0"/>
              <a:t> </a:t>
            </a:r>
            <a:r>
              <a:rPr lang="fr-FR" dirty="0" smtClean="0">
                <a:solidFill>
                  <a:srgbClr val="FF0000"/>
                </a:solidFill>
              </a:rPr>
              <a:t>d'allergie </a:t>
            </a:r>
            <a:r>
              <a:rPr lang="fr-FR" dirty="0">
                <a:solidFill>
                  <a:srgbClr val="FF0000"/>
                </a:solidFill>
              </a:rPr>
              <a:t>aux antibiotiques de la famille de </a:t>
            </a:r>
            <a:r>
              <a:rPr lang="fr-FR" dirty="0" smtClean="0">
                <a:solidFill>
                  <a:srgbClr val="FF0000"/>
                </a:solidFill>
              </a:rPr>
              <a:t>l‘amoxicilline (dans ce cas,</a:t>
            </a:r>
            <a:r>
              <a:rPr lang="fr-FR" dirty="0"/>
              <a:t> </a:t>
            </a:r>
            <a:r>
              <a:rPr lang="fr-FR" dirty="0">
                <a:solidFill>
                  <a:srgbClr val="FF0000"/>
                </a:solidFill>
              </a:rPr>
              <a:t>une céphalosporine par voie orale peut être </a:t>
            </a:r>
            <a:r>
              <a:rPr lang="fr-FR" dirty="0" smtClean="0">
                <a:solidFill>
                  <a:srgbClr val="FF0000"/>
                </a:solidFill>
              </a:rPr>
              <a:t>utilisée etc</a:t>
            </a:r>
            <a:r>
              <a:rPr lang="fr-FR" dirty="0" smtClean="0"/>
              <a:t>.</a:t>
            </a:r>
            <a:r>
              <a:rPr lang="fr-FR" dirty="0" smtClean="0">
                <a:solidFill>
                  <a:srgbClr val="FF0000"/>
                </a:solidFill>
              </a:rPr>
              <a:t>).</a:t>
            </a:r>
            <a:endParaRPr lang="fr-FR" sz="1200" dirty="0" smtClean="0">
              <a:solidFill>
                <a:srgbClr val="002060"/>
              </a:solidFill>
            </a:endParaRPr>
          </a:p>
          <a:p>
            <a:endParaRPr lang="fr-FR" sz="1200" dirty="0" smtClean="0">
              <a:solidFill>
                <a:srgbClr val="002060"/>
              </a:solidFill>
            </a:endParaRPr>
          </a:p>
          <a:p>
            <a:r>
              <a:rPr lang="fr-FR" sz="1200" dirty="0" smtClean="0">
                <a:solidFill>
                  <a:srgbClr val="002060"/>
                </a:solidFill>
              </a:rPr>
              <a:t>Source </a:t>
            </a:r>
            <a:r>
              <a:rPr lang="fr-FR" sz="1200" dirty="0">
                <a:solidFill>
                  <a:srgbClr val="002060"/>
                </a:solidFill>
              </a:rPr>
              <a:t>: </a:t>
            </a:r>
            <a:r>
              <a:rPr lang="fr-FR" sz="1200" dirty="0">
                <a:solidFill>
                  <a:srgbClr val="002060"/>
                </a:solidFill>
                <a:hlinkClick r:id="rId2"/>
              </a:rPr>
              <a:t>http://</a:t>
            </a:r>
            <a:r>
              <a:rPr lang="fr-FR" sz="1200" dirty="0" smtClean="0">
                <a:solidFill>
                  <a:srgbClr val="002060"/>
                </a:solidFill>
                <a:hlinkClick r:id="rId2"/>
              </a:rPr>
              <a:t>www.ameli-sante.fr/sinusite/traitement-sinusite-aigue.html</a:t>
            </a:r>
            <a:r>
              <a:rPr lang="fr-FR" sz="1200" dirty="0" smtClean="0">
                <a:solidFill>
                  <a:srgbClr val="002060"/>
                </a:solidFill>
              </a:rPr>
              <a:t> </a:t>
            </a:r>
            <a:endParaRPr lang="fr-FR" dirty="0">
              <a:solidFill>
                <a:srgbClr val="FF0000"/>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050" y="31688"/>
            <a:ext cx="3028950" cy="1514475"/>
          </a:xfrm>
          <a:prstGeom prst="rect">
            <a:avLst/>
          </a:prstGeom>
        </p:spPr>
      </p:pic>
      <p:sp>
        <p:nvSpPr>
          <p:cNvPr id="7" name="ZoneTexte 6"/>
          <p:cNvSpPr txBox="1"/>
          <p:nvPr/>
        </p:nvSpPr>
        <p:spPr>
          <a:xfrm>
            <a:off x="6400800" y="973591"/>
            <a:ext cx="2762250" cy="276999"/>
          </a:xfrm>
          <a:prstGeom prst="rect">
            <a:avLst/>
          </a:prstGeom>
          <a:noFill/>
        </p:spPr>
        <p:txBody>
          <a:bodyPr wrap="square" rtlCol="0">
            <a:spAutoFit/>
          </a:bodyPr>
          <a:lstStyle/>
          <a:p>
            <a:pPr algn="r"/>
            <a:r>
              <a:rPr lang="fr-FR" sz="1200" dirty="0" smtClean="0">
                <a:solidFill>
                  <a:srgbClr val="002060"/>
                </a:solidFill>
              </a:rPr>
              <a:t>La natation peut favoriser la sinusite </a:t>
            </a:r>
            <a:r>
              <a:rPr lang="fr-FR" sz="1200" dirty="0" smtClean="0">
                <a:solidFill>
                  <a:srgbClr val="002060"/>
                </a:solidFill>
                <a:latin typeface="Calibri" panose="020F0502020204030204" pitchFamily="34" charset="0"/>
              </a:rPr>
              <a:t>→</a:t>
            </a:r>
            <a:r>
              <a:rPr lang="fr-FR" sz="1200" dirty="0" smtClean="0">
                <a:solidFill>
                  <a:srgbClr val="002060"/>
                </a:solidFill>
              </a:rPr>
              <a:t> </a:t>
            </a:r>
            <a:endParaRPr lang="fr-FR" sz="1200" dirty="0">
              <a:solidFill>
                <a:srgbClr val="002060"/>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5675" y="2357436"/>
            <a:ext cx="1040519" cy="1040519"/>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9128" y="3854871"/>
            <a:ext cx="1353785" cy="1184562"/>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1578" y="2357437"/>
            <a:ext cx="1040519" cy="1040519"/>
          </a:xfrm>
          <a:prstGeom prst="rect">
            <a:avLst/>
          </a:prstGeom>
        </p:spPr>
      </p:pic>
      <p:sp>
        <p:nvSpPr>
          <p:cNvPr id="11" name="ZoneTexte 10"/>
          <p:cNvSpPr txBox="1"/>
          <p:nvPr/>
        </p:nvSpPr>
        <p:spPr>
          <a:xfrm>
            <a:off x="5712178" y="2357437"/>
            <a:ext cx="4130674" cy="276999"/>
          </a:xfrm>
          <a:prstGeom prst="rect">
            <a:avLst/>
          </a:prstGeom>
          <a:noFill/>
        </p:spPr>
        <p:txBody>
          <a:bodyPr wrap="square" rtlCol="0">
            <a:spAutoFit/>
          </a:bodyPr>
          <a:lstStyle/>
          <a:p>
            <a:pPr algn="r"/>
            <a:r>
              <a:rPr lang="fr-FR" sz="1200" dirty="0" smtClean="0">
                <a:solidFill>
                  <a:srgbClr val="002060"/>
                </a:solidFill>
              </a:rPr>
              <a:t>Pince-nez utilisés en natation pour éviter la sinusite </a:t>
            </a:r>
            <a:r>
              <a:rPr lang="fr-FR" sz="1200" dirty="0" smtClean="0">
                <a:solidFill>
                  <a:srgbClr val="002060"/>
                </a:solidFill>
                <a:latin typeface="Calibri" panose="020F0502020204030204" pitchFamily="34" charset="0"/>
              </a:rPr>
              <a:t>→</a:t>
            </a:r>
            <a:r>
              <a:rPr lang="fr-FR" sz="1200" dirty="0" smtClean="0">
                <a:solidFill>
                  <a:srgbClr val="002060"/>
                </a:solidFill>
              </a:rPr>
              <a:t> </a:t>
            </a:r>
            <a:endParaRPr lang="fr-FR" sz="1200" dirty="0">
              <a:solidFill>
                <a:srgbClr val="002060"/>
              </a:solidFill>
            </a:endParaRPr>
          </a:p>
        </p:txBody>
      </p:sp>
      <p:sp>
        <p:nvSpPr>
          <p:cNvPr id="12" name="ZoneTexte 11"/>
          <p:cNvSpPr txBox="1"/>
          <p:nvPr/>
        </p:nvSpPr>
        <p:spPr>
          <a:xfrm>
            <a:off x="6546851" y="4792991"/>
            <a:ext cx="4130674" cy="276999"/>
          </a:xfrm>
          <a:prstGeom prst="rect">
            <a:avLst/>
          </a:prstGeom>
          <a:noFill/>
        </p:spPr>
        <p:txBody>
          <a:bodyPr wrap="square" rtlCol="0">
            <a:spAutoFit/>
          </a:bodyPr>
          <a:lstStyle/>
          <a:p>
            <a:pPr algn="r"/>
            <a:r>
              <a:rPr lang="fr-FR" sz="1200" dirty="0" smtClean="0">
                <a:solidFill>
                  <a:srgbClr val="002060"/>
                </a:solidFill>
              </a:rPr>
              <a:t>Pince-nez utilisé en natation pour éviter la sinusite </a:t>
            </a:r>
            <a:r>
              <a:rPr lang="fr-FR" sz="1200" dirty="0" smtClean="0">
                <a:solidFill>
                  <a:srgbClr val="002060"/>
                </a:solidFill>
                <a:latin typeface="Calibri" panose="020F0502020204030204" pitchFamily="34" charset="0"/>
              </a:rPr>
              <a:t>→</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34124890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91135"/>
            <a:ext cx="708378" cy="331964"/>
          </a:xfrm>
        </p:spPr>
        <p:txBody>
          <a:bodyPr/>
          <a:lstStyle/>
          <a:p>
            <a:fld id="{CE177AD9-1C89-497B-82D4-54EC60B92A04}" type="slidenum">
              <a:rPr lang="fr-FR" smtClean="0"/>
              <a:t>102</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Rectangle 4"/>
          <p:cNvSpPr/>
          <p:nvPr/>
        </p:nvSpPr>
        <p:spPr>
          <a:xfrm>
            <a:off x="259643" y="648053"/>
            <a:ext cx="6649157" cy="369332"/>
          </a:xfrm>
          <a:prstGeom prst="rect">
            <a:avLst/>
          </a:prstGeom>
        </p:spPr>
        <p:txBody>
          <a:bodyPr wrap="square">
            <a:spAutoFit/>
          </a:bodyPr>
          <a:lstStyle/>
          <a:p>
            <a:r>
              <a:rPr lang="fr-FR" dirty="0" smtClean="0">
                <a:solidFill>
                  <a:srgbClr val="002060"/>
                </a:solidFill>
              </a:rPr>
              <a:t>23.8. </a:t>
            </a:r>
            <a:r>
              <a:rPr lang="fr-FR" b="1" dirty="0" smtClean="0">
                <a:solidFill>
                  <a:srgbClr val="002060"/>
                </a:solidFill>
              </a:rPr>
              <a:t>Annexe : les sinusites (virales, bactériennes, …) (suite)</a:t>
            </a:r>
          </a:p>
        </p:txBody>
      </p:sp>
      <p:sp>
        <p:nvSpPr>
          <p:cNvPr id="6" name="ZoneTexte 5"/>
          <p:cNvSpPr txBox="1"/>
          <p:nvPr/>
        </p:nvSpPr>
        <p:spPr>
          <a:xfrm>
            <a:off x="259643" y="1142339"/>
            <a:ext cx="9550401" cy="5262979"/>
          </a:xfrm>
          <a:prstGeom prst="rect">
            <a:avLst/>
          </a:prstGeom>
          <a:noFill/>
        </p:spPr>
        <p:txBody>
          <a:bodyPr wrap="square" rtlCol="0">
            <a:spAutoFit/>
          </a:bodyPr>
          <a:lstStyle/>
          <a:p>
            <a:r>
              <a:rPr lang="fr-FR" b="1" dirty="0" smtClean="0">
                <a:solidFill>
                  <a:srgbClr val="002060"/>
                </a:solidFill>
              </a:rPr>
              <a:t>Sinusite chronique </a:t>
            </a:r>
            <a:r>
              <a:rPr lang="fr-FR" dirty="0" smtClean="0">
                <a:solidFill>
                  <a:srgbClr val="002060"/>
                </a:solidFill>
              </a:rPr>
              <a:t>:</a:t>
            </a:r>
            <a:r>
              <a:rPr lang="fr-FR" dirty="0">
                <a:solidFill>
                  <a:srgbClr val="002060"/>
                </a:solidFill>
              </a:rPr>
              <a:t> </a:t>
            </a:r>
            <a:endParaRPr lang="fr-FR" dirty="0" smtClean="0">
              <a:solidFill>
                <a:srgbClr val="002060"/>
              </a:solidFill>
            </a:endParaRPr>
          </a:p>
          <a:p>
            <a:endParaRPr lang="fr-FR" dirty="0">
              <a:solidFill>
                <a:srgbClr val="002060"/>
              </a:solidFill>
            </a:endParaRPr>
          </a:p>
          <a:p>
            <a:pPr algn="just"/>
            <a:r>
              <a:rPr lang="fr-FR" dirty="0" smtClean="0">
                <a:solidFill>
                  <a:srgbClr val="002060"/>
                </a:solidFill>
              </a:rPr>
              <a:t>La </a:t>
            </a:r>
            <a:r>
              <a:rPr lang="fr-FR" dirty="0">
                <a:solidFill>
                  <a:srgbClr val="002060"/>
                </a:solidFill>
              </a:rPr>
              <a:t>sinusite devient chronique lorsque les muqueuses sinusales sont enflammées en permanence, et la sinusite tend à se répéter souvent ou persiste au-delà d'un mois. Dans ce cas les sinus se drainent mal, ce qui permet aux bactéries de s'y installer et de s'y développer, provoquant ainsi une chronicité des symptômes</a:t>
            </a:r>
            <a:r>
              <a:rPr lang="fr-FR" dirty="0" smtClean="0">
                <a:solidFill>
                  <a:srgbClr val="002060"/>
                </a:solidFill>
              </a:rPr>
              <a:t>.</a:t>
            </a:r>
          </a:p>
          <a:p>
            <a:pPr algn="just"/>
            <a:endParaRPr lang="fr-FR" dirty="0">
              <a:solidFill>
                <a:srgbClr val="002060"/>
              </a:solidFill>
            </a:endParaRPr>
          </a:p>
          <a:p>
            <a:pPr algn="just"/>
            <a:r>
              <a:rPr lang="fr-FR" u="sng" dirty="0">
                <a:solidFill>
                  <a:srgbClr val="002060"/>
                </a:solidFill>
              </a:rPr>
              <a:t>Les causes de la sinusite chronique :</a:t>
            </a:r>
            <a:endParaRPr lang="fr-FR" dirty="0">
              <a:solidFill>
                <a:srgbClr val="002060"/>
              </a:solidFill>
            </a:endParaRPr>
          </a:p>
          <a:p>
            <a:pPr algn="just"/>
            <a:endParaRPr lang="fr-FR" dirty="0" smtClean="0">
              <a:solidFill>
                <a:srgbClr val="002060"/>
              </a:solidFill>
            </a:endParaRPr>
          </a:p>
          <a:p>
            <a:r>
              <a:rPr lang="fr-FR" dirty="0" smtClean="0">
                <a:solidFill>
                  <a:srgbClr val="002060"/>
                </a:solidFill>
              </a:rPr>
              <a:t>- Une </a:t>
            </a:r>
            <a:r>
              <a:rPr lang="fr-FR" dirty="0">
                <a:solidFill>
                  <a:srgbClr val="002060"/>
                </a:solidFill>
              </a:rPr>
              <a:t>sinusite </a:t>
            </a:r>
            <a:r>
              <a:rPr lang="fr-FR" dirty="0" smtClean="0">
                <a:solidFill>
                  <a:srgbClr val="002060"/>
                </a:solidFill>
              </a:rPr>
              <a:t>aiguë </a:t>
            </a:r>
            <a:r>
              <a:rPr lang="fr-FR" dirty="0">
                <a:solidFill>
                  <a:srgbClr val="002060"/>
                </a:solidFill>
              </a:rPr>
              <a:t>mal traitée et </a:t>
            </a:r>
            <a:r>
              <a:rPr lang="fr-FR" dirty="0" smtClean="0">
                <a:solidFill>
                  <a:srgbClr val="002060"/>
                </a:solidFill>
              </a:rPr>
              <a:t>soignée. - </a:t>
            </a:r>
            <a:r>
              <a:rPr lang="fr-FR" dirty="0">
                <a:solidFill>
                  <a:srgbClr val="002060"/>
                </a:solidFill>
              </a:rPr>
              <a:t>Allergies « allergies aux acariens, aux animaux familiers, au pollen… » , les muqueuses sinusales deviennent enflammées, ce qui bloque l'appareil nasal. </a:t>
            </a:r>
            <a:r>
              <a:rPr lang="fr-FR" dirty="0" smtClean="0">
                <a:solidFill>
                  <a:srgbClr val="002060"/>
                </a:solidFill>
              </a:rPr>
              <a:t>- </a:t>
            </a:r>
            <a:r>
              <a:rPr lang="fr-FR" dirty="0">
                <a:solidFill>
                  <a:srgbClr val="002060"/>
                </a:solidFill>
              </a:rPr>
              <a:t>Malformations : une déviation de la cloison nasale</a:t>
            </a:r>
            <a:r>
              <a:rPr lang="fr-FR" dirty="0" smtClean="0">
                <a:solidFill>
                  <a:srgbClr val="002060"/>
                </a:solidFill>
              </a:rPr>
              <a:t>. - </a:t>
            </a:r>
            <a:r>
              <a:rPr lang="fr-FR" dirty="0">
                <a:solidFill>
                  <a:srgbClr val="002060"/>
                </a:solidFill>
              </a:rPr>
              <a:t>Le tabagisme actif ou passif : fumer peut provoquer une irritation et une inflammation des muqueuses nasales</a:t>
            </a:r>
            <a:r>
              <a:rPr lang="fr-FR" dirty="0" smtClean="0">
                <a:solidFill>
                  <a:srgbClr val="002060"/>
                </a:solidFill>
              </a:rPr>
              <a:t>. - </a:t>
            </a:r>
            <a:r>
              <a:rPr lang="fr-FR" dirty="0">
                <a:solidFill>
                  <a:srgbClr val="002060"/>
                </a:solidFill>
              </a:rPr>
              <a:t>La </a:t>
            </a:r>
            <a:r>
              <a:rPr lang="fr-FR" dirty="0" smtClean="0">
                <a:solidFill>
                  <a:srgbClr val="002060"/>
                </a:solidFill>
              </a:rPr>
              <a:t>natation. - </a:t>
            </a:r>
            <a:r>
              <a:rPr lang="fr-FR" dirty="0">
                <a:solidFill>
                  <a:srgbClr val="002060"/>
                </a:solidFill>
              </a:rPr>
              <a:t>Formation de polypes nasaux: gonflement localisé de la muqueuse qui nuit au drainage des sinus</a:t>
            </a:r>
            <a:r>
              <a:rPr lang="fr-FR" dirty="0" smtClean="0">
                <a:solidFill>
                  <a:srgbClr val="002060"/>
                </a:solidFill>
              </a:rPr>
              <a:t>. - Vivre </a:t>
            </a:r>
            <a:r>
              <a:rPr lang="fr-FR" dirty="0">
                <a:solidFill>
                  <a:srgbClr val="002060"/>
                </a:solidFill>
              </a:rPr>
              <a:t>dans un endroit pollué ou humide, vivre un stress important peuvent être aussi les causes de la sinusite.</a:t>
            </a:r>
          </a:p>
          <a:p>
            <a:pPr algn="just"/>
            <a:endParaRPr lang="fr-FR" dirty="0" smtClean="0">
              <a:solidFill>
                <a:srgbClr val="002060"/>
              </a:solidFill>
            </a:endParaRPr>
          </a:p>
          <a:p>
            <a:pPr algn="just"/>
            <a:r>
              <a:rPr lang="fr-FR" dirty="0" smtClean="0">
                <a:solidFill>
                  <a:srgbClr val="002060"/>
                </a:solidFill>
              </a:rPr>
              <a:t>Les </a:t>
            </a:r>
            <a:r>
              <a:rPr lang="fr-FR" dirty="0">
                <a:solidFill>
                  <a:srgbClr val="002060"/>
                </a:solidFill>
              </a:rPr>
              <a:t>symptômes de la sinusite chronique sont les mêmes que ceux de la sinusite aiguë, mais ils durent plus longtemps</a:t>
            </a:r>
            <a:r>
              <a:rPr lang="fr-FR" dirty="0" smtClean="0">
                <a:solidFill>
                  <a:srgbClr val="002060"/>
                </a:solidFill>
              </a:rPr>
              <a:t>.</a:t>
            </a:r>
            <a:endParaRPr lang="fr-FR" sz="1200" dirty="0" smtClean="0">
              <a:solidFill>
                <a:srgbClr val="002060"/>
              </a:solidFill>
            </a:endParaRPr>
          </a:p>
          <a:p>
            <a:pPr algn="just"/>
            <a:r>
              <a:rPr lang="fr-FR" sz="1200" dirty="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www.beaute-saine.com/sante/sinusite.php</a:t>
            </a:r>
            <a:r>
              <a:rPr lang="fr-FR" sz="1200" dirty="0" smtClean="0">
                <a:solidFill>
                  <a:srgbClr val="002060"/>
                </a:solidFill>
              </a:rPr>
              <a:t> </a:t>
            </a:r>
            <a:endParaRPr lang="fr-FR" dirty="0">
              <a:solidFill>
                <a:srgbClr val="002060"/>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511" y="144068"/>
            <a:ext cx="2122311" cy="1940399"/>
          </a:xfrm>
          <a:prstGeom prst="rect">
            <a:avLst/>
          </a:prstGeom>
        </p:spPr>
      </p:pic>
      <p:sp>
        <p:nvSpPr>
          <p:cNvPr id="7" name="ZoneTexte 6"/>
          <p:cNvSpPr txBox="1"/>
          <p:nvPr/>
        </p:nvSpPr>
        <p:spPr>
          <a:xfrm>
            <a:off x="9945511" y="2111022"/>
            <a:ext cx="2122311" cy="3600986"/>
          </a:xfrm>
          <a:prstGeom prst="rect">
            <a:avLst/>
          </a:prstGeom>
          <a:noFill/>
        </p:spPr>
        <p:txBody>
          <a:bodyPr wrap="square" rtlCol="0">
            <a:spAutoFit/>
          </a:bodyPr>
          <a:lstStyle/>
          <a:p>
            <a:pPr algn="just"/>
            <a:r>
              <a:rPr lang="fr-FR" sz="1200" dirty="0">
                <a:solidFill>
                  <a:srgbClr val="002060"/>
                </a:solidFill>
              </a:rPr>
              <a:t>Il existe quatre paires de cavités muqueuses ou sinus, chaque sinus porte un nom différent en fonction de sa position </a:t>
            </a:r>
            <a:r>
              <a:rPr lang="fr-FR" sz="1200" dirty="0" smtClean="0">
                <a:solidFill>
                  <a:srgbClr val="002060"/>
                </a:solidFill>
              </a:rPr>
              <a:t>:</a:t>
            </a:r>
          </a:p>
          <a:p>
            <a:endParaRPr lang="fr-FR" sz="1200" dirty="0">
              <a:solidFill>
                <a:srgbClr val="002060"/>
              </a:solidFill>
            </a:endParaRPr>
          </a:p>
          <a:p>
            <a:r>
              <a:rPr lang="fr-FR" sz="1200" b="1" dirty="0">
                <a:solidFill>
                  <a:srgbClr val="002060"/>
                </a:solidFill>
              </a:rPr>
              <a:t>- Sinus maxillaire</a:t>
            </a:r>
            <a:r>
              <a:rPr lang="fr-FR" sz="1200" dirty="0">
                <a:solidFill>
                  <a:srgbClr val="002060"/>
                </a:solidFill>
              </a:rPr>
              <a:t> situé au-dessus des arcades dentaires.</a:t>
            </a:r>
            <a:br>
              <a:rPr lang="fr-FR" sz="1200" dirty="0">
                <a:solidFill>
                  <a:srgbClr val="002060"/>
                </a:solidFill>
              </a:rPr>
            </a:br>
            <a:r>
              <a:rPr lang="fr-FR" sz="1200" b="1" dirty="0">
                <a:solidFill>
                  <a:srgbClr val="002060"/>
                </a:solidFill>
              </a:rPr>
              <a:t>- Ethmoïdal </a:t>
            </a:r>
            <a:r>
              <a:rPr lang="fr-FR" sz="1200" dirty="0">
                <a:solidFill>
                  <a:srgbClr val="002060"/>
                </a:solidFill>
              </a:rPr>
              <a:t>est constitué de cavités cellulaires, situées en dedans des orbites et organisées en labyrinthe.</a:t>
            </a:r>
            <a:br>
              <a:rPr lang="fr-FR" sz="1200" dirty="0">
                <a:solidFill>
                  <a:srgbClr val="002060"/>
                </a:solidFill>
              </a:rPr>
            </a:br>
            <a:r>
              <a:rPr lang="fr-FR" sz="1200" dirty="0">
                <a:solidFill>
                  <a:srgbClr val="002060"/>
                </a:solidFill>
              </a:rPr>
              <a:t>- </a:t>
            </a:r>
            <a:r>
              <a:rPr lang="fr-FR" sz="1200" b="1" dirty="0">
                <a:solidFill>
                  <a:srgbClr val="002060"/>
                </a:solidFill>
              </a:rPr>
              <a:t>Sinus frontal</a:t>
            </a:r>
            <a:r>
              <a:rPr lang="fr-FR" sz="1200" dirty="0">
                <a:solidFill>
                  <a:srgbClr val="002060"/>
                </a:solidFill>
              </a:rPr>
              <a:t> situé au-dessus de l’orbite. </a:t>
            </a:r>
            <a:br>
              <a:rPr lang="fr-FR" sz="1200" dirty="0">
                <a:solidFill>
                  <a:srgbClr val="002060"/>
                </a:solidFill>
              </a:rPr>
            </a:br>
            <a:r>
              <a:rPr lang="fr-FR" sz="1200" dirty="0">
                <a:solidFill>
                  <a:srgbClr val="002060"/>
                </a:solidFill>
              </a:rPr>
              <a:t>- </a:t>
            </a:r>
            <a:r>
              <a:rPr lang="fr-FR" sz="1200" b="1" dirty="0">
                <a:solidFill>
                  <a:srgbClr val="002060"/>
                </a:solidFill>
              </a:rPr>
              <a:t>Sphénoïdal</a:t>
            </a:r>
            <a:r>
              <a:rPr lang="fr-FR" sz="1200" dirty="0">
                <a:solidFill>
                  <a:srgbClr val="002060"/>
                </a:solidFill>
              </a:rPr>
              <a:t> situé en arrière et au-dessus des fosses nasales.</a:t>
            </a:r>
          </a:p>
          <a:p>
            <a:endParaRPr lang="fr-FR" sz="1200" dirty="0" smtClean="0">
              <a:solidFill>
                <a:srgbClr val="002060"/>
              </a:solidFill>
            </a:endParaRPr>
          </a:p>
          <a:p>
            <a:r>
              <a:rPr lang="fr-FR" sz="1200" dirty="0">
                <a:solidFill>
                  <a:srgbClr val="002060"/>
                </a:solidFill>
              </a:rPr>
              <a:t>Source : </a:t>
            </a:r>
            <a:r>
              <a:rPr lang="fr-FR" sz="1200" dirty="0">
                <a:solidFill>
                  <a:srgbClr val="002060"/>
                </a:solidFill>
                <a:hlinkClick r:id="rId2"/>
              </a:rPr>
              <a:t>http://www.beaute-saine.com/sante/sinusite.php</a:t>
            </a:r>
            <a:r>
              <a:rPr lang="fr-FR" sz="1200" dirty="0">
                <a:solidFill>
                  <a:srgbClr val="002060"/>
                </a:solidFill>
              </a:rPr>
              <a:t> </a:t>
            </a:r>
          </a:p>
        </p:txBody>
      </p:sp>
    </p:spTree>
    <p:extLst>
      <p:ext uri="{BB962C8B-B14F-4D97-AF65-F5344CB8AC3E}">
        <p14:creationId xmlns:p14="http://schemas.microsoft.com/office/powerpoint/2010/main" val="32325539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91135"/>
            <a:ext cx="708378" cy="331964"/>
          </a:xfrm>
        </p:spPr>
        <p:txBody>
          <a:bodyPr/>
          <a:lstStyle/>
          <a:p>
            <a:fld id="{CE177AD9-1C89-497B-82D4-54EC60B92A04}" type="slidenum">
              <a:rPr lang="fr-FR" smtClean="0"/>
              <a:t>103</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Rectangle 4"/>
          <p:cNvSpPr/>
          <p:nvPr/>
        </p:nvSpPr>
        <p:spPr>
          <a:xfrm>
            <a:off x="259643" y="648053"/>
            <a:ext cx="6649157" cy="369332"/>
          </a:xfrm>
          <a:prstGeom prst="rect">
            <a:avLst/>
          </a:prstGeom>
        </p:spPr>
        <p:txBody>
          <a:bodyPr wrap="square">
            <a:spAutoFit/>
          </a:bodyPr>
          <a:lstStyle/>
          <a:p>
            <a:r>
              <a:rPr lang="fr-FR" dirty="0" smtClean="0">
                <a:solidFill>
                  <a:srgbClr val="002060"/>
                </a:solidFill>
              </a:rPr>
              <a:t>23.8. </a:t>
            </a:r>
            <a:r>
              <a:rPr lang="fr-FR" b="1" dirty="0" smtClean="0">
                <a:solidFill>
                  <a:srgbClr val="002060"/>
                </a:solidFill>
              </a:rPr>
              <a:t>Annexe : les sinusites (virales, bactériennes, …) (suite et fin)</a:t>
            </a:r>
          </a:p>
        </p:txBody>
      </p:sp>
      <p:sp>
        <p:nvSpPr>
          <p:cNvPr id="6" name="ZoneTexte 5"/>
          <p:cNvSpPr txBox="1"/>
          <p:nvPr/>
        </p:nvSpPr>
        <p:spPr>
          <a:xfrm>
            <a:off x="259644" y="1142339"/>
            <a:ext cx="9471378" cy="5539978"/>
          </a:xfrm>
          <a:prstGeom prst="rect">
            <a:avLst/>
          </a:prstGeom>
          <a:noFill/>
        </p:spPr>
        <p:txBody>
          <a:bodyPr wrap="square" rtlCol="0">
            <a:spAutoFit/>
          </a:bodyPr>
          <a:lstStyle/>
          <a:p>
            <a:r>
              <a:rPr lang="fr-FR" u="sng" dirty="0">
                <a:solidFill>
                  <a:srgbClr val="002060"/>
                </a:solidFill>
              </a:rPr>
              <a:t>Mesures pour prévenir les sinusites aiguë et chronique</a:t>
            </a:r>
            <a:r>
              <a:rPr lang="fr-FR" dirty="0">
                <a:solidFill>
                  <a:srgbClr val="002060"/>
                </a:solidFill>
              </a:rPr>
              <a:t> </a:t>
            </a:r>
            <a:r>
              <a:rPr lang="fr-FR" dirty="0" smtClean="0">
                <a:solidFill>
                  <a:srgbClr val="002060"/>
                </a:solidFill>
              </a:rPr>
              <a:t>:</a:t>
            </a:r>
          </a:p>
          <a:p>
            <a:endParaRPr lang="fr-FR" dirty="0">
              <a:solidFill>
                <a:srgbClr val="002060"/>
              </a:solidFill>
            </a:endParaRPr>
          </a:p>
          <a:p>
            <a:r>
              <a:rPr lang="fr-FR" dirty="0">
                <a:solidFill>
                  <a:srgbClr val="002060"/>
                </a:solidFill>
              </a:rPr>
              <a:t>- Bien se laver les mains.</a:t>
            </a:r>
            <a:br>
              <a:rPr lang="fr-FR" dirty="0">
                <a:solidFill>
                  <a:srgbClr val="002060"/>
                </a:solidFill>
              </a:rPr>
            </a:br>
            <a:r>
              <a:rPr lang="fr-FR" dirty="0">
                <a:solidFill>
                  <a:srgbClr val="002060"/>
                </a:solidFill>
              </a:rPr>
              <a:t>- Eviter les contacts étroits avec les personnes enrhumées.</a:t>
            </a:r>
            <a:br>
              <a:rPr lang="fr-FR" dirty="0">
                <a:solidFill>
                  <a:srgbClr val="002060"/>
                </a:solidFill>
              </a:rPr>
            </a:br>
            <a:r>
              <a:rPr lang="fr-FR" dirty="0">
                <a:solidFill>
                  <a:srgbClr val="002060"/>
                </a:solidFill>
              </a:rPr>
              <a:t>- Boire beaucoup : Les liquides, chauds ou froids, éclaircissent les sécrétions et favorisent leur évacuation.</a:t>
            </a:r>
            <a:br>
              <a:rPr lang="fr-FR" dirty="0">
                <a:solidFill>
                  <a:srgbClr val="002060"/>
                </a:solidFill>
              </a:rPr>
            </a:br>
            <a:r>
              <a:rPr lang="fr-FR" dirty="0">
                <a:solidFill>
                  <a:srgbClr val="002060"/>
                </a:solidFill>
              </a:rPr>
              <a:t>- Éviter de fumer ou se tenir loin des lieux enfumés, car la fumée de tabac irrite les sinus.</a:t>
            </a:r>
            <a:br>
              <a:rPr lang="fr-FR" dirty="0">
                <a:solidFill>
                  <a:srgbClr val="002060"/>
                </a:solidFill>
              </a:rPr>
            </a:br>
            <a:r>
              <a:rPr lang="fr-FR" dirty="0">
                <a:solidFill>
                  <a:srgbClr val="002060"/>
                </a:solidFill>
              </a:rPr>
              <a:t>- Avoir un mode de vie équilibré : alimentation équilibrée, pratiquer une activité physique pour évacuer le stress.</a:t>
            </a:r>
            <a:br>
              <a:rPr lang="fr-FR" dirty="0">
                <a:solidFill>
                  <a:srgbClr val="002060"/>
                </a:solidFill>
              </a:rPr>
            </a:br>
            <a:r>
              <a:rPr lang="fr-FR" dirty="0">
                <a:solidFill>
                  <a:srgbClr val="002060"/>
                </a:solidFill>
              </a:rPr>
              <a:t>- Nettoyer les narines :Afin d'évacuer les sécrétions dans les sinus, vaporisez des gouttes de solution saline dans les narines.</a:t>
            </a:r>
            <a:br>
              <a:rPr lang="fr-FR" dirty="0">
                <a:solidFill>
                  <a:srgbClr val="002060"/>
                </a:solidFill>
              </a:rPr>
            </a:br>
            <a:r>
              <a:rPr lang="fr-FR" dirty="0">
                <a:solidFill>
                  <a:srgbClr val="002060"/>
                </a:solidFill>
              </a:rPr>
              <a:t>- Se moucher souvent pour empêcher les bactéries d'atteindre la gorge.</a:t>
            </a:r>
            <a:br>
              <a:rPr lang="fr-FR" dirty="0">
                <a:solidFill>
                  <a:srgbClr val="002060"/>
                </a:solidFill>
              </a:rPr>
            </a:br>
            <a:r>
              <a:rPr lang="fr-FR" dirty="0">
                <a:solidFill>
                  <a:srgbClr val="002060"/>
                </a:solidFill>
              </a:rPr>
              <a:t>- Diminuer les risques d'allergie en s'exposant le moins possible aux allergènes (animaux familiers, pollen, champignons, acariens…)</a:t>
            </a:r>
            <a:br>
              <a:rPr lang="fr-FR" dirty="0">
                <a:solidFill>
                  <a:srgbClr val="002060"/>
                </a:solidFill>
              </a:rPr>
            </a:br>
            <a:r>
              <a:rPr lang="fr-FR" dirty="0">
                <a:solidFill>
                  <a:srgbClr val="002060"/>
                </a:solidFill>
              </a:rPr>
              <a:t>- Favoriser un bon sommeil : Surélevez la tête du lit, à l'aide de planches, pour mieux respirer. Placez un humidificateur dans votre chambre. Dépoussiérer votre chambre le plus souvent possible.</a:t>
            </a:r>
          </a:p>
          <a:p>
            <a:endParaRPr lang="fr-FR" dirty="0" smtClean="0">
              <a:solidFill>
                <a:srgbClr val="002060"/>
              </a:solidFill>
            </a:endParaRPr>
          </a:p>
          <a:p>
            <a:r>
              <a:rPr lang="fr-FR" dirty="0" smtClean="0">
                <a:solidFill>
                  <a:srgbClr val="002060"/>
                </a:solidFill>
              </a:rPr>
              <a:t>En </a:t>
            </a:r>
            <a:r>
              <a:rPr lang="fr-FR" dirty="0">
                <a:solidFill>
                  <a:srgbClr val="002060"/>
                </a:solidFill>
              </a:rPr>
              <a:t>cas de sinusite il faut consulter un médecin pour recevoir un diagnostic précis et prendre les mesures nécessaires pour traiter la sinusite et de prévenir les complications</a:t>
            </a:r>
            <a:r>
              <a:rPr lang="fr-FR" dirty="0" smtClean="0">
                <a:solidFill>
                  <a:srgbClr val="002060"/>
                </a:solidFill>
              </a:rPr>
              <a:t>.</a:t>
            </a:r>
          </a:p>
          <a:p>
            <a:pPr algn="just"/>
            <a:r>
              <a:rPr lang="fr-FR" sz="1200" dirty="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www.beaute-saine.com/sante/sinusite.php</a:t>
            </a:r>
            <a:r>
              <a:rPr lang="fr-FR" sz="1200" dirty="0" smtClean="0">
                <a:solidFill>
                  <a:srgbClr val="002060"/>
                </a:solidFill>
              </a:rPr>
              <a:t> </a:t>
            </a:r>
            <a:endParaRPr lang="fr-FR" dirty="0">
              <a:solidFill>
                <a:srgbClr val="002060"/>
              </a:solidFill>
            </a:endParaRPr>
          </a:p>
        </p:txBody>
      </p:sp>
      <p:sp>
        <p:nvSpPr>
          <p:cNvPr id="3" name="ZoneTexte 2"/>
          <p:cNvSpPr txBox="1"/>
          <p:nvPr/>
        </p:nvSpPr>
        <p:spPr>
          <a:xfrm>
            <a:off x="9637183" y="2300676"/>
            <a:ext cx="2359378" cy="1938992"/>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L’implant </a:t>
            </a:r>
            <a:r>
              <a:rPr lang="fr-FR" sz="1200" dirty="0">
                <a:solidFill>
                  <a:srgbClr val="002060"/>
                </a:solidFill>
              </a:rPr>
              <a:t>dentaire  est trop long, a déchiré la membrane sinusienne et pénétré à l’intérieur de la cavité provoquant une réaction inflammatoire puis une infection (sinusite maxillaire</a:t>
            </a:r>
            <a:r>
              <a:rPr lang="fr-FR" sz="1200" dirty="0" smtClean="0">
                <a:solidFill>
                  <a:srgbClr val="002060"/>
                </a:solidFill>
              </a:rPr>
              <a:t>).</a:t>
            </a:r>
          </a:p>
          <a:p>
            <a:pPr algn="ctr"/>
            <a:r>
              <a:rPr lang="fr-FR" sz="1200" dirty="0">
                <a:solidFill>
                  <a:srgbClr val="002060"/>
                </a:solidFill>
              </a:rPr>
              <a:t>Source : </a:t>
            </a:r>
            <a:r>
              <a:rPr lang="fr-FR" sz="1200" dirty="0">
                <a:solidFill>
                  <a:srgbClr val="002060"/>
                </a:solidFill>
                <a:hlinkClick r:id="rId3"/>
              </a:rPr>
              <a:t>http://</a:t>
            </a:r>
            <a:r>
              <a:rPr lang="fr-FR" sz="1200" dirty="0" smtClean="0">
                <a:solidFill>
                  <a:srgbClr val="002060"/>
                </a:solidFill>
                <a:hlinkClick r:id="rId3"/>
              </a:rPr>
              <a:t>www.institut-nez.fr/autres-pathologies-du-nez-et-des-sinus/sinusite-et-implants-dentaires-c53.html</a:t>
            </a:r>
            <a:r>
              <a:rPr lang="fr-FR" sz="1200" dirty="0" smtClean="0">
                <a:solidFill>
                  <a:srgbClr val="002060"/>
                </a:solidFill>
              </a:rPr>
              <a:t> </a:t>
            </a:r>
            <a:endParaRPr lang="fr-FR" sz="1200" dirty="0">
              <a:solidFill>
                <a:srgbClr val="002060"/>
              </a:solidFill>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861" y="191135"/>
            <a:ext cx="2171700" cy="2105025"/>
          </a:xfrm>
          <a:prstGeom prst="rect">
            <a:avLst/>
          </a:prstGeom>
        </p:spPr>
      </p:pic>
    </p:spTree>
    <p:extLst>
      <p:ext uri="{BB962C8B-B14F-4D97-AF65-F5344CB8AC3E}">
        <p14:creationId xmlns:p14="http://schemas.microsoft.com/office/powerpoint/2010/main" val="9261407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46754" y="165365"/>
            <a:ext cx="595489" cy="410986"/>
          </a:xfrm>
        </p:spPr>
        <p:txBody>
          <a:bodyPr/>
          <a:lstStyle/>
          <a:p>
            <a:fld id="{CE177AD9-1C89-497B-82D4-54EC60B92A04}" type="slidenum">
              <a:rPr lang="fr-FR" smtClean="0"/>
              <a:t>104</a:t>
            </a:fld>
            <a:endParaRPr lang="fr-FR" dirty="0"/>
          </a:p>
        </p:txBody>
      </p:sp>
      <p:sp>
        <p:nvSpPr>
          <p:cNvPr id="5" name="ZoneTexte 4"/>
          <p:cNvSpPr txBox="1"/>
          <p:nvPr/>
        </p:nvSpPr>
        <p:spPr>
          <a:xfrm>
            <a:off x="5544074" y="207019"/>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Rectangle 5"/>
          <p:cNvSpPr/>
          <p:nvPr/>
        </p:nvSpPr>
        <p:spPr>
          <a:xfrm>
            <a:off x="146754" y="683708"/>
            <a:ext cx="5895625" cy="379236"/>
          </a:xfrm>
          <a:prstGeom prst="rect">
            <a:avLst/>
          </a:prstGeom>
        </p:spPr>
        <p:txBody>
          <a:bodyPr wrap="square">
            <a:spAutoFit/>
          </a:bodyPr>
          <a:lstStyle/>
          <a:p>
            <a:r>
              <a:rPr lang="fr-FR" dirty="0" smtClean="0">
                <a:solidFill>
                  <a:srgbClr val="002060"/>
                </a:solidFill>
              </a:rPr>
              <a:t>23.9. </a:t>
            </a:r>
            <a:r>
              <a:rPr lang="fr-FR" b="1" dirty="0" smtClean="0">
                <a:solidFill>
                  <a:srgbClr val="002060"/>
                </a:solidFill>
              </a:rPr>
              <a:t>Annexe : Difficultés d’adaptation et fatigues oculaires</a:t>
            </a:r>
            <a:r>
              <a:rPr lang="fr-FR" dirty="0" smtClean="0">
                <a:solidFill>
                  <a:srgbClr val="002060"/>
                </a:solidFill>
              </a:rPr>
              <a:t>.</a:t>
            </a:r>
          </a:p>
        </p:txBody>
      </p:sp>
      <p:sp>
        <p:nvSpPr>
          <p:cNvPr id="3" name="ZoneTexte 2"/>
          <p:cNvSpPr txBox="1"/>
          <p:nvPr/>
        </p:nvSpPr>
        <p:spPr>
          <a:xfrm>
            <a:off x="127002" y="1166566"/>
            <a:ext cx="11830755" cy="4893647"/>
          </a:xfrm>
          <a:prstGeom prst="rect">
            <a:avLst/>
          </a:prstGeom>
          <a:noFill/>
        </p:spPr>
        <p:txBody>
          <a:bodyPr wrap="square" rtlCol="0">
            <a:spAutoFit/>
          </a:bodyPr>
          <a:lstStyle/>
          <a:p>
            <a:pPr algn="just"/>
            <a:r>
              <a:rPr lang="fr-FR" sz="1600" u="sng" dirty="0">
                <a:solidFill>
                  <a:srgbClr val="002060"/>
                </a:solidFill>
              </a:rPr>
              <a:t>Comment se manifeste cette fatigue</a:t>
            </a:r>
            <a:r>
              <a:rPr lang="fr-FR" sz="1600" dirty="0">
                <a:solidFill>
                  <a:srgbClr val="002060"/>
                </a:solidFill>
              </a:rPr>
              <a:t> ?</a:t>
            </a:r>
          </a:p>
          <a:p>
            <a:pPr algn="just"/>
            <a:r>
              <a:rPr lang="fr-FR" sz="1600" dirty="0">
                <a:solidFill>
                  <a:srgbClr val="002060"/>
                </a:solidFill>
              </a:rPr>
              <a:t>Les patients </a:t>
            </a:r>
            <a:r>
              <a:rPr lang="fr-FR" sz="1600" dirty="0" smtClean="0">
                <a:solidFill>
                  <a:srgbClr val="002060"/>
                </a:solidFill>
              </a:rPr>
              <a:t>rapportent qu’ils </a:t>
            </a:r>
            <a:r>
              <a:rPr lang="fr-FR" sz="1600" dirty="0">
                <a:solidFill>
                  <a:srgbClr val="002060"/>
                </a:solidFill>
              </a:rPr>
              <a:t>ont les yeux qui pleurent  ou  qui brûlent, la vision se brouille, voire se dédouble. On parle souvent de sensations d'irritations, de picotements et d'une sensibilité accrue à la lumière. Pour certains, </a:t>
            </a:r>
            <a:r>
              <a:rPr lang="fr-FR" sz="1600" b="1" dirty="0">
                <a:solidFill>
                  <a:srgbClr val="FF0000"/>
                </a:solidFill>
              </a:rPr>
              <a:t>des maux de têtes </a:t>
            </a:r>
            <a:r>
              <a:rPr lang="fr-FR" sz="1600" dirty="0">
                <a:solidFill>
                  <a:srgbClr val="002060"/>
                </a:solidFill>
              </a:rPr>
              <a:t>et même des </a:t>
            </a:r>
            <a:r>
              <a:rPr lang="fr-FR" sz="1600" b="1" dirty="0">
                <a:solidFill>
                  <a:srgbClr val="FF0000"/>
                </a:solidFill>
              </a:rPr>
              <a:t>vertiges</a:t>
            </a:r>
            <a:r>
              <a:rPr lang="fr-FR" sz="1600" dirty="0">
                <a:solidFill>
                  <a:srgbClr val="002060"/>
                </a:solidFill>
              </a:rPr>
              <a:t> se font également sentir. C'est généralement le soir, après une journée de travail, que cette fatigue devient pesante et handicapante</a:t>
            </a:r>
            <a:r>
              <a:rPr lang="fr-FR" sz="1600" dirty="0" smtClean="0">
                <a:solidFill>
                  <a:srgbClr val="002060"/>
                </a:solidFill>
              </a:rPr>
              <a:t>.</a:t>
            </a:r>
          </a:p>
          <a:p>
            <a:pPr algn="just"/>
            <a:endParaRPr lang="fr-FR" sz="1600" dirty="0" smtClean="0">
              <a:solidFill>
                <a:srgbClr val="002060"/>
              </a:solidFill>
            </a:endParaRPr>
          </a:p>
          <a:p>
            <a:pPr algn="just"/>
            <a:r>
              <a:rPr lang="fr-FR" sz="1600" u="sng" dirty="0">
                <a:solidFill>
                  <a:srgbClr val="002060"/>
                </a:solidFill>
              </a:rPr>
              <a:t>L</a:t>
            </a:r>
            <a:r>
              <a:rPr lang="fr-FR" sz="1600" u="sng" dirty="0" smtClean="0">
                <a:solidFill>
                  <a:srgbClr val="002060"/>
                </a:solidFill>
              </a:rPr>
              <a:t>es </a:t>
            </a:r>
            <a:r>
              <a:rPr lang="fr-FR" sz="1600" u="sng" dirty="0">
                <a:solidFill>
                  <a:srgbClr val="002060"/>
                </a:solidFill>
              </a:rPr>
              <a:t>facteurs à l'origine de la fatigue visuelle</a:t>
            </a:r>
          </a:p>
          <a:p>
            <a:pPr algn="just"/>
            <a:r>
              <a:rPr lang="fr-FR" sz="1600" dirty="0">
                <a:solidFill>
                  <a:srgbClr val="002060"/>
                </a:solidFill>
              </a:rPr>
              <a:t>Pour voir de près, notre </a:t>
            </a:r>
            <a:r>
              <a:rPr lang="fr-FR" sz="1600" dirty="0" smtClean="0">
                <a:solidFill>
                  <a:srgbClr val="002060"/>
                </a:solidFill>
              </a:rPr>
              <a:t>œil doit accommoder </a:t>
            </a:r>
            <a:r>
              <a:rPr lang="fr-FR" sz="1600" dirty="0">
                <a:solidFill>
                  <a:srgbClr val="002060"/>
                </a:solidFill>
              </a:rPr>
              <a:t>pour faire la mise au point, comme un appareil photo </a:t>
            </a:r>
            <a:r>
              <a:rPr lang="fr-FR" sz="1600" dirty="0" smtClean="0">
                <a:solidFill>
                  <a:srgbClr val="002060"/>
                </a:solidFill>
              </a:rPr>
              <a:t>autofocus. </a:t>
            </a:r>
            <a:r>
              <a:rPr lang="fr-FR" sz="1600" dirty="0">
                <a:solidFill>
                  <a:srgbClr val="002060"/>
                </a:solidFill>
              </a:rPr>
              <a:t>N</a:t>
            </a:r>
            <a:r>
              <a:rPr lang="fr-FR" sz="1600" dirty="0" smtClean="0">
                <a:solidFill>
                  <a:srgbClr val="002060"/>
                </a:solidFill>
              </a:rPr>
              <a:t>os </a:t>
            </a:r>
            <a:r>
              <a:rPr lang="fr-FR" sz="1600" dirty="0">
                <a:solidFill>
                  <a:srgbClr val="002060"/>
                </a:solidFill>
              </a:rPr>
              <a:t>muscles ciliaires se contractent pour bomber le cristallin, entraînant des mouvements imperceptibles que l'on appelle les micro-fluctuations. Comme notre </a:t>
            </a:r>
            <a:r>
              <a:rPr lang="fr-FR" sz="1600" dirty="0" smtClean="0">
                <a:solidFill>
                  <a:srgbClr val="002060"/>
                </a:solidFill>
              </a:rPr>
              <a:t>œil n'est </a:t>
            </a:r>
            <a:r>
              <a:rPr lang="fr-FR" sz="1600" dirty="0">
                <a:solidFill>
                  <a:srgbClr val="002060"/>
                </a:solidFill>
              </a:rPr>
              <a:t>pas conçu pour fixer à la même distance durant des heures, les micro-fluctuations sont alors perturbées, ce qui entraîne la fatigue visuelle</a:t>
            </a:r>
            <a:r>
              <a:rPr lang="fr-FR" sz="1600" dirty="0" smtClean="0">
                <a:solidFill>
                  <a:srgbClr val="002060"/>
                </a:solidFill>
              </a:rPr>
              <a:t>.</a:t>
            </a:r>
          </a:p>
          <a:p>
            <a:pPr algn="just"/>
            <a:endParaRPr lang="fr-FR" sz="1600" dirty="0" smtClean="0">
              <a:solidFill>
                <a:srgbClr val="002060"/>
              </a:solidFill>
            </a:endParaRPr>
          </a:p>
          <a:p>
            <a:pPr algn="just"/>
            <a:r>
              <a:rPr lang="fr-FR" sz="1600" u="sng" dirty="0" smtClean="0">
                <a:solidFill>
                  <a:srgbClr val="002060"/>
                </a:solidFill>
              </a:rPr>
              <a:t>Limiter ce trouble </a:t>
            </a:r>
            <a:r>
              <a:rPr lang="fr-FR" sz="1600" dirty="0" smtClean="0">
                <a:solidFill>
                  <a:srgbClr val="002060"/>
                </a:solidFill>
              </a:rPr>
              <a:t>:</a:t>
            </a:r>
          </a:p>
          <a:p>
            <a:pPr algn="just"/>
            <a:r>
              <a:rPr lang="fr-FR" sz="1600" dirty="0">
                <a:solidFill>
                  <a:srgbClr val="002060"/>
                </a:solidFill>
              </a:rPr>
              <a:t>I</a:t>
            </a:r>
            <a:r>
              <a:rPr lang="fr-FR" sz="1600" dirty="0" smtClean="0">
                <a:solidFill>
                  <a:srgbClr val="002060"/>
                </a:solidFill>
              </a:rPr>
              <a:t>l </a:t>
            </a:r>
            <a:r>
              <a:rPr lang="fr-FR" sz="1600" dirty="0">
                <a:solidFill>
                  <a:srgbClr val="002060"/>
                </a:solidFill>
              </a:rPr>
              <a:t>faut vérifier </a:t>
            </a:r>
            <a:r>
              <a:rPr lang="fr-FR" sz="1600" dirty="0" smtClean="0">
                <a:solidFill>
                  <a:srgbClr val="002060"/>
                </a:solidFill>
              </a:rPr>
              <a:t>qu'il </a:t>
            </a:r>
            <a:r>
              <a:rPr lang="fr-FR" sz="1600" dirty="0">
                <a:solidFill>
                  <a:srgbClr val="002060"/>
                </a:solidFill>
              </a:rPr>
              <a:t>n'y a pas de troubles visuels non corrigés, veiller à ce que la </a:t>
            </a:r>
            <a:r>
              <a:rPr lang="fr-FR" sz="1600" i="1" dirty="0">
                <a:solidFill>
                  <a:srgbClr val="002060"/>
                </a:solidFill>
              </a:rPr>
              <a:t>correction lunettes soit optimale et bien équilibrée</a:t>
            </a:r>
            <a:r>
              <a:rPr lang="fr-FR" sz="1600" dirty="0">
                <a:solidFill>
                  <a:srgbClr val="002060"/>
                </a:solidFill>
              </a:rPr>
              <a:t>. Ensuite, dépister, voire </a:t>
            </a:r>
            <a:r>
              <a:rPr lang="fr-FR" sz="1600" i="1" dirty="0">
                <a:solidFill>
                  <a:srgbClr val="002060"/>
                </a:solidFill>
              </a:rPr>
              <a:t>rééduquer</a:t>
            </a:r>
            <a:r>
              <a:rPr lang="fr-FR" sz="1600" dirty="0">
                <a:solidFill>
                  <a:srgbClr val="002060"/>
                </a:solidFill>
              </a:rPr>
              <a:t> par des </a:t>
            </a:r>
            <a:r>
              <a:rPr lang="fr-FR" sz="1600" i="1" dirty="0">
                <a:solidFill>
                  <a:srgbClr val="002060"/>
                </a:solidFill>
              </a:rPr>
              <a:t>séances d'orthoptie </a:t>
            </a:r>
            <a:r>
              <a:rPr lang="fr-FR" sz="1600" dirty="0">
                <a:solidFill>
                  <a:srgbClr val="002060"/>
                </a:solidFill>
              </a:rPr>
              <a:t>d'éventuels </a:t>
            </a:r>
            <a:r>
              <a:rPr lang="fr-FR" sz="1600" i="1" dirty="0">
                <a:solidFill>
                  <a:srgbClr val="002060"/>
                </a:solidFill>
              </a:rPr>
              <a:t>troubles de la fusion des deux yeux ou une insuffisance de convergence</a:t>
            </a:r>
            <a:r>
              <a:rPr lang="fr-FR" sz="1600" dirty="0">
                <a:solidFill>
                  <a:srgbClr val="002060"/>
                </a:solidFill>
              </a:rPr>
              <a:t>. Les montures et les verres </a:t>
            </a:r>
            <a:r>
              <a:rPr lang="fr-FR" sz="1600" dirty="0" smtClean="0">
                <a:solidFill>
                  <a:srgbClr val="002060"/>
                </a:solidFill>
              </a:rPr>
              <a:t>peuvent </a:t>
            </a:r>
            <a:r>
              <a:rPr lang="fr-FR" sz="1600" dirty="0">
                <a:solidFill>
                  <a:srgbClr val="002060"/>
                </a:solidFill>
              </a:rPr>
              <a:t>être traités </a:t>
            </a:r>
            <a:r>
              <a:rPr lang="fr-FR" sz="1600" i="1" dirty="0">
                <a:solidFill>
                  <a:srgbClr val="002060"/>
                </a:solidFill>
              </a:rPr>
              <a:t>antireflet, anti-rayures et anti-UV</a:t>
            </a:r>
            <a:r>
              <a:rPr lang="fr-FR" sz="1600" dirty="0">
                <a:solidFill>
                  <a:srgbClr val="002060"/>
                </a:solidFill>
              </a:rPr>
              <a:t>, ce qui améliore considérablement le confort visuel</a:t>
            </a:r>
            <a:r>
              <a:rPr lang="fr-FR" sz="1600" dirty="0" smtClean="0">
                <a:solidFill>
                  <a:srgbClr val="002060"/>
                </a:solidFill>
              </a:rPr>
              <a:t>. Il faut </a:t>
            </a:r>
            <a:r>
              <a:rPr lang="fr-FR" sz="1600" dirty="0">
                <a:solidFill>
                  <a:srgbClr val="002060"/>
                </a:solidFill>
              </a:rPr>
              <a:t>être confortablement installé, bien assis, que le plan de travail doit être à bonne hauteur et bien éclairé pour limiter au maximum la fatigue des </a:t>
            </a:r>
            <a:r>
              <a:rPr lang="fr-FR" sz="1600" dirty="0" smtClean="0">
                <a:solidFill>
                  <a:srgbClr val="002060"/>
                </a:solidFill>
              </a:rPr>
              <a:t>yeux, en évitant les </a:t>
            </a:r>
            <a:r>
              <a:rPr lang="fr-FR" sz="1600" dirty="0">
                <a:solidFill>
                  <a:srgbClr val="002060"/>
                </a:solidFill>
              </a:rPr>
              <a:t>éblouissements, </a:t>
            </a:r>
            <a:r>
              <a:rPr lang="fr-FR" sz="1600" dirty="0" smtClean="0">
                <a:solidFill>
                  <a:srgbClr val="002060"/>
                </a:solidFill>
              </a:rPr>
              <a:t>les reflets </a:t>
            </a:r>
            <a:r>
              <a:rPr lang="fr-FR" sz="1600" dirty="0">
                <a:solidFill>
                  <a:srgbClr val="002060"/>
                </a:solidFill>
              </a:rPr>
              <a:t>sur les écrans, </a:t>
            </a:r>
            <a:r>
              <a:rPr lang="fr-FR" sz="1600" dirty="0" smtClean="0">
                <a:solidFill>
                  <a:srgbClr val="002060"/>
                </a:solidFill>
              </a:rPr>
              <a:t>les lumières </a:t>
            </a:r>
            <a:r>
              <a:rPr lang="fr-FR" sz="1600" dirty="0">
                <a:solidFill>
                  <a:srgbClr val="002060"/>
                </a:solidFill>
              </a:rPr>
              <a:t>mal </a:t>
            </a:r>
            <a:r>
              <a:rPr lang="fr-FR" sz="1600" dirty="0" smtClean="0">
                <a:solidFill>
                  <a:srgbClr val="002060"/>
                </a:solidFill>
              </a:rPr>
              <a:t>positionnées. </a:t>
            </a:r>
            <a:r>
              <a:rPr lang="fr-FR" sz="1600" dirty="0">
                <a:solidFill>
                  <a:srgbClr val="002060"/>
                </a:solidFill>
              </a:rPr>
              <a:t>Les atmosphères enfumées et les bureaux climatisés participent également à la fatigue visuelle, en altérant le film de </a:t>
            </a:r>
            <a:r>
              <a:rPr lang="fr-FR" sz="1600" dirty="0" smtClean="0">
                <a:solidFill>
                  <a:srgbClr val="002060"/>
                </a:solidFill>
              </a:rPr>
              <a:t>larmes. </a:t>
            </a:r>
          </a:p>
          <a:p>
            <a:pPr algn="just"/>
            <a:endParaRPr lang="fr-FR" sz="1200" dirty="0" smtClean="0">
              <a:solidFill>
                <a:srgbClr val="002060"/>
              </a:solidFill>
            </a:endParaRPr>
          </a:p>
          <a:p>
            <a:pPr algn="just"/>
            <a:r>
              <a:rPr lang="fr-FR" sz="1200" dirty="0" smtClean="0">
                <a:solidFill>
                  <a:srgbClr val="002060"/>
                </a:solidFill>
              </a:rPr>
              <a:t>Source : </a:t>
            </a:r>
            <a:r>
              <a:rPr lang="fr-FR" sz="1200" i="1" dirty="0">
                <a:solidFill>
                  <a:srgbClr val="002060"/>
                </a:solidFill>
              </a:rPr>
              <a:t>Fatigue visuelle : le nouveau mal du </a:t>
            </a:r>
            <a:r>
              <a:rPr lang="fr-FR" sz="1200" i="1" dirty="0" smtClean="0">
                <a:solidFill>
                  <a:srgbClr val="002060"/>
                </a:solidFill>
              </a:rPr>
              <a:t>siècle, </a:t>
            </a:r>
            <a:r>
              <a:rPr lang="fr-FR" sz="1200" dirty="0" smtClean="0">
                <a:solidFill>
                  <a:srgbClr val="002060"/>
                </a:solidFill>
              </a:rPr>
              <a:t>Dr </a:t>
            </a:r>
            <a:r>
              <a:rPr lang="fr-FR" sz="1200" dirty="0">
                <a:solidFill>
                  <a:srgbClr val="002060"/>
                </a:solidFill>
              </a:rPr>
              <a:t>Monique </a:t>
            </a:r>
            <a:r>
              <a:rPr lang="fr-FR" sz="1200" dirty="0" smtClean="0">
                <a:solidFill>
                  <a:srgbClr val="002060"/>
                </a:solidFill>
              </a:rPr>
              <a:t>Nguyen &amp; </a:t>
            </a:r>
            <a:r>
              <a:rPr lang="fr-FR" sz="1200" dirty="0">
                <a:solidFill>
                  <a:srgbClr val="002060"/>
                </a:solidFill>
              </a:rPr>
              <a:t>Valérie Brouchoud</a:t>
            </a:r>
            <a:r>
              <a:rPr lang="fr-FR" sz="1200" dirty="0" smtClean="0">
                <a:solidFill>
                  <a:srgbClr val="002060"/>
                </a:solidFill>
              </a:rPr>
              <a:t>, octobre 2005, </a:t>
            </a:r>
            <a:r>
              <a:rPr lang="fr-FR" sz="1200" dirty="0">
                <a:solidFill>
                  <a:srgbClr val="002060"/>
                </a:solidFill>
                <a:hlinkClick r:id="rId2"/>
              </a:rPr>
              <a:t>http://</a:t>
            </a:r>
            <a:r>
              <a:rPr lang="fr-FR" sz="1200" dirty="0" smtClean="0">
                <a:solidFill>
                  <a:srgbClr val="002060"/>
                </a:solidFill>
                <a:hlinkClick r:id="rId2"/>
              </a:rPr>
              <a:t>www.doctissimo.fr/html/sante/bien_voir/9008-fatigue-visuelle.htm</a:t>
            </a:r>
            <a:r>
              <a:rPr lang="fr-FR" sz="1200" dirty="0" smtClean="0">
                <a:solidFill>
                  <a:srgbClr val="002060"/>
                </a:solidFill>
              </a:rPr>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8615" y="234539"/>
            <a:ext cx="1518787" cy="766912"/>
          </a:xfrm>
          <a:prstGeom prst="rect">
            <a:avLst/>
          </a:prstGeom>
        </p:spPr>
      </p:pic>
    </p:spTree>
    <p:extLst>
      <p:ext uri="{BB962C8B-B14F-4D97-AF65-F5344CB8AC3E}">
        <p14:creationId xmlns:p14="http://schemas.microsoft.com/office/powerpoint/2010/main" val="28439638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25777" y="207009"/>
            <a:ext cx="595489" cy="410986"/>
          </a:xfrm>
        </p:spPr>
        <p:txBody>
          <a:bodyPr/>
          <a:lstStyle/>
          <a:p>
            <a:fld id="{CE177AD9-1C89-497B-82D4-54EC60B92A04}" type="slidenum">
              <a:rPr lang="fr-FR" smtClean="0"/>
              <a:t>105</a:t>
            </a:fld>
            <a:endParaRPr lang="fr-FR" dirty="0"/>
          </a:p>
        </p:txBody>
      </p:sp>
      <p:sp>
        <p:nvSpPr>
          <p:cNvPr id="5" name="ZoneTexte 4"/>
          <p:cNvSpPr txBox="1"/>
          <p:nvPr/>
        </p:nvSpPr>
        <p:spPr>
          <a:xfrm>
            <a:off x="4595325" y="207009"/>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Rectangle 5"/>
          <p:cNvSpPr/>
          <p:nvPr/>
        </p:nvSpPr>
        <p:spPr>
          <a:xfrm>
            <a:off x="133871" y="756813"/>
            <a:ext cx="7271639" cy="369332"/>
          </a:xfrm>
          <a:prstGeom prst="rect">
            <a:avLst/>
          </a:prstGeom>
        </p:spPr>
        <p:txBody>
          <a:bodyPr wrap="square">
            <a:spAutoFit/>
          </a:bodyPr>
          <a:lstStyle/>
          <a:p>
            <a:r>
              <a:rPr lang="fr-FR" dirty="0" smtClean="0">
                <a:solidFill>
                  <a:srgbClr val="002060"/>
                </a:solidFill>
              </a:rPr>
              <a:t>23.9. </a:t>
            </a:r>
            <a:r>
              <a:rPr lang="fr-FR" b="1" dirty="0" smtClean="0">
                <a:solidFill>
                  <a:srgbClr val="002060"/>
                </a:solidFill>
              </a:rPr>
              <a:t>Annexe : Difficultés d’adaptation et fatigues oculaires (suite et fin)</a:t>
            </a:r>
            <a:r>
              <a:rPr lang="fr-FR" dirty="0" smtClean="0">
                <a:solidFill>
                  <a:srgbClr val="002060"/>
                </a:solidFill>
              </a:rPr>
              <a:t>.</a:t>
            </a:r>
          </a:p>
        </p:txBody>
      </p:sp>
      <p:sp>
        <p:nvSpPr>
          <p:cNvPr id="3" name="ZoneTexte 2"/>
          <p:cNvSpPr txBox="1"/>
          <p:nvPr/>
        </p:nvSpPr>
        <p:spPr>
          <a:xfrm>
            <a:off x="127002" y="1290743"/>
            <a:ext cx="11830755" cy="2923877"/>
          </a:xfrm>
          <a:prstGeom prst="rect">
            <a:avLst/>
          </a:prstGeom>
          <a:noFill/>
        </p:spPr>
        <p:txBody>
          <a:bodyPr wrap="square" rtlCol="0">
            <a:spAutoFit/>
          </a:bodyPr>
          <a:lstStyle/>
          <a:p>
            <a:pPr algn="just"/>
            <a:r>
              <a:rPr lang="fr-FR" sz="1600" u="sng" dirty="0" smtClean="0">
                <a:solidFill>
                  <a:srgbClr val="002060"/>
                </a:solidFill>
              </a:rPr>
              <a:t>Traitements</a:t>
            </a:r>
            <a:r>
              <a:rPr lang="fr-FR" sz="1600" dirty="0" smtClean="0">
                <a:solidFill>
                  <a:srgbClr val="002060"/>
                </a:solidFill>
              </a:rPr>
              <a:t> :</a:t>
            </a:r>
          </a:p>
          <a:p>
            <a:pPr algn="just"/>
            <a:endParaRPr lang="fr-FR" sz="1600" dirty="0" smtClean="0">
              <a:solidFill>
                <a:srgbClr val="002060"/>
              </a:solidFill>
            </a:endParaRPr>
          </a:p>
          <a:p>
            <a:pPr algn="just"/>
            <a:r>
              <a:rPr lang="fr-FR" sz="1600" dirty="0" smtClean="0">
                <a:solidFill>
                  <a:srgbClr val="002060"/>
                </a:solidFill>
              </a:rPr>
              <a:t>Les </a:t>
            </a:r>
            <a:r>
              <a:rPr lang="fr-FR" sz="1600" dirty="0">
                <a:solidFill>
                  <a:srgbClr val="002060"/>
                </a:solidFill>
              </a:rPr>
              <a:t>larmes artificielles ou certains gels  procurent  un réel soulagement. </a:t>
            </a:r>
            <a:r>
              <a:rPr lang="fr-FR" sz="1600" dirty="0" smtClean="0">
                <a:solidFill>
                  <a:srgbClr val="002060"/>
                </a:solidFill>
              </a:rPr>
              <a:t>Un </a:t>
            </a:r>
            <a:r>
              <a:rPr lang="fr-FR" sz="1600" dirty="0">
                <a:solidFill>
                  <a:srgbClr val="002060"/>
                </a:solidFill>
              </a:rPr>
              <a:t>mal de </a:t>
            </a:r>
            <a:r>
              <a:rPr lang="fr-FR" sz="1600" dirty="0" smtClean="0">
                <a:solidFill>
                  <a:srgbClr val="002060"/>
                </a:solidFill>
              </a:rPr>
              <a:t>tête peut</a:t>
            </a:r>
            <a:r>
              <a:rPr lang="fr-FR" sz="1600" i="1" dirty="0" smtClean="0"/>
              <a:t> </a:t>
            </a:r>
            <a:r>
              <a:rPr lang="fr-FR" sz="1600" dirty="0">
                <a:solidFill>
                  <a:srgbClr val="002060"/>
                </a:solidFill>
              </a:rPr>
              <a:t>survenir si l’on choisit de mauvais verres</a:t>
            </a:r>
            <a:r>
              <a:rPr lang="fr-FR" sz="1600" i="1" dirty="0"/>
              <a:t>.</a:t>
            </a:r>
            <a:endParaRPr lang="fr-FR" sz="1600" dirty="0" smtClean="0">
              <a:solidFill>
                <a:srgbClr val="002060"/>
              </a:solidFill>
            </a:endParaRPr>
          </a:p>
          <a:p>
            <a:pPr algn="just"/>
            <a:r>
              <a:rPr lang="fr-FR" sz="1600" dirty="0" smtClean="0">
                <a:solidFill>
                  <a:srgbClr val="002060"/>
                </a:solidFill>
              </a:rPr>
              <a:t>Le </a:t>
            </a:r>
            <a:r>
              <a:rPr lang="fr-FR" sz="1600" dirty="0">
                <a:solidFill>
                  <a:srgbClr val="002060"/>
                </a:solidFill>
              </a:rPr>
              <a:t>verre correcteur </a:t>
            </a:r>
            <a:r>
              <a:rPr lang="fr-FR" sz="1600" dirty="0" err="1">
                <a:solidFill>
                  <a:srgbClr val="002060"/>
                </a:solidFill>
              </a:rPr>
              <a:t>unifocal</a:t>
            </a:r>
            <a:r>
              <a:rPr lang="fr-FR" sz="1600" dirty="0">
                <a:solidFill>
                  <a:srgbClr val="002060"/>
                </a:solidFill>
              </a:rPr>
              <a:t> </a:t>
            </a:r>
            <a:r>
              <a:rPr lang="fr-FR" sz="1600" dirty="0" smtClean="0">
                <a:solidFill>
                  <a:srgbClr val="002060"/>
                </a:solidFill>
              </a:rPr>
              <a:t>Essilor </a:t>
            </a:r>
            <a:r>
              <a:rPr lang="fr-FR" sz="1600" dirty="0" err="1">
                <a:solidFill>
                  <a:srgbClr val="002060"/>
                </a:solidFill>
              </a:rPr>
              <a:t>Anti-Fatigue</a:t>
            </a:r>
            <a:r>
              <a:rPr lang="fr-FR" sz="1600" dirty="0">
                <a:solidFill>
                  <a:srgbClr val="002060"/>
                </a:solidFill>
              </a:rPr>
              <a:t> </a:t>
            </a:r>
            <a:r>
              <a:rPr lang="fr-FR" sz="1600" baseline="30000" dirty="0" smtClean="0">
                <a:solidFill>
                  <a:srgbClr val="002060"/>
                </a:solidFill>
              </a:rPr>
              <a:t>TM </a:t>
            </a:r>
            <a:r>
              <a:rPr lang="fr-FR" sz="1600" dirty="0">
                <a:solidFill>
                  <a:srgbClr val="002060"/>
                </a:solidFill>
              </a:rPr>
              <a:t>corrige la vision de loin habituelle et, par un effet légèrement grossissant intégré dans le </a:t>
            </a:r>
            <a:r>
              <a:rPr lang="fr-FR" sz="1600" dirty="0" smtClean="0">
                <a:solidFill>
                  <a:srgbClr val="002060"/>
                </a:solidFill>
              </a:rPr>
              <a:t>verre, permettant </a:t>
            </a:r>
            <a:r>
              <a:rPr lang="fr-FR" sz="1600" dirty="0">
                <a:solidFill>
                  <a:srgbClr val="002060"/>
                </a:solidFill>
              </a:rPr>
              <a:t>de soulager l'effort d'accommodation, pour les personnes de moins de 45 ans éprouvant une fatigue oculaire lors d'une fixation </a:t>
            </a:r>
            <a:r>
              <a:rPr lang="fr-FR" sz="1600" dirty="0" smtClean="0">
                <a:solidFill>
                  <a:srgbClr val="002060"/>
                </a:solidFill>
              </a:rPr>
              <a:t>prolongée. </a:t>
            </a:r>
          </a:p>
          <a:p>
            <a:pPr algn="just"/>
            <a:r>
              <a:rPr lang="fr-FR" sz="1200" dirty="0" smtClean="0">
                <a:solidFill>
                  <a:srgbClr val="002060"/>
                </a:solidFill>
              </a:rPr>
              <a:t>Source : </a:t>
            </a:r>
            <a:r>
              <a:rPr lang="fr-FR" sz="1200" i="1" dirty="0">
                <a:solidFill>
                  <a:srgbClr val="002060"/>
                </a:solidFill>
              </a:rPr>
              <a:t>Fatigue visuelle : le nouveau mal du </a:t>
            </a:r>
            <a:r>
              <a:rPr lang="fr-FR" sz="1200" i="1" dirty="0" smtClean="0">
                <a:solidFill>
                  <a:srgbClr val="002060"/>
                </a:solidFill>
              </a:rPr>
              <a:t>siècle, </a:t>
            </a:r>
            <a:r>
              <a:rPr lang="fr-FR" sz="1200" dirty="0" smtClean="0">
                <a:solidFill>
                  <a:srgbClr val="002060"/>
                </a:solidFill>
              </a:rPr>
              <a:t>Dr </a:t>
            </a:r>
            <a:r>
              <a:rPr lang="fr-FR" sz="1200" dirty="0">
                <a:solidFill>
                  <a:srgbClr val="002060"/>
                </a:solidFill>
              </a:rPr>
              <a:t>Monique </a:t>
            </a:r>
            <a:r>
              <a:rPr lang="fr-FR" sz="1200" dirty="0" smtClean="0">
                <a:solidFill>
                  <a:srgbClr val="002060"/>
                </a:solidFill>
              </a:rPr>
              <a:t>Nguyen &amp; </a:t>
            </a:r>
            <a:r>
              <a:rPr lang="fr-FR" sz="1200" dirty="0">
                <a:solidFill>
                  <a:srgbClr val="002060"/>
                </a:solidFill>
              </a:rPr>
              <a:t>Valérie Brouchoud</a:t>
            </a:r>
            <a:r>
              <a:rPr lang="fr-FR" sz="1200" dirty="0" smtClean="0">
                <a:solidFill>
                  <a:srgbClr val="002060"/>
                </a:solidFill>
              </a:rPr>
              <a:t>, octobre 2005, </a:t>
            </a:r>
            <a:r>
              <a:rPr lang="fr-FR" sz="1200" dirty="0">
                <a:solidFill>
                  <a:srgbClr val="002060"/>
                </a:solidFill>
                <a:hlinkClick r:id="rId2"/>
              </a:rPr>
              <a:t>http://</a:t>
            </a:r>
            <a:r>
              <a:rPr lang="fr-FR" sz="1200" dirty="0" smtClean="0">
                <a:solidFill>
                  <a:srgbClr val="002060"/>
                </a:solidFill>
                <a:hlinkClick r:id="rId2"/>
              </a:rPr>
              <a:t>www.doctissimo.fr/html/sante/bien_voir/9008-fatigue-visuelle.htm</a:t>
            </a:r>
            <a:r>
              <a:rPr lang="fr-FR" sz="1200" dirty="0" smtClean="0">
                <a:solidFill>
                  <a:srgbClr val="002060"/>
                </a:solidFill>
              </a:rPr>
              <a:t> </a:t>
            </a:r>
          </a:p>
          <a:p>
            <a:pPr algn="just"/>
            <a:endParaRPr lang="fr-FR" sz="1600" dirty="0" smtClean="0">
              <a:solidFill>
                <a:srgbClr val="002060"/>
              </a:solidFill>
            </a:endParaRPr>
          </a:p>
          <a:p>
            <a:pPr algn="just"/>
            <a:r>
              <a:rPr lang="fr-FR" sz="1600" dirty="0" smtClean="0">
                <a:solidFill>
                  <a:srgbClr val="002060"/>
                </a:solidFill>
              </a:rPr>
              <a:t>Avec </a:t>
            </a:r>
            <a:r>
              <a:rPr lang="fr-FR" sz="1600" dirty="0">
                <a:solidFill>
                  <a:srgbClr val="002060"/>
                </a:solidFill>
              </a:rPr>
              <a:t>un verre mal </a:t>
            </a:r>
            <a:r>
              <a:rPr lang="fr-FR" sz="1600" dirty="0" smtClean="0">
                <a:solidFill>
                  <a:srgbClr val="002060"/>
                </a:solidFill>
              </a:rPr>
              <a:t>centré [pour les astigmates], </a:t>
            </a:r>
            <a:r>
              <a:rPr lang="fr-FR" sz="1600" dirty="0">
                <a:solidFill>
                  <a:srgbClr val="002060"/>
                </a:solidFill>
              </a:rPr>
              <a:t>l’axe du</a:t>
            </a:r>
            <a:r>
              <a:rPr lang="fr-FR" sz="1600" b="1" dirty="0">
                <a:solidFill>
                  <a:srgbClr val="002060"/>
                </a:solidFill>
              </a:rPr>
              <a:t> verre </a:t>
            </a:r>
            <a:r>
              <a:rPr lang="fr-FR" sz="1600" b="1" dirty="0" smtClean="0">
                <a:solidFill>
                  <a:srgbClr val="002060"/>
                </a:solidFill>
              </a:rPr>
              <a:t>mal placé </a:t>
            </a:r>
            <a:r>
              <a:rPr lang="fr-FR" sz="1600" b="1" dirty="0">
                <a:solidFill>
                  <a:srgbClr val="002060"/>
                </a:solidFill>
              </a:rPr>
              <a:t>correctement devant la pupille</a:t>
            </a:r>
            <a:r>
              <a:rPr lang="fr-FR" sz="1600" dirty="0">
                <a:solidFill>
                  <a:srgbClr val="002060"/>
                </a:solidFill>
              </a:rPr>
              <a:t>, </a:t>
            </a:r>
            <a:r>
              <a:rPr lang="fr-FR" sz="1600" dirty="0" smtClean="0">
                <a:solidFill>
                  <a:srgbClr val="002060"/>
                </a:solidFill>
              </a:rPr>
              <a:t>provoque </a:t>
            </a:r>
            <a:r>
              <a:rPr lang="fr-FR" sz="1600" dirty="0">
                <a:solidFill>
                  <a:srgbClr val="002060"/>
                </a:solidFill>
              </a:rPr>
              <a:t>un effet </a:t>
            </a:r>
            <a:r>
              <a:rPr lang="fr-FR" sz="1600" dirty="0" smtClean="0">
                <a:solidFill>
                  <a:srgbClr val="002060"/>
                </a:solidFill>
              </a:rPr>
              <a:t>prismatique, causant un </a:t>
            </a:r>
            <a:r>
              <a:rPr lang="fr-FR" sz="1600" dirty="0">
                <a:solidFill>
                  <a:srgbClr val="002060"/>
                </a:solidFill>
              </a:rPr>
              <a:t>déplacement de l’image</a:t>
            </a:r>
            <a:r>
              <a:rPr lang="fr-FR" sz="1600" dirty="0" smtClean="0">
                <a:solidFill>
                  <a:srgbClr val="002060"/>
                </a:solidFill>
              </a:rPr>
              <a:t>. </a:t>
            </a:r>
            <a:r>
              <a:rPr lang="fr-FR" sz="1600" dirty="0">
                <a:solidFill>
                  <a:srgbClr val="002060"/>
                </a:solidFill>
              </a:rPr>
              <a:t>L</a:t>
            </a:r>
            <a:r>
              <a:rPr lang="fr-FR" sz="1600" dirty="0" smtClean="0">
                <a:solidFill>
                  <a:srgbClr val="002060"/>
                </a:solidFill>
              </a:rPr>
              <a:t>es </a:t>
            </a:r>
            <a:r>
              <a:rPr lang="fr-FR" sz="1600" dirty="0">
                <a:solidFill>
                  <a:srgbClr val="002060"/>
                </a:solidFill>
              </a:rPr>
              <a:t>yeux </a:t>
            </a:r>
            <a:r>
              <a:rPr lang="fr-FR" sz="1600" dirty="0" smtClean="0">
                <a:solidFill>
                  <a:srgbClr val="002060"/>
                </a:solidFill>
              </a:rPr>
              <a:t>doivent alors </a:t>
            </a:r>
            <a:r>
              <a:rPr lang="fr-FR" sz="1600" dirty="0">
                <a:solidFill>
                  <a:srgbClr val="002060"/>
                </a:solidFill>
              </a:rPr>
              <a:t>fournir un </a:t>
            </a:r>
            <a:r>
              <a:rPr lang="fr-FR" sz="1600" dirty="0" smtClean="0">
                <a:solidFill>
                  <a:srgbClr val="FF0000"/>
                </a:solidFill>
              </a:rPr>
              <a:t>effort supplémentaire </a:t>
            </a:r>
            <a:r>
              <a:rPr lang="fr-FR" sz="1600" dirty="0">
                <a:solidFill>
                  <a:srgbClr val="FF0000"/>
                </a:solidFill>
              </a:rPr>
              <a:t>pour maintenir les images l’une sur </a:t>
            </a:r>
            <a:r>
              <a:rPr lang="fr-FR" sz="1600" dirty="0" smtClean="0">
                <a:solidFill>
                  <a:srgbClr val="FF0000"/>
                </a:solidFill>
              </a:rPr>
              <a:t>l’autre, </a:t>
            </a:r>
            <a:r>
              <a:rPr lang="fr-FR" sz="1600" dirty="0">
                <a:solidFill>
                  <a:srgbClr val="FF0000"/>
                </a:solidFill>
              </a:rPr>
              <a:t>qui peut provoquer un mal de tête</a:t>
            </a:r>
            <a:r>
              <a:rPr lang="fr-FR" sz="1600" dirty="0" smtClean="0">
                <a:solidFill>
                  <a:srgbClr val="002060"/>
                </a:solidFill>
              </a:rPr>
              <a:t>.</a:t>
            </a:r>
            <a:r>
              <a:rPr lang="fr-FR" sz="1200" dirty="0" smtClean="0">
                <a:solidFill>
                  <a:srgbClr val="002060"/>
                </a:solidFill>
              </a:rPr>
              <a:t> </a:t>
            </a:r>
          </a:p>
          <a:p>
            <a:pPr algn="just"/>
            <a:r>
              <a:rPr lang="fr-FR" sz="1200" dirty="0" smtClean="0">
                <a:solidFill>
                  <a:srgbClr val="002060"/>
                </a:solidFill>
              </a:rPr>
              <a:t>Source </a:t>
            </a:r>
            <a:r>
              <a:rPr lang="fr-FR" sz="1200" dirty="0">
                <a:solidFill>
                  <a:srgbClr val="002060"/>
                </a:solidFill>
              </a:rPr>
              <a:t>: </a:t>
            </a:r>
            <a:r>
              <a:rPr lang="fr-FR" sz="1200" dirty="0">
                <a:solidFill>
                  <a:srgbClr val="002060"/>
                </a:solidFill>
                <a:hlinkClick r:id="rId3"/>
              </a:rPr>
              <a:t>http://www.hansanders.be/fr/blog/mes-lunettes-me-donnent-mal-a-la-tete-/45</a:t>
            </a:r>
            <a:r>
              <a:rPr lang="fr-FR" sz="1200" dirty="0" smtClean="0">
                <a:solidFill>
                  <a:srgbClr val="002060"/>
                </a:solidFill>
                <a:hlinkClick r:id="rId3"/>
              </a:rPr>
              <a:t>/</a:t>
            </a:r>
            <a:r>
              <a:rPr lang="fr-FR" sz="1200" dirty="0" smtClean="0">
                <a:solidFill>
                  <a:srgbClr val="002060"/>
                </a:solidFill>
              </a:rPr>
              <a:t> </a:t>
            </a:r>
            <a:endParaRPr lang="fr-FR" sz="1600" dirty="0">
              <a:solidFill>
                <a:srgbClr val="002060"/>
              </a:solidFill>
            </a:endParaRPr>
          </a:p>
        </p:txBody>
      </p:sp>
      <p:sp>
        <p:nvSpPr>
          <p:cNvPr id="7" name="ZoneTexte 6"/>
          <p:cNvSpPr txBox="1"/>
          <p:nvPr/>
        </p:nvSpPr>
        <p:spPr>
          <a:xfrm>
            <a:off x="3840337" y="6305941"/>
            <a:ext cx="1128889" cy="276999"/>
          </a:xfrm>
          <a:prstGeom prst="rect">
            <a:avLst/>
          </a:prstGeom>
          <a:noFill/>
        </p:spPr>
        <p:txBody>
          <a:bodyPr wrap="square" rtlCol="0">
            <a:spAutoFit/>
          </a:bodyPr>
          <a:lstStyle/>
          <a:p>
            <a:pPr algn="ctr"/>
            <a:r>
              <a:rPr lang="fr-FR" sz="1200" dirty="0" smtClean="0">
                <a:solidFill>
                  <a:srgbClr val="002060"/>
                </a:solidFill>
              </a:rPr>
              <a:t>© Essilor</a:t>
            </a:r>
            <a:endParaRPr lang="fr-FR" sz="1200" dirty="0">
              <a:solidFill>
                <a:srgbClr val="002060"/>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475" y="3800475"/>
            <a:ext cx="3552825" cy="3057525"/>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76" y="4379218"/>
            <a:ext cx="3352801" cy="2322125"/>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9690" y="4543816"/>
            <a:ext cx="1247775" cy="1762125"/>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1102" y="4469820"/>
            <a:ext cx="3225974" cy="1910116"/>
          </a:xfrm>
          <a:prstGeom prst="rect">
            <a:avLst/>
          </a:prstGeom>
        </p:spPr>
      </p:pic>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1452" y="284240"/>
            <a:ext cx="2334271" cy="1420382"/>
          </a:xfrm>
          <a:prstGeom prst="rect">
            <a:avLst/>
          </a:prstGeom>
        </p:spPr>
      </p:pic>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5000" y="69941"/>
            <a:ext cx="2400300" cy="1743075"/>
          </a:xfrm>
          <a:prstGeom prst="rect">
            <a:avLst/>
          </a:prstGeom>
        </p:spPr>
      </p:pic>
    </p:spTree>
    <p:extLst>
      <p:ext uri="{BB962C8B-B14F-4D97-AF65-F5344CB8AC3E}">
        <p14:creationId xmlns:p14="http://schemas.microsoft.com/office/powerpoint/2010/main" val="7577575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106</a:t>
            </a:fld>
            <a:endParaRPr lang="fr-FR" dirty="0"/>
          </a:p>
        </p:txBody>
      </p:sp>
      <p:sp>
        <p:nvSpPr>
          <p:cNvPr id="4" name="Rectangle 3"/>
          <p:cNvSpPr/>
          <p:nvPr/>
        </p:nvSpPr>
        <p:spPr>
          <a:xfrm>
            <a:off x="259643" y="648052"/>
            <a:ext cx="10092268" cy="369332"/>
          </a:xfrm>
          <a:prstGeom prst="rect">
            <a:avLst/>
          </a:prstGeom>
        </p:spPr>
        <p:txBody>
          <a:bodyPr wrap="square">
            <a:spAutoFit/>
          </a:bodyPr>
          <a:lstStyle/>
          <a:p>
            <a:r>
              <a:rPr lang="fr-FR" dirty="0" smtClean="0">
                <a:solidFill>
                  <a:srgbClr val="002060"/>
                </a:solidFill>
              </a:rPr>
              <a:t>23.10. </a:t>
            </a:r>
            <a:r>
              <a:rPr lang="fr-FR" b="1" dirty="0" smtClean="0">
                <a:solidFill>
                  <a:srgbClr val="002060"/>
                </a:solidFill>
              </a:rPr>
              <a:t>Annexe : Bruxisme, mauvaises jointure de la mâchoire, inflammation des muscles maxillaires</a:t>
            </a:r>
            <a:r>
              <a:rPr lang="fr-FR" dirty="0" smtClean="0">
                <a:solidFill>
                  <a:srgbClr val="002060"/>
                </a:solidFill>
              </a:rPr>
              <a:t>.</a:t>
            </a: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Rectangle 5"/>
          <p:cNvSpPr/>
          <p:nvPr/>
        </p:nvSpPr>
        <p:spPr>
          <a:xfrm>
            <a:off x="1943787" y="6317021"/>
            <a:ext cx="2405467" cy="276999"/>
          </a:xfrm>
          <a:prstGeom prst="rect">
            <a:avLst/>
          </a:prstGeom>
        </p:spPr>
        <p:txBody>
          <a:bodyPr wrap="none">
            <a:spAutoFit/>
          </a:bodyPr>
          <a:lstStyle/>
          <a:p>
            <a:r>
              <a:rPr lang="fr-FR" sz="1200" dirty="0">
                <a:solidFill>
                  <a:srgbClr val="002060"/>
                </a:solidFill>
              </a:rPr>
              <a:t>gouttière </a:t>
            </a:r>
            <a:r>
              <a:rPr lang="fr-FR" sz="1200" dirty="0" smtClean="0">
                <a:solidFill>
                  <a:srgbClr val="002060"/>
                </a:solidFill>
              </a:rPr>
              <a:t>dentaire pour le bruxisme</a:t>
            </a:r>
            <a:endParaRPr lang="fr-FR" sz="1200" dirty="0">
              <a:solidFill>
                <a:srgbClr val="002060"/>
              </a:solidFill>
            </a:endParaRPr>
          </a:p>
        </p:txBody>
      </p:sp>
      <p:pic>
        <p:nvPicPr>
          <p:cNvPr id="7" name="Picture 2" descr="D:\Users\blisan\Documents\divers\céphalées\céphalées\gouttière dentai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054" y="4989147"/>
            <a:ext cx="1927748" cy="12828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Users\blisan\Documents\divers\céphalées\céphalées\gouttière dentai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965" y="5022406"/>
            <a:ext cx="2309812" cy="12495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01211" y="6387760"/>
            <a:ext cx="1653530" cy="276999"/>
          </a:xfrm>
          <a:prstGeom prst="rect">
            <a:avLst/>
          </a:prstGeom>
        </p:spPr>
        <p:txBody>
          <a:bodyPr wrap="none">
            <a:spAutoFit/>
          </a:bodyPr>
          <a:lstStyle/>
          <a:p>
            <a:r>
              <a:rPr lang="fr-FR" sz="1200" dirty="0" smtClean="0">
                <a:solidFill>
                  <a:srgbClr val="002060"/>
                </a:solidFill>
              </a:rPr>
              <a:t>Protège dent de boxeur</a:t>
            </a:r>
            <a:endParaRPr lang="fr-FR" sz="1200" dirty="0">
              <a:solidFill>
                <a:srgbClr val="002060"/>
              </a:solidFill>
            </a:endParaRPr>
          </a:p>
        </p:txBody>
      </p:sp>
      <p:pic>
        <p:nvPicPr>
          <p:cNvPr id="10" name="Picture 5" descr="D:\Users\blisan\Documents\divers\céphalées\céphalées\protège-dent de boxe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052" y="4924425"/>
            <a:ext cx="1463335" cy="14633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Users\blisan\Documents\divers\céphalées\céphalées\protège-dent de boxeu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9538" y="4906623"/>
            <a:ext cx="1481137" cy="1481137"/>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4247281" y="6397214"/>
            <a:ext cx="2855904" cy="276999"/>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Dispositifs d’orthodontie </a:t>
            </a:r>
            <a:r>
              <a:rPr lang="fr-FR" sz="1200" dirty="0" smtClean="0">
                <a:solidFill>
                  <a:srgbClr val="002060"/>
                </a:solidFill>
                <a:latin typeface="Calibri" panose="020F0502020204030204" pitchFamily="34" charset="0"/>
              </a:rPr>
              <a:t>↗</a:t>
            </a:r>
            <a:endParaRPr lang="fr-FR" sz="1200" dirty="0">
              <a:solidFill>
                <a:srgbClr val="002060"/>
              </a:solidFill>
            </a:endParaRP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2349" y="3623922"/>
            <a:ext cx="1552575" cy="2152650"/>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9096" y="744291"/>
            <a:ext cx="1514475" cy="2209800"/>
          </a:xfrm>
          <a:prstGeom prst="rect">
            <a:avLst/>
          </a:prstGeom>
        </p:spPr>
      </p:pic>
      <p:sp>
        <p:nvSpPr>
          <p:cNvPr id="14" name="ZoneTexte 13"/>
          <p:cNvSpPr txBox="1"/>
          <p:nvPr/>
        </p:nvSpPr>
        <p:spPr>
          <a:xfrm>
            <a:off x="10239096" y="2954091"/>
            <a:ext cx="1555828" cy="461665"/>
          </a:xfrm>
          <a:prstGeom prst="rect">
            <a:avLst/>
          </a:prstGeom>
          <a:noFill/>
        </p:spPr>
        <p:txBody>
          <a:bodyPr wrap="square" rtlCol="0">
            <a:spAutoFit/>
          </a:bodyPr>
          <a:lstStyle/>
          <a:p>
            <a:pPr algn="ctr"/>
            <a:r>
              <a:rPr lang="fr-FR" sz="1200" dirty="0" smtClean="0">
                <a:solidFill>
                  <a:srgbClr val="002060"/>
                </a:solidFill>
              </a:rPr>
              <a:t>Fig. 1. Posture normale de la tête.</a:t>
            </a:r>
            <a:endParaRPr lang="fr-FR" sz="1200" dirty="0">
              <a:solidFill>
                <a:srgbClr val="002060"/>
              </a:solidFill>
            </a:endParaRPr>
          </a:p>
        </p:txBody>
      </p:sp>
      <p:sp>
        <p:nvSpPr>
          <p:cNvPr id="15" name="ZoneTexte 14"/>
          <p:cNvSpPr txBox="1"/>
          <p:nvPr/>
        </p:nvSpPr>
        <p:spPr>
          <a:xfrm>
            <a:off x="9867444" y="5776572"/>
            <a:ext cx="2257778" cy="276999"/>
          </a:xfrm>
          <a:prstGeom prst="rect">
            <a:avLst/>
          </a:prstGeom>
          <a:noFill/>
        </p:spPr>
        <p:txBody>
          <a:bodyPr wrap="square" rtlCol="0">
            <a:spAutoFit/>
          </a:bodyPr>
          <a:lstStyle/>
          <a:p>
            <a:pPr algn="ctr"/>
            <a:r>
              <a:rPr lang="fr-FR" sz="1200" dirty="0" smtClean="0">
                <a:solidFill>
                  <a:srgbClr val="002060"/>
                </a:solidFill>
              </a:rPr>
              <a:t>Fig. 2. Posture tête en avant.</a:t>
            </a:r>
            <a:endParaRPr lang="fr-FR" sz="1200" dirty="0">
              <a:solidFill>
                <a:srgbClr val="002060"/>
              </a:solidFill>
            </a:endParaRPr>
          </a:p>
        </p:txBody>
      </p:sp>
      <p:sp>
        <p:nvSpPr>
          <p:cNvPr id="16" name="ZoneTexte 15"/>
          <p:cNvSpPr txBox="1"/>
          <p:nvPr/>
        </p:nvSpPr>
        <p:spPr>
          <a:xfrm>
            <a:off x="259642" y="1128889"/>
            <a:ext cx="9798757" cy="3970318"/>
          </a:xfrm>
          <a:prstGeom prst="rect">
            <a:avLst/>
          </a:prstGeom>
          <a:noFill/>
        </p:spPr>
        <p:txBody>
          <a:bodyPr wrap="square" rtlCol="0">
            <a:spAutoFit/>
          </a:bodyPr>
          <a:lstStyle/>
          <a:p>
            <a:pPr algn="just"/>
            <a:r>
              <a:rPr lang="fr-FR" dirty="0">
                <a:solidFill>
                  <a:srgbClr val="002060"/>
                </a:solidFill>
              </a:rPr>
              <a:t>Le bruxisme est plus communément appelé grincements de</a:t>
            </a:r>
            <a:r>
              <a:rPr lang="fr-FR" dirty="0"/>
              <a:t> </a:t>
            </a:r>
            <a:r>
              <a:rPr lang="fr-FR" u="sng" dirty="0">
                <a:hlinkClick r:id="rId8"/>
              </a:rPr>
              <a:t>dents</a:t>
            </a:r>
            <a:r>
              <a:rPr lang="fr-FR" dirty="0"/>
              <a:t>. </a:t>
            </a:r>
            <a:r>
              <a:rPr lang="fr-FR" dirty="0">
                <a:solidFill>
                  <a:srgbClr val="002060"/>
                </a:solidFill>
              </a:rPr>
              <a:t>Le bruxisme est un mouvement involontaire de frottement ou de serrement entre la mâchoire inférieure et la mâchoire supérieure. Si le bruxisme a pour fonction, durant l'enfance, de déloger les dents de lait, il est censé disparaître à l'âge adulte. Il peut causer une dégradation de l'émail des dents, des douleurs vertébrales ou des blocages de la mâchoire. Le plus souvent, le bruxisme se traite par le port d'un </a:t>
            </a:r>
            <a:r>
              <a:rPr lang="fr-FR" u="sng" dirty="0">
                <a:solidFill>
                  <a:srgbClr val="002060"/>
                </a:solidFill>
                <a:hlinkClick r:id="rId9"/>
              </a:rPr>
              <a:t>appareil dentaire</a:t>
            </a:r>
            <a:r>
              <a:rPr lang="fr-FR" dirty="0">
                <a:solidFill>
                  <a:srgbClr val="002060"/>
                </a:solidFill>
              </a:rPr>
              <a:t> pendant la nuit</a:t>
            </a:r>
            <a:r>
              <a:rPr lang="fr-FR" dirty="0" smtClean="0">
                <a:solidFill>
                  <a:srgbClr val="002060"/>
                </a:solidFill>
              </a:rPr>
              <a:t>.</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10"/>
              </a:rPr>
              <a:t>http://</a:t>
            </a:r>
            <a:r>
              <a:rPr lang="fr-FR" sz="1200" dirty="0" smtClean="0">
                <a:solidFill>
                  <a:srgbClr val="002060"/>
                </a:solidFill>
                <a:hlinkClick r:id="rId10"/>
              </a:rPr>
              <a:t>sante-medecine.commentcamarche.net/faq/17568-bruxisme-definition</a:t>
            </a:r>
            <a:endParaRPr lang="fr-FR" sz="1200" dirty="0" smtClean="0">
              <a:solidFill>
                <a:srgbClr val="002060"/>
              </a:solidFill>
            </a:endParaRPr>
          </a:p>
          <a:p>
            <a:pPr algn="just"/>
            <a:r>
              <a:rPr lang="fr-FR" sz="1400" dirty="0" smtClean="0">
                <a:solidFill>
                  <a:srgbClr val="002060"/>
                </a:solidFill>
              </a:rPr>
              <a:t>«</a:t>
            </a:r>
            <a:r>
              <a:rPr lang="fr-FR" sz="1400" i="1" dirty="0" smtClean="0">
                <a:solidFill>
                  <a:srgbClr val="002060"/>
                </a:solidFill>
              </a:rPr>
              <a:t> Ceci </a:t>
            </a:r>
            <a:r>
              <a:rPr lang="fr-FR" sz="1400" i="1" dirty="0">
                <a:solidFill>
                  <a:srgbClr val="002060"/>
                </a:solidFill>
              </a:rPr>
              <a:t>est communément </a:t>
            </a:r>
            <a:r>
              <a:rPr lang="fr-FR" sz="1400" i="1" dirty="0" smtClean="0">
                <a:solidFill>
                  <a:srgbClr val="002060"/>
                </a:solidFill>
              </a:rPr>
              <a:t>observé </a:t>
            </a:r>
            <a:r>
              <a:rPr lang="fr-FR" sz="1400" dirty="0" smtClean="0">
                <a:solidFill>
                  <a:srgbClr val="002060"/>
                </a:solidFill>
              </a:rPr>
              <a:t>[</a:t>
            </a:r>
            <a:r>
              <a:rPr lang="fr-FR" sz="1400" i="1" dirty="0" smtClean="0">
                <a:solidFill>
                  <a:srgbClr val="002060"/>
                </a:solidFill>
              </a:rPr>
              <a:t>au </a:t>
            </a:r>
            <a:r>
              <a:rPr lang="en-US" sz="1400" dirty="0" smtClean="0"/>
              <a:t>TMJ (°) </a:t>
            </a:r>
            <a:r>
              <a:rPr lang="en-US" sz="1400" dirty="0"/>
              <a:t>and Sleep Therapy Centre</a:t>
            </a:r>
            <a:r>
              <a:rPr lang="fr-FR" sz="1400" dirty="0" smtClean="0">
                <a:solidFill>
                  <a:srgbClr val="002060"/>
                </a:solidFill>
              </a:rPr>
              <a:t>]</a:t>
            </a:r>
            <a:r>
              <a:rPr lang="fr-FR" sz="1400" i="1" dirty="0" smtClean="0">
                <a:solidFill>
                  <a:srgbClr val="002060"/>
                </a:solidFill>
              </a:rPr>
              <a:t> dans </a:t>
            </a:r>
            <a:r>
              <a:rPr lang="fr-FR" sz="1400" i="1" dirty="0">
                <a:solidFill>
                  <a:srgbClr val="002060"/>
                </a:solidFill>
              </a:rPr>
              <a:t>notre pratique avec les patients ayant des problèmes de mâchoire (serrement des dents la nuit, clics / bruit, et </a:t>
            </a:r>
            <a:r>
              <a:rPr lang="fr-FR" sz="1400" i="1" dirty="0" smtClean="0">
                <a:solidFill>
                  <a:srgbClr val="002060"/>
                </a:solidFill>
              </a:rPr>
              <a:t>douleur </a:t>
            </a:r>
            <a:r>
              <a:rPr lang="fr-FR" sz="1400" i="1" dirty="0">
                <a:solidFill>
                  <a:srgbClr val="002060"/>
                </a:solidFill>
              </a:rPr>
              <a:t>de la mâchoire</a:t>
            </a:r>
            <a:r>
              <a:rPr lang="fr-FR" sz="1400" i="1" dirty="0" smtClean="0">
                <a:solidFill>
                  <a:srgbClr val="002060"/>
                </a:solidFill>
              </a:rPr>
              <a:t>). Souvent</a:t>
            </a:r>
            <a:r>
              <a:rPr lang="fr-FR" sz="1400" i="1" dirty="0">
                <a:solidFill>
                  <a:srgbClr val="002060"/>
                </a:solidFill>
              </a:rPr>
              <a:t>, les patients </a:t>
            </a:r>
            <a:r>
              <a:rPr lang="fr-FR" sz="1400" i="1" dirty="0" smtClean="0">
                <a:solidFill>
                  <a:srgbClr val="002060"/>
                </a:solidFill>
              </a:rPr>
              <a:t>ne sont pas </a:t>
            </a:r>
            <a:r>
              <a:rPr lang="fr-FR" sz="1400" i="1" dirty="0">
                <a:solidFill>
                  <a:srgbClr val="002060"/>
                </a:solidFill>
              </a:rPr>
              <a:t>au courant de leur douleur </a:t>
            </a:r>
            <a:r>
              <a:rPr lang="fr-FR" sz="1400" i="1" dirty="0" smtClean="0">
                <a:solidFill>
                  <a:srgbClr val="002060"/>
                </a:solidFill>
              </a:rPr>
              <a:t>ou du </a:t>
            </a:r>
            <a:r>
              <a:rPr lang="fr-FR" sz="1400" i="1" dirty="0">
                <a:solidFill>
                  <a:srgbClr val="002060"/>
                </a:solidFill>
              </a:rPr>
              <a:t>serrement de leurs dents </a:t>
            </a:r>
            <a:r>
              <a:rPr lang="fr-FR" sz="1400" i="1" dirty="0" smtClean="0">
                <a:solidFill>
                  <a:srgbClr val="002060"/>
                </a:solidFill>
              </a:rPr>
              <a:t>ou de leur mâchoire durant la </a:t>
            </a:r>
            <a:r>
              <a:rPr lang="fr-FR" sz="1400" i="1" dirty="0">
                <a:solidFill>
                  <a:srgbClr val="002060"/>
                </a:solidFill>
              </a:rPr>
              <a:t>nuit, et ne remarquent le mal de tête lui-même. </a:t>
            </a:r>
            <a:r>
              <a:rPr lang="fr-FR" sz="1400" i="1" dirty="0" smtClean="0">
                <a:solidFill>
                  <a:srgbClr val="002060"/>
                </a:solidFill>
              </a:rPr>
              <a:t>Les problèmes </a:t>
            </a:r>
            <a:r>
              <a:rPr lang="fr-FR" sz="1400" i="1" dirty="0">
                <a:solidFill>
                  <a:srgbClr val="002060"/>
                </a:solidFill>
              </a:rPr>
              <a:t>de mâchoire peut aussi être une cause </a:t>
            </a:r>
            <a:r>
              <a:rPr lang="fr-FR" sz="1400" i="1" dirty="0" smtClean="0">
                <a:solidFill>
                  <a:srgbClr val="002060"/>
                </a:solidFill>
              </a:rPr>
              <a:t>du port de </a:t>
            </a:r>
            <a:r>
              <a:rPr lang="fr-FR" sz="1400" i="1" dirty="0">
                <a:solidFill>
                  <a:srgbClr val="002060"/>
                </a:solidFill>
              </a:rPr>
              <a:t>la tête en avant (FHP). </a:t>
            </a:r>
            <a:r>
              <a:rPr lang="fr-FR" sz="1400" i="1" dirty="0" smtClean="0">
                <a:solidFill>
                  <a:srgbClr val="002060"/>
                </a:solidFill>
              </a:rPr>
              <a:t>Le FHP </a:t>
            </a:r>
            <a:r>
              <a:rPr lang="fr-FR" sz="1400" i="1" dirty="0">
                <a:solidFill>
                  <a:srgbClr val="002060"/>
                </a:solidFill>
              </a:rPr>
              <a:t>a été fortement associée à des </a:t>
            </a:r>
            <a:r>
              <a:rPr lang="fr-FR" sz="1400" i="1" dirty="0" smtClean="0">
                <a:solidFill>
                  <a:srgbClr val="002060"/>
                </a:solidFill>
              </a:rPr>
              <a:t>céphalées de tension </a:t>
            </a:r>
            <a:r>
              <a:rPr lang="fr-FR" sz="1400" i="1" dirty="0">
                <a:solidFill>
                  <a:srgbClr val="002060"/>
                </a:solidFill>
              </a:rPr>
              <a:t>et les questions </a:t>
            </a:r>
            <a:r>
              <a:rPr lang="fr-FR" sz="1400" i="1" dirty="0" smtClean="0">
                <a:solidFill>
                  <a:srgbClr val="002060"/>
                </a:solidFill>
              </a:rPr>
              <a:t>de mâchoires.</a:t>
            </a:r>
            <a:endParaRPr lang="fr-FR" sz="1400" i="1" dirty="0">
              <a:solidFill>
                <a:srgbClr val="002060"/>
              </a:solidFill>
            </a:endParaRPr>
          </a:p>
          <a:p>
            <a:pPr algn="just"/>
            <a:r>
              <a:rPr lang="fr-FR" sz="1400" i="1" dirty="0" smtClean="0">
                <a:solidFill>
                  <a:srgbClr val="002060"/>
                </a:solidFill>
              </a:rPr>
              <a:t>Dans la position normale </a:t>
            </a:r>
            <a:r>
              <a:rPr lang="fr-FR" sz="1400" i="1" dirty="0">
                <a:solidFill>
                  <a:srgbClr val="002060"/>
                </a:solidFill>
              </a:rPr>
              <a:t>de la </a:t>
            </a:r>
            <a:r>
              <a:rPr lang="fr-FR" sz="1400" i="1" dirty="0" smtClean="0">
                <a:solidFill>
                  <a:srgbClr val="002060"/>
                </a:solidFill>
              </a:rPr>
              <a:t>tête, </a:t>
            </a:r>
            <a:r>
              <a:rPr lang="fr-FR" sz="1400" i="1" dirty="0">
                <a:solidFill>
                  <a:srgbClr val="002060"/>
                </a:solidFill>
              </a:rPr>
              <a:t>le centre de l'oreille est </a:t>
            </a:r>
            <a:r>
              <a:rPr lang="fr-FR" sz="1400" i="1" dirty="0" smtClean="0">
                <a:solidFill>
                  <a:srgbClr val="002060"/>
                </a:solidFill>
              </a:rPr>
              <a:t>aligné avec </a:t>
            </a:r>
            <a:r>
              <a:rPr lang="fr-FR" sz="1400" i="1" dirty="0">
                <a:solidFill>
                  <a:srgbClr val="002060"/>
                </a:solidFill>
              </a:rPr>
              <a:t>la colonne vertébrale et </a:t>
            </a:r>
            <a:r>
              <a:rPr lang="fr-FR" sz="1400" i="1" dirty="0" smtClean="0">
                <a:solidFill>
                  <a:srgbClr val="002060"/>
                </a:solidFill>
              </a:rPr>
              <a:t>les épaules (figure 1).</a:t>
            </a:r>
            <a:endParaRPr lang="fr-FR" sz="1400" i="1" dirty="0">
              <a:solidFill>
                <a:srgbClr val="002060"/>
              </a:solidFill>
            </a:endParaRPr>
          </a:p>
          <a:p>
            <a:pPr algn="just"/>
            <a:r>
              <a:rPr lang="fr-FR" sz="1400" i="1" dirty="0">
                <a:solidFill>
                  <a:srgbClr val="002060"/>
                </a:solidFill>
              </a:rPr>
              <a:t>La position </a:t>
            </a:r>
            <a:r>
              <a:rPr lang="fr-FR" sz="1400" i="1" dirty="0" smtClean="0">
                <a:solidFill>
                  <a:srgbClr val="002060"/>
                </a:solidFill>
              </a:rPr>
              <a:t>tête </a:t>
            </a:r>
            <a:r>
              <a:rPr lang="fr-FR" sz="1400" i="1" dirty="0">
                <a:solidFill>
                  <a:srgbClr val="002060"/>
                </a:solidFill>
              </a:rPr>
              <a:t>en avant (figure </a:t>
            </a:r>
            <a:r>
              <a:rPr lang="fr-FR" sz="1400" i="1" dirty="0" smtClean="0">
                <a:solidFill>
                  <a:srgbClr val="002060"/>
                </a:solidFill>
              </a:rPr>
              <a:t>2) </a:t>
            </a:r>
            <a:r>
              <a:rPr lang="fr-FR" sz="1400" i="1" dirty="0">
                <a:solidFill>
                  <a:srgbClr val="002060"/>
                </a:solidFill>
              </a:rPr>
              <a:t>se produit quand il </a:t>
            </a:r>
            <a:r>
              <a:rPr lang="fr-FR" sz="1400" i="1" dirty="0" smtClean="0">
                <a:solidFill>
                  <a:srgbClr val="002060"/>
                </a:solidFill>
              </a:rPr>
              <a:t>y a </a:t>
            </a:r>
            <a:r>
              <a:rPr lang="fr-FR" sz="1400" i="1" dirty="0">
                <a:solidFill>
                  <a:srgbClr val="002060"/>
                </a:solidFill>
              </a:rPr>
              <a:t>un problème </a:t>
            </a:r>
            <a:r>
              <a:rPr lang="fr-FR" sz="1400" i="1" dirty="0" smtClean="0">
                <a:solidFill>
                  <a:srgbClr val="002060"/>
                </a:solidFill>
              </a:rPr>
              <a:t>de mâchoires, des </a:t>
            </a:r>
            <a:r>
              <a:rPr lang="fr-FR" sz="1400" i="1" dirty="0">
                <a:solidFill>
                  <a:srgbClr val="002060"/>
                </a:solidFill>
              </a:rPr>
              <a:t>voies aériennes, ou autre déséquilibre (s) orthopédique, ou même une combinaison de ceux-ci. </a:t>
            </a:r>
            <a:r>
              <a:rPr lang="fr-FR" sz="1400" i="1" dirty="0" smtClean="0">
                <a:solidFill>
                  <a:srgbClr val="002060"/>
                </a:solidFill>
              </a:rPr>
              <a:t> Cette </a:t>
            </a:r>
            <a:r>
              <a:rPr lang="fr-FR" sz="1400" i="1" dirty="0">
                <a:solidFill>
                  <a:srgbClr val="002060"/>
                </a:solidFill>
              </a:rPr>
              <a:t>FHP met une pression extrême sur le </a:t>
            </a:r>
            <a:r>
              <a:rPr lang="fr-FR" sz="1400" i="1" dirty="0" smtClean="0">
                <a:solidFill>
                  <a:srgbClr val="002060"/>
                </a:solidFill>
              </a:rPr>
              <a:t>cou </a:t>
            </a:r>
            <a:r>
              <a:rPr lang="fr-FR" sz="1400" i="1" dirty="0">
                <a:solidFill>
                  <a:srgbClr val="002060"/>
                </a:solidFill>
              </a:rPr>
              <a:t>lui-même; pour chaque </a:t>
            </a:r>
            <a:r>
              <a:rPr lang="fr-FR" sz="1400" i="1" dirty="0" smtClean="0">
                <a:solidFill>
                  <a:srgbClr val="002060"/>
                </a:solidFill>
              </a:rPr>
              <a:t>pouce (2,5 cm) </a:t>
            </a:r>
            <a:r>
              <a:rPr lang="fr-FR" sz="1400" i="1" dirty="0">
                <a:solidFill>
                  <a:srgbClr val="002060"/>
                </a:solidFill>
              </a:rPr>
              <a:t>de FHP, le cou doit mener un supplément </a:t>
            </a:r>
            <a:r>
              <a:rPr lang="fr-FR" sz="1400" i="1" dirty="0" smtClean="0">
                <a:solidFill>
                  <a:srgbClr val="002060"/>
                </a:solidFill>
              </a:rPr>
              <a:t>de 10 livres (5 kg) </a:t>
            </a:r>
            <a:r>
              <a:rPr lang="fr-FR" sz="1400" i="1" dirty="0">
                <a:solidFill>
                  <a:srgbClr val="002060"/>
                </a:solidFill>
              </a:rPr>
              <a:t> (Le poids moyen d'une tête humaine</a:t>
            </a:r>
            <a:r>
              <a:rPr lang="fr-FR" sz="1400" i="1" dirty="0" smtClean="0">
                <a:solidFill>
                  <a:srgbClr val="002060"/>
                </a:solidFill>
              </a:rPr>
              <a:t>)</a:t>
            </a:r>
            <a:r>
              <a:rPr lang="fr-FR" sz="1400" dirty="0" smtClean="0">
                <a:solidFill>
                  <a:srgbClr val="002060"/>
                </a:solidFill>
              </a:rPr>
              <a:t> ».</a:t>
            </a:r>
          </a:p>
          <a:p>
            <a:r>
              <a:rPr lang="fr-FR" sz="1400" dirty="0">
                <a:solidFill>
                  <a:srgbClr val="002060"/>
                </a:solidFill>
              </a:rPr>
              <a:t>Source : </a:t>
            </a:r>
            <a:r>
              <a:rPr lang="fr-FR" sz="1400" dirty="0">
                <a:solidFill>
                  <a:srgbClr val="002060"/>
                </a:solidFill>
                <a:hlinkClick r:id="rId11"/>
              </a:rPr>
              <a:t>http://www.tmjandsleeptherapycentre.com/headaches</a:t>
            </a:r>
            <a:r>
              <a:rPr lang="fr-FR" sz="1400" dirty="0" smtClean="0">
                <a:solidFill>
                  <a:srgbClr val="002060"/>
                </a:solidFill>
                <a:hlinkClick r:id="rId11"/>
              </a:rPr>
              <a:t>/</a:t>
            </a:r>
            <a:r>
              <a:rPr lang="fr-FR" sz="1400" dirty="0" smtClean="0">
                <a:solidFill>
                  <a:srgbClr val="002060"/>
                </a:solidFill>
              </a:rPr>
              <a:t> </a:t>
            </a:r>
            <a:endParaRPr lang="fr-FR" sz="1400" dirty="0">
              <a:solidFill>
                <a:srgbClr val="002060"/>
              </a:solidFill>
            </a:endParaRPr>
          </a:p>
        </p:txBody>
      </p:sp>
      <p:sp>
        <p:nvSpPr>
          <p:cNvPr id="17" name="ZoneTexte 16"/>
          <p:cNvSpPr txBox="1"/>
          <p:nvPr/>
        </p:nvSpPr>
        <p:spPr>
          <a:xfrm>
            <a:off x="9458900" y="6212548"/>
            <a:ext cx="2675465" cy="461665"/>
          </a:xfrm>
          <a:prstGeom prst="rect">
            <a:avLst/>
          </a:prstGeom>
          <a:noFill/>
        </p:spPr>
        <p:txBody>
          <a:bodyPr wrap="square" rtlCol="0">
            <a:spAutoFit/>
          </a:bodyPr>
          <a:lstStyle/>
          <a:p>
            <a:pPr algn="just"/>
            <a:r>
              <a:rPr lang="fr-FR" sz="1200" dirty="0">
                <a:solidFill>
                  <a:srgbClr val="002060"/>
                </a:solidFill>
              </a:rPr>
              <a:t>(°) TMJ : troubles de l’articulation </a:t>
            </a:r>
            <a:r>
              <a:rPr lang="fr-FR" sz="1200" dirty="0" smtClean="0">
                <a:solidFill>
                  <a:srgbClr val="002060"/>
                </a:solidFill>
              </a:rPr>
              <a:t>temporo-mandibulaire (ATM).</a:t>
            </a:r>
            <a:endParaRPr lang="fr-FR" sz="1200" dirty="0">
              <a:solidFill>
                <a:srgbClr val="002060"/>
              </a:solidFill>
            </a:endParaRPr>
          </a:p>
        </p:txBody>
      </p:sp>
    </p:spTree>
    <p:extLst>
      <p:ext uri="{BB962C8B-B14F-4D97-AF65-F5344CB8AC3E}">
        <p14:creationId xmlns:p14="http://schemas.microsoft.com/office/powerpoint/2010/main" val="35537647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02435" y="119735"/>
            <a:ext cx="606778" cy="377119"/>
          </a:xfrm>
        </p:spPr>
        <p:txBody>
          <a:bodyPr/>
          <a:lstStyle/>
          <a:p>
            <a:fld id="{CE177AD9-1C89-497B-82D4-54EC60B92A04}" type="slidenum">
              <a:rPr lang="fr-FR" smtClean="0"/>
              <a:t>107</a:t>
            </a:fld>
            <a:endParaRPr lang="fr-FR" dirty="0"/>
          </a:p>
        </p:txBody>
      </p:sp>
      <p:sp>
        <p:nvSpPr>
          <p:cNvPr id="3" name="Rectangle 2"/>
          <p:cNvSpPr/>
          <p:nvPr/>
        </p:nvSpPr>
        <p:spPr>
          <a:xfrm>
            <a:off x="202435" y="466117"/>
            <a:ext cx="4144083" cy="369332"/>
          </a:xfrm>
          <a:prstGeom prst="rect">
            <a:avLst/>
          </a:prstGeom>
        </p:spPr>
        <p:txBody>
          <a:bodyPr wrap="none">
            <a:spAutoFit/>
          </a:bodyPr>
          <a:lstStyle/>
          <a:p>
            <a:r>
              <a:rPr lang="fr-FR" dirty="0">
                <a:solidFill>
                  <a:srgbClr val="002060"/>
                </a:solidFill>
              </a:rPr>
              <a:t>23.10bis. </a:t>
            </a:r>
            <a:r>
              <a:rPr lang="fr-FR" b="1" dirty="0">
                <a:solidFill>
                  <a:srgbClr val="002060"/>
                </a:solidFill>
              </a:rPr>
              <a:t>Annexe : Malocclusion dentaire</a:t>
            </a:r>
            <a:r>
              <a:rPr lang="fr-FR" dirty="0">
                <a:solidFill>
                  <a:srgbClr val="002060"/>
                </a:solidFill>
              </a:rPr>
              <a:t>.</a:t>
            </a:r>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7" name="ZoneTexte 6"/>
          <p:cNvSpPr txBox="1"/>
          <p:nvPr/>
        </p:nvSpPr>
        <p:spPr>
          <a:xfrm>
            <a:off x="202435" y="851023"/>
            <a:ext cx="11842809" cy="3970318"/>
          </a:xfrm>
          <a:prstGeom prst="rect">
            <a:avLst/>
          </a:prstGeom>
          <a:noFill/>
        </p:spPr>
        <p:txBody>
          <a:bodyPr wrap="square" rtlCol="0">
            <a:spAutoFit/>
          </a:bodyPr>
          <a:lstStyle/>
          <a:p>
            <a:pPr lvl="0" algn="just" eaLnBrk="0" fontAlgn="base" hangingPunct="0">
              <a:spcBef>
                <a:spcPct val="0"/>
              </a:spcBef>
              <a:spcAft>
                <a:spcPct val="0"/>
              </a:spcAft>
            </a:pPr>
            <a:r>
              <a:rPr lang="fr-FR" altLang="fr-FR" dirty="0" smtClean="0">
                <a:solidFill>
                  <a:srgbClr val="002060"/>
                </a:solidFill>
                <a:latin typeface="Arial" panose="020B0604020202020204" pitchFamily="34" charset="0"/>
              </a:rPr>
              <a:t>« </a:t>
            </a:r>
            <a:r>
              <a:rPr lang="fr-FR" altLang="fr-FR" i="1" dirty="0" smtClean="0">
                <a:solidFill>
                  <a:srgbClr val="002060"/>
                </a:solidFill>
                <a:latin typeface="Arial" panose="020B0604020202020204" pitchFamily="34" charset="0"/>
              </a:rPr>
              <a:t>La </a:t>
            </a:r>
            <a:r>
              <a:rPr lang="fr-FR" altLang="fr-FR" i="1" dirty="0">
                <a:solidFill>
                  <a:srgbClr val="002060"/>
                </a:solidFill>
                <a:latin typeface="Arial" panose="020B0604020202020204" pitchFamily="34" charset="0"/>
              </a:rPr>
              <a:t>dysfonction et la </a:t>
            </a:r>
            <a:r>
              <a:rPr lang="fr-FR" altLang="fr-FR" b="1" i="1" dirty="0">
                <a:solidFill>
                  <a:srgbClr val="002060"/>
                </a:solidFill>
                <a:latin typeface="Arial" panose="020B0604020202020204" pitchFamily="34" charset="0"/>
              </a:rPr>
              <a:t>maladie occlusale </a:t>
            </a:r>
            <a:r>
              <a:rPr lang="fr-FR" altLang="fr-FR" i="1" dirty="0">
                <a:solidFill>
                  <a:srgbClr val="002060"/>
                </a:solidFill>
                <a:latin typeface="Arial" panose="020B0604020202020204" pitchFamily="34" charset="0"/>
              </a:rPr>
              <a:t>(syn. malocclusion) débutent lorsque la phase de repos physiologique des muscles posturaux des deux mâchoires se réduit </a:t>
            </a:r>
            <a:r>
              <a:rPr lang="fr-FR" altLang="fr-FR" i="1" dirty="0" smtClean="0">
                <a:solidFill>
                  <a:srgbClr val="002060"/>
                </a:solidFill>
                <a:latin typeface="Arial" panose="020B0604020202020204" pitchFamily="34" charset="0"/>
              </a:rPr>
              <a:t>sans cesse, d’où </a:t>
            </a:r>
            <a:r>
              <a:rPr lang="fr-FR" altLang="fr-FR" i="1" dirty="0">
                <a:solidFill>
                  <a:srgbClr val="002060"/>
                </a:solidFill>
                <a:latin typeface="Arial" panose="020B0604020202020204" pitchFamily="34" charset="0"/>
              </a:rPr>
              <a:t>gènes, douleurs musculaires et crampes. Les causes sont diverses : déglutition</a:t>
            </a:r>
            <a:r>
              <a:rPr lang="fr-FR" altLang="fr-FR" i="1" dirty="0">
                <a:solidFill>
                  <a:srgbClr val="252525"/>
                </a:solidFill>
                <a:latin typeface="Arial" panose="020B0604020202020204" pitchFamily="34" charset="0"/>
              </a:rPr>
              <a:t> </a:t>
            </a:r>
            <a:r>
              <a:rPr lang="fr-FR" altLang="fr-FR" i="1" dirty="0">
                <a:solidFill>
                  <a:srgbClr val="0B0080"/>
                </a:solidFill>
                <a:latin typeface="Arial" panose="020B0604020202020204" pitchFamily="34" charset="0"/>
                <a:hlinkClick r:id="rId2" tooltip="Déglutition atypique"/>
              </a:rPr>
              <a:t>infantile</a:t>
            </a:r>
            <a:r>
              <a:rPr lang="fr-FR" altLang="fr-FR" i="1" dirty="0">
                <a:solidFill>
                  <a:srgbClr val="252525"/>
                </a:solidFill>
                <a:latin typeface="Arial" panose="020B0604020202020204" pitchFamily="34" charset="0"/>
              </a:rPr>
              <a:t> </a:t>
            </a:r>
            <a:r>
              <a:rPr lang="fr-FR" altLang="fr-FR" i="1" dirty="0">
                <a:solidFill>
                  <a:srgbClr val="002060"/>
                </a:solidFill>
                <a:latin typeface="Arial" panose="020B0604020202020204" pitchFamily="34" charset="0"/>
              </a:rPr>
              <a:t>qui arrête </a:t>
            </a:r>
            <a:r>
              <a:rPr lang="fr-FR" altLang="fr-FR" i="1" dirty="0" smtClean="0">
                <a:solidFill>
                  <a:srgbClr val="002060"/>
                </a:solidFill>
                <a:latin typeface="Arial" panose="020B0604020202020204" pitchFamily="34" charset="0"/>
              </a:rPr>
              <a:t>prématurément, </a:t>
            </a:r>
            <a:r>
              <a:rPr lang="fr-FR" altLang="fr-FR" i="1" dirty="0">
                <a:solidFill>
                  <a:srgbClr val="002060"/>
                </a:solidFill>
                <a:latin typeface="Arial" panose="020B0604020202020204" pitchFamily="34" charset="0"/>
              </a:rPr>
              <a:t>l'éruption des dents permanentes ("permutations dentaires" chez l'adolescent), déplacements insidieux des dents à cause d'une déglutition salivaire</a:t>
            </a:r>
            <a:r>
              <a:rPr lang="fr-FR" altLang="fr-FR" i="1" dirty="0">
                <a:solidFill>
                  <a:srgbClr val="252525"/>
                </a:solidFill>
                <a:latin typeface="Arial" panose="020B0604020202020204" pitchFamily="34" charset="0"/>
              </a:rPr>
              <a:t> </a:t>
            </a:r>
            <a:r>
              <a:rPr lang="fr-FR" altLang="fr-FR" i="1" dirty="0">
                <a:solidFill>
                  <a:srgbClr val="0B0080"/>
                </a:solidFill>
                <a:latin typeface="Arial" panose="020B0604020202020204" pitchFamily="34" charset="0"/>
                <a:hlinkClick r:id="rId2" tooltip="Déglutition atypique"/>
              </a:rPr>
              <a:t>atypique</a:t>
            </a:r>
            <a:r>
              <a:rPr lang="fr-FR" altLang="fr-FR" i="1" dirty="0">
                <a:solidFill>
                  <a:srgbClr val="252525"/>
                </a:solidFill>
                <a:latin typeface="Arial" panose="020B0604020202020204" pitchFamily="34" charset="0"/>
              </a:rPr>
              <a:t> </a:t>
            </a:r>
            <a:r>
              <a:rPr lang="fr-FR" altLang="fr-FR" i="1" dirty="0">
                <a:solidFill>
                  <a:srgbClr val="002060"/>
                </a:solidFill>
                <a:latin typeface="Arial" panose="020B0604020202020204" pitchFamily="34" charset="0"/>
              </a:rPr>
              <a:t>("récidives orthodontiques" après traitement ODF), traitement iatrogène inadéquat perturbant l'équilibre physiologique (obturations dentaires, prothèses, orthopédie </a:t>
            </a:r>
            <a:r>
              <a:rPr lang="fr-FR" altLang="fr-FR" i="1" dirty="0" err="1">
                <a:solidFill>
                  <a:srgbClr val="002060"/>
                </a:solidFill>
                <a:latin typeface="Arial" panose="020B0604020202020204" pitchFamily="34" charset="0"/>
              </a:rPr>
              <a:t>dento-faciale</a:t>
            </a:r>
            <a:r>
              <a:rPr lang="fr-FR" altLang="fr-FR" i="1" dirty="0">
                <a:solidFill>
                  <a:srgbClr val="002060"/>
                </a:solidFill>
                <a:latin typeface="Arial" panose="020B0604020202020204" pitchFamily="34" charset="0"/>
              </a:rPr>
              <a:t> ou</a:t>
            </a:r>
            <a:r>
              <a:rPr lang="fr-FR" altLang="fr-FR" i="1" dirty="0">
                <a:solidFill>
                  <a:srgbClr val="252525"/>
                </a:solidFill>
                <a:latin typeface="Arial" panose="020B0604020202020204" pitchFamily="34" charset="0"/>
              </a:rPr>
              <a:t> </a:t>
            </a:r>
            <a:r>
              <a:rPr lang="fr-FR" altLang="fr-FR" i="1" dirty="0">
                <a:solidFill>
                  <a:srgbClr val="0B0080"/>
                </a:solidFill>
                <a:latin typeface="Arial" panose="020B0604020202020204" pitchFamily="34" charset="0"/>
                <a:hlinkClick r:id="rId3" tooltip="Orthodontie"/>
              </a:rPr>
              <a:t>ODF</a:t>
            </a:r>
            <a:r>
              <a:rPr lang="fr-FR" altLang="fr-FR" i="1" dirty="0">
                <a:solidFill>
                  <a:srgbClr val="252525"/>
                </a:solidFill>
                <a:latin typeface="Arial" panose="020B0604020202020204" pitchFamily="34" charset="0"/>
              </a:rPr>
              <a:t>, </a:t>
            </a:r>
            <a:r>
              <a:rPr lang="fr-FR" altLang="fr-FR" i="1" dirty="0">
                <a:solidFill>
                  <a:srgbClr val="002060"/>
                </a:solidFill>
                <a:latin typeface="Arial" panose="020B0604020202020204" pitchFamily="34" charset="0"/>
              </a:rPr>
              <a:t>chirurgie maxillo-faciale), etc.</a:t>
            </a:r>
            <a:endParaRPr lang="fr-FR" altLang="fr-FR" i="1" dirty="0">
              <a:solidFill>
                <a:srgbClr val="002060"/>
              </a:solidFill>
            </a:endParaRPr>
          </a:p>
          <a:p>
            <a:pPr algn="just" eaLnBrk="0" fontAlgn="base" hangingPunct="0">
              <a:spcBef>
                <a:spcPct val="0"/>
              </a:spcBef>
              <a:spcAft>
                <a:spcPct val="0"/>
              </a:spcAft>
            </a:pPr>
            <a:r>
              <a:rPr lang="fr-FR" altLang="fr-FR" i="1" dirty="0">
                <a:solidFill>
                  <a:srgbClr val="002060"/>
                </a:solidFill>
                <a:latin typeface="Arial" panose="020B0604020202020204" pitchFamily="34" charset="0"/>
                <a:cs typeface="Arial" panose="020B0604020202020204" pitchFamily="34" charset="0"/>
              </a:rPr>
              <a:t>La localisation des douleurs est proche des dents et des</a:t>
            </a:r>
            <a:r>
              <a:rPr lang="fr-FR" altLang="fr-FR" i="1" dirty="0">
                <a:solidFill>
                  <a:srgbClr val="252525"/>
                </a:solidFill>
                <a:latin typeface="Arial" panose="020B0604020202020204" pitchFamily="34" charset="0"/>
                <a:cs typeface="Arial" panose="020B0604020202020204" pitchFamily="34" charset="0"/>
              </a:rPr>
              <a:t> </a:t>
            </a:r>
            <a:r>
              <a:rPr lang="fr-FR" altLang="fr-FR" i="1" dirty="0" smtClean="0">
                <a:solidFill>
                  <a:srgbClr val="0B0080"/>
                </a:solidFill>
                <a:latin typeface="Arial" panose="020B0604020202020204" pitchFamily="34" charset="0"/>
                <a:cs typeface="Arial" panose="020B0604020202020204" pitchFamily="34" charset="0"/>
                <a:hlinkClick r:id="rId4" tooltip="Articulation temporo-mandibulaire"/>
              </a:rPr>
              <a:t>ATM</a:t>
            </a:r>
            <a:r>
              <a:rPr lang="fr-FR" altLang="fr-FR" i="1" dirty="0" smtClean="0">
                <a:solidFill>
                  <a:srgbClr val="002060"/>
                </a:solidFill>
                <a:latin typeface="Arial" panose="020B0604020202020204" pitchFamily="34" charset="0"/>
                <a:cs typeface="Arial" panose="020B0604020202020204" pitchFamily="34" charset="0"/>
              </a:rPr>
              <a:t> [</a:t>
            </a:r>
            <a:r>
              <a:rPr lang="fr-FR" i="1" dirty="0">
                <a:solidFill>
                  <a:srgbClr val="002060"/>
                </a:solidFill>
                <a:latin typeface="Arial" panose="020B0604020202020204" pitchFamily="34" charset="0"/>
                <a:cs typeface="Arial" panose="020B0604020202020204" pitchFamily="34" charset="0"/>
              </a:rPr>
              <a:t>Articulation </a:t>
            </a:r>
            <a:r>
              <a:rPr lang="fr-FR" i="1" dirty="0" smtClean="0">
                <a:solidFill>
                  <a:srgbClr val="002060"/>
                </a:solidFill>
                <a:latin typeface="Arial" panose="020B0604020202020204" pitchFamily="34" charset="0"/>
                <a:cs typeface="Arial" panose="020B0604020202020204" pitchFamily="34" charset="0"/>
              </a:rPr>
              <a:t>temporo-mandibulaire</a:t>
            </a:r>
            <a:r>
              <a:rPr lang="fr-FR" altLang="fr-FR" i="1" dirty="0" smtClean="0">
                <a:solidFill>
                  <a:srgbClr val="002060"/>
                </a:solidFill>
                <a:latin typeface="Arial" panose="020B0604020202020204" pitchFamily="34" charset="0"/>
                <a:cs typeface="Arial" panose="020B0604020202020204" pitchFamily="34" charset="0"/>
              </a:rPr>
              <a:t>],</a:t>
            </a:r>
            <a:r>
              <a:rPr lang="fr-FR" altLang="fr-FR" i="1" dirty="0" smtClean="0">
                <a:solidFill>
                  <a:srgbClr val="252525"/>
                </a:solidFill>
                <a:latin typeface="Arial" panose="020B0604020202020204" pitchFamily="34" charset="0"/>
                <a:cs typeface="Arial" panose="020B0604020202020204" pitchFamily="34" charset="0"/>
              </a:rPr>
              <a:t> </a:t>
            </a:r>
            <a:r>
              <a:rPr lang="fr-FR" altLang="fr-FR" i="1" dirty="0">
                <a:solidFill>
                  <a:srgbClr val="002060"/>
                </a:solidFill>
                <a:latin typeface="Arial" panose="020B0604020202020204" pitchFamily="34" charset="0"/>
                <a:cs typeface="Arial" panose="020B0604020202020204" pitchFamily="34" charset="0"/>
              </a:rPr>
              <a:t>ou éloignée de la cavité buccale (nuque, épaule, dos, bras, etc.). Dans tous les cas, </a:t>
            </a:r>
            <a:r>
              <a:rPr lang="fr-FR" altLang="fr-FR" b="1" i="1" dirty="0">
                <a:solidFill>
                  <a:srgbClr val="002060"/>
                </a:solidFill>
                <a:latin typeface="Arial" panose="020B0604020202020204" pitchFamily="34" charset="0"/>
                <a:cs typeface="Arial" panose="020B0604020202020204" pitchFamily="34" charset="0"/>
              </a:rPr>
              <a:t>elle est nettement plus prononcée d'un même côté du corps, gauche ou droit</a:t>
            </a:r>
            <a:r>
              <a:rPr lang="fr-FR" altLang="fr-FR" i="1" dirty="0">
                <a:solidFill>
                  <a:srgbClr val="002060"/>
                </a:solidFill>
                <a:latin typeface="Arial" panose="020B0604020202020204" pitchFamily="34" charset="0"/>
                <a:cs typeface="Arial" panose="020B0604020202020204" pitchFamily="34" charset="0"/>
              </a:rPr>
              <a:t>; et cette prédominance fait partie des éléments principaux du diagnostic.</a:t>
            </a:r>
            <a:endParaRPr lang="fr-FR" altLang="fr-FR" i="1" dirty="0">
              <a:solidFill>
                <a:srgbClr val="002060"/>
              </a:solidFill>
            </a:endParaRPr>
          </a:p>
          <a:p>
            <a:pPr lvl="0" algn="just" eaLnBrk="0" fontAlgn="base" hangingPunct="0">
              <a:spcBef>
                <a:spcPct val="0"/>
              </a:spcBef>
              <a:spcAft>
                <a:spcPct val="0"/>
              </a:spcAft>
            </a:pPr>
            <a:r>
              <a:rPr lang="fr-FR" altLang="fr-FR" i="1" dirty="0">
                <a:solidFill>
                  <a:srgbClr val="008000"/>
                </a:solidFill>
                <a:latin typeface="Arial" panose="020B0604020202020204" pitchFamily="34" charset="0"/>
                <a:cs typeface="Arial" panose="020B0604020202020204" pitchFamily="34" charset="0"/>
              </a:rPr>
              <a:t>Le traitement premier est de trouver la position de repos physiologique de tous les muscles. Seulement après viennent la correction des malpositions dentaires par obturations dentaires, artifices prothétiques, orthodontie (ODF) ou </a:t>
            </a:r>
            <a:r>
              <a:rPr lang="fr-FR" altLang="fr-FR" b="1" i="1" dirty="0">
                <a:solidFill>
                  <a:srgbClr val="008000"/>
                </a:solidFill>
                <a:latin typeface="Arial" panose="020B0604020202020204" pitchFamily="34" charset="0"/>
                <a:cs typeface="Arial" panose="020B0604020202020204" pitchFamily="34" charset="0"/>
              </a:rPr>
              <a:t>chirurgie maxillo-faciale</a:t>
            </a:r>
            <a:r>
              <a:rPr lang="fr-FR" altLang="fr-FR" i="1" dirty="0">
                <a:solidFill>
                  <a:srgbClr val="008000"/>
                </a:solidFill>
                <a:latin typeface="Arial" panose="020B0604020202020204" pitchFamily="34" charset="0"/>
                <a:cs typeface="Arial" panose="020B0604020202020204" pitchFamily="34" charset="0"/>
              </a:rPr>
              <a:t>. </a:t>
            </a:r>
            <a:r>
              <a:rPr lang="fr-FR" altLang="fr-FR" i="1" dirty="0">
                <a:solidFill>
                  <a:srgbClr val="FF0000"/>
                </a:solidFill>
                <a:latin typeface="Arial" panose="020B0604020202020204" pitchFamily="34" charset="0"/>
                <a:cs typeface="Arial" panose="020B0604020202020204" pitchFamily="34" charset="0"/>
              </a:rPr>
              <a:t>Malheureusement dans la pratique, c'est trop souvent le chemin inverse qui est réalisé, ce qui procure une guérison nettement moins </a:t>
            </a:r>
            <a:r>
              <a:rPr lang="fr-FR" altLang="fr-FR" i="1" dirty="0" smtClean="0">
                <a:solidFill>
                  <a:srgbClr val="FF0000"/>
                </a:solidFill>
                <a:latin typeface="Arial" panose="020B0604020202020204" pitchFamily="34" charset="0"/>
                <a:cs typeface="Arial" panose="020B0604020202020204" pitchFamily="34" charset="0"/>
              </a:rPr>
              <a:t>efficace</a:t>
            </a:r>
            <a:r>
              <a:rPr lang="fr-FR" altLang="fr-FR" dirty="0" smtClean="0">
                <a:solidFill>
                  <a:srgbClr val="002060"/>
                </a:solidFill>
                <a:latin typeface="Arial" panose="020B0604020202020204" pitchFamily="34" charset="0"/>
                <a:cs typeface="Arial" panose="020B0604020202020204" pitchFamily="34" charset="0"/>
              </a:rPr>
              <a:t> ».</a:t>
            </a:r>
            <a:r>
              <a:rPr lang="fr-FR" altLang="fr-FR" sz="1200" dirty="0" smtClean="0">
                <a:solidFill>
                  <a:srgbClr val="002060"/>
                </a:solidFill>
                <a:latin typeface="Arial" panose="020B0604020202020204" pitchFamily="34" charset="0"/>
                <a:cs typeface="Arial" panose="020B0604020202020204" pitchFamily="34" charset="0"/>
              </a:rPr>
              <a:t> </a:t>
            </a:r>
            <a:r>
              <a:rPr lang="fr-FR" altLang="fr-FR" sz="1200" dirty="0">
                <a:solidFill>
                  <a:srgbClr val="002060"/>
                </a:solidFill>
                <a:latin typeface="Arial" panose="020B0604020202020204" pitchFamily="34" charset="0"/>
                <a:cs typeface="Arial" panose="020B0604020202020204" pitchFamily="34" charset="0"/>
              </a:rPr>
              <a:t>Source : </a:t>
            </a:r>
            <a:r>
              <a:rPr lang="fr-FR" altLang="fr-FR" sz="1200" dirty="0">
                <a:solidFill>
                  <a:srgbClr val="002060"/>
                </a:solidFill>
                <a:latin typeface="Arial" panose="020B0604020202020204" pitchFamily="34" charset="0"/>
                <a:cs typeface="Arial" panose="020B0604020202020204" pitchFamily="34" charset="0"/>
                <a:hlinkClick r:id="rId5"/>
              </a:rPr>
              <a:t>https://</a:t>
            </a:r>
            <a:r>
              <a:rPr lang="fr-FR" altLang="fr-FR" sz="1200" dirty="0" smtClean="0">
                <a:solidFill>
                  <a:srgbClr val="002060"/>
                </a:solidFill>
                <a:latin typeface="Arial" panose="020B0604020202020204" pitchFamily="34" charset="0"/>
                <a:cs typeface="Arial" panose="020B0604020202020204" pitchFamily="34" charset="0"/>
                <a:hlinkClick r:id="rId5"/>
              </a:rPr>
              <a:t>fr.wikipedia.org/wiki/Malocclusion_dentaire</a:t>
            </a:r>
            <a:r>
              <a:rPr lang="fr-FR" altLang="fr-FR" sz="1200" dirty="0" smtClean="0">
                <a:solidFill>
                  <a:srgbClr val="002060"/>
                </a:solidFill>
                <a:latin typeface="Arial" panose="020B0604020202020204" pitchFamily="34" charset="0"/>
                <a:cs typeface="Arial" panose="020B0604020202020204" pitchFamily="34" charset="0"/>
              </a:rPr>
              <a:t> </a:t>
            </a:r>
            <a:endParaRPr lang="fr-FR" dirty="0">
              <a:solidFill>
                <a:srgbClr val="002060"/>
              </a:solidFill>
            </a:endParaRPr>
          </a:p>
        </p:txBody>
      </p:sp>
      <p:sp>
        <p:nvSpPr>
          <p:cNvPr id="8" name="ZoneTexte 7"/>
          <p:cNvSpPr txBox="1"/>
          <p:nvPr/>
        </p:nvSpPr>
        <p:spPr>
          <a:xfrm>
            <a:off x="9731023" y="6254044"/>
            <a:ext cx="2144888" cy="461665"/>
          </a:xfrm>
          <a:prstGeom prst="rect">
            <a:avLst/>
          </a:prstGeom>
          <a:noFill/>
        </p:spPr>
        <p:txBody>
          <a:bodyPr wrap="square" rtlCol="0">
            <a:spAutoFit/>
          </a:bodyPr>
          <a:lstStyle/>
          <a:p>
            <a:pPr algn="ctr"/>
            <a:r>
              <a:rPr lang="fr-FR" sz="1200" dirty="0">
                <a:solidFill>
                  <a:srgbClr val="002060"/>
                </a:solidFill>
              </a:rPr>
              <a:t>Traitement d'une malocclusion dentaire chez l'homme</a:t>
            </a: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0411" y="5520619"/>
            <a:ext cx="2095500" cy="733425"/>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3983" y="5396794"/>
            <a:ext cx="1057275" cy="857250"/>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92598" y="5396794"/>
            <a:ext cx="1416143" cy="857250"/>
          </a:xfrm>
          <a:prstGeom prst="rect">
            <a:avLst/>
          </a:prstGeom>
        </p:spPr>
      </p:pic>
      <p:sp>
        <p:nvSpPr>
          <p:cNvPr id="13" name="ZoneTexte 12"/>
          <p:cNvSpPr txBox="1"/>
          <p:nvPr/>
        </p:nvSpPr>
        <p:spPr>
          <a:xfrm>
            <a:off x="6333067" y="6254045"/>
            <a:ext cx="3307644" cy="461665"/>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9"/>
              </a:rPr>
              <a:t>http://orthomontreal.com/malocclusion-dentaire/avant_malocc</a:t>
            </a:r>
            <a:r>
              <a:rPr lang="fr-FR" sz="1200" dirty="0" smtClean="0">
                <a:solidFill>
                  <a:srgbClr val="002060"/>
                </a:solidFill>
                <a:hlinkClick r:id="rId9"/>
              </a:rPr>
              <a:t>/</a:t>
            </a:r>
            <a:r>
              <a:rPr lang="fr-FR" sz="1200" dirty="0" smtClean="0">
                <a:solidFill>
                  <a:srgbClr val="002060"/>
                </a:solidFill>
              </a:rPr>
              <a:t> </a:t>
            </a:r>
            <a:endParaRPr lang="fr-FR" sz="1200" dirty="0">
              <a:solidFill>
                <a:srgbClr val="002060"/>
              </a:solidFill>
            </a:endParaRPr>
          </a:p>
        </p:txBody>
      </p:sp>
      <p:pic>
        <p:nvPicPr>
          <p:cNvPr id="14" name="Imag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685" y="4795892"/>
            <a:ext cx="3429000" cy="1943100"/>
          </a:xfrm>
          <a:prstGeom prst="rect">
            <a:avLst/>
          </a:prstGeom>
        </p:spPr>
      </p:pic>
      <p:sp>
        <p:nvSpPr>
          <p:cNvPr id="15" name="ZoneTexte 14"/>
          <p:cNvSpPr txBox="1"/>
          <p:nvPr/>
        </p:nvSpPr>
        <p:spPr>
          <a:xfrm>
            <a:off x="3677447" y="5057317"/>
            <a:ext cx="2513576" cy="1630633"/>
          </a:xfrm>
          <a:prstGeom prst="rect">
            <a:avLst/>
          </a:prstGeom>
          <a:noFill/>
        </p:spPr>
        <p:txBody>
          <a:bodyPr wrap="square" rtlCol="0">
            <a:spAutoFit/>
          </a:bodyPr>
          <a:lstStyle/>
          <a:p>
            <a:pPr algn="just"/>
            <a:r>
              <a:rPr lang="fr-FR" sz="1200" dirty="0" smtClean="0">
                <a:solidFill>
                  <a:srgbClr val="002060"/>
                </a:solidFill>
                <a:latin typeface="Calibri" panose="020F0502020204030204" pitchFamily="34" charset="0"/>
              </a:rPr>
              <a:t>← </a:t>
            </a:r>
            <a:r>
              <a:rPr lang="fr-FR" sz="1200" dirty="0">
                <a:solidFill>
                  <a:srgbClr val="002060"/>
                </a:solidFill>
              </a:rPr>
              <a:t>A) Jeune fille de 13 ans avec une sévère malocclusion Classe 2 (écart de 12 mm). (B) À la fin des corrections l’écart entre les dents antérieures est normal. Traitement fait  sans extractions. </a:t>
            </a:r>
            <a:r>
              <a:rPr lang="fr-FR" sz="1200" dirty="0" smtClean="0">
                <a:solidFill>
                  <a:srgbClr val="002060"/>
                </a:solidFill>
                <a:latin typeface="Calibri" panose="020F0502020204030204" pitchFamily="34" charset="0"/>
              </a:rPr>
              <a:t>Source </a:t>
            </a:r>
            <a:r>
              <a:rPr lang="fr-FR" sz="1200" dirty="0">
                <a:solidFill>
                  <a:srgbClr val="002060"/>
                </a:solidFill>
                <a:latin typeface="Calibri" panose="020F0502020204030204" pitchFamily="34" charset="0"/>
              </a:rPr>
              <a:t>image : </a:t>
            </a:r>
            <a:r>
              <a:rPr lang="fr-FR" sz="1200" dirty="0">
                <a:solidFill>
                  <a:srgbClr val="002060"/>
                </a:solidFill>
                <a:latin typeface="Calibri" panose="020F0502020204030204" pitchFamily="34" charset="0"/>
                <a:hlinkClick r:id="rId11"/>
              </a:rPr>
              <a:t>https://www.orthodontisteenligne.com/cas-traites-2/classe-02</a:t>
            </a:r>
            <a:r>
              <a:rPr lang="fr-FR" sz="1200" dirty="0" smtClean="0">
                <a:solidFill>
                  <a:srgbClr val="002060"/>
                </a:solidFill>
                <a:latin typeface="Calibri" panose="020F0502020204030204" pitchFamily="34" charset="0"/>
                <a:hlinkClick r:id="rId11"/>
              </a:rPr>
              <a:t>/</a:t>
            </a:r>
            <a:r>
              <a:rPr lang="fr-FR" sz="1200" dirty="0" smtClean="0">
                <a:solidFill>
                  <a:srgbClr val="002060"/>
                </a:solidFill>
                <a:latin typeface="Calibri" panose="020F0502020204030204" pitchFamily="34" charset="0"/>
              </a:rPr>
              <a:t> </a:t>
            </a:r>
            <a:endParaRPr lang="fr-FR" sz="1200" dirty="0">
              <a:solidFill>
                <a:srgbClr val="002060"/>
              </a:solidFill>
            </a:endParaRPr>
          </a:p>
        </p:txBody>
      </p:sp>
      <p:sp>
        <p:nvSpPr>
          <p:cNvPr id="16" name="Rectangle 15"/>
          <p:cNvSpPr/>
          <p:nvPr/>
        </p:nvSpPr>
        <p:spPr>
          <a:xfrm>
            <a:off x="234685" y="4780318"/>
            <a:ext cx="356188" cy="276999"/>
          </a:xfrm>
          <a:prstGeom prst="rect">
            <a:avLst/>
          </a:prstGeom>
        </p:spPr>
        <p:txBody>
          <a:bodyPr wrap="none">
            <a:spAutoFit/>
          </a:bodyPr>
          <a:lstStyle/>
          <a:p>
            <a:r>
              <a:rPr lang="fr-FR" sz="1200" dirty="0">
                <a:solidFill>
                  <a:srgbClr val="002060"/>
                </a:solidFill>
              </a:rPr>
              <a:t>A) </a:t>
            </a:r>
            <a:endParaRPr lang="fr-FR" sz="1200" dirty="0"/>
          </a:p>
        </p:txBody>
      </p:sp>
      <p:sp>
        <p:nvSpPr>
          <p:cNvPr id="17" name="Rectangle 16"/>
          <p:cNvSpPr/>
          <p:nvPr/>
        </p:nvSpPr>
        <p:spPr>
          <a:xfrm>
            <a:off x="207463" y="5748831"/>
            <a:ext cx="349776" cy="276999"/>
          </a:xfrm>
          <a:prstGeom prst="rect">
            <a:avLst/>
          </a:prstGeom>
        </p:spPr>
        <p:txBody>
          <a:bodyPr wrap="none">
            <a:spAutoFit/>
          </a:bodyPr>
          <a:lstStyle/>
          <a:p>
            <a:r>
              <a:rPr lang="fr-FR" sz="1200" dirty="0" smtClean="0">
                <a:solidFill>
                  <a:srgbClr val="002060"/>
                </a:solidFill>
              </a:rPr>
              <a:t>B) </a:t>
            </a:r>
            <a:endParaRPr lang="fr-FR" sz="1200" dirty="0"/>
          </a:p>
        </p:txBody>
      </p:sp>
    </p:spTree>
    <p:extLst>
      <p:ext uri="{BB962C8B-B14F-4D97-AF65-F5344CB8AC3E}">
        <p14:creationId xmlns:p14="http://schemas.microsoft.com/office/powerpoint/2010/main" val="308937034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108</a:t>
            </a:fld>
            <a:endParaRPr lang="fr-FR" dirty="0"/>
          </a:p>
        </p:txBody>
      </p:sp>
      <p:sp>
        <p:nvSpPr>
          <p:cNvPr id="4" name="Rectangle 3"/>
          <p:cNvSpPr/>
          <p:nvPr/>
        </p:nvSpPr>
        <p:spPr>
          <a:xfrm>
            <a:off x="180621" y="508337"/>
            <a:ext cx="11616268" cy="369332"/>
          </a:xfrm>
          <a:prstGeom prst="rect">
            <a:avLst/>
          </a:prstGeom>
        </p:spPr>
        <p:txBody>
          <a:bodyPr wrap="square">
            <a:spAutoFit/>
          </a:bodyPr>
          <a:lstStyle/>
          <a:p>
            <a:r>
              <a:rPr lang="fr-FR" b="1" dirty="0" smtClean="0">
                <a:solidFill>
                  <a:srgbClr val="002060"/>
                </a:solidFill>
              </a:rPr>
              <a:t>23.11. Annexe :  Les intolérances alimentaires (?) (au gluten (?) etc.).</a:t>
            </a:r>
          </a:p>
        </p:txBody>
      </p:sp>
      <p:sp>
        <p:nvSpPr>
          <p:cNvPr id="5" name="ZoneTexte 4"/>
          <p:cNvSpPr txBox="1"/>
          <p:nvPr/>
        </p:nvSpPr>
        <p:spPr>
          <a:xfrm>
            <a:off x="6757892" y="193860"/>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3" name="ZoneTexte 2"/>
          <p:cNvSpPr txBox="1"/>
          <p:nvPr/>
        </p:nvSpPr>
        <p:spPr>
          <a:xfrm>
            <a:off x="180621" y="877669"/>
            <a:ext cx="11808179" cy="5909310"/>
          </a:xfrm>
          <a:prstGeom prst="rect">
            <a:avLst/>
          </a:prstGeom>
          <a:noFill/>
        </p:spPr>
        <p:txBody>
          <a:bodyPr wrap="square" rtlCol="0">
            <a:spAutoFit/>
          </a:bodyPr>
          <a:lstStyle/>
          <a:p>
            <a:pPr algn="just"/>
            <a:r>
              <a:rPr lang="fr-FR" b="1" dirty="0">
                <a:solidFill>
                  <a:srgbClr val="002060"/>
                </a:solidFill>
              </a:rPr>
              <a:t>L'allergie alimentaire</a:t>
            </a:r>
            <a:endParaRPr lang="fr-FR" dirty="0" smtClean="0">
              <a:solidFill>
                <a:srgbClr val="002060"/>
              </a:solidFill>
            </a:endParaRPr>
          </a:p>
          <a:p>
            <a:pPr algn="just"/>
            <a:r>
              <a:rPr lang="fr-FR" dirty="0">
                <a:solidFill>
                  <a:srgbClr val="002060"/>
                </a:solidFill>
              </a:rPr>
              <a:t>Elle se manifeste par une réaction physique immédiate. Elle est détectable dans le sang par la </a:t>
            </a:r>
            <a:endParaRPr lang="fr-FR" dirty="0" smtClean="0">
              <a:solidFill>
                <a:srgbClr val="002060"/>
              </a:solidFill>
            </a:endParaRPr>
          </a:p>
          <a:p>
            <a:pPr algn="just"/>
            <a:r>
              <a:rPr lang="fr-FR" dirty="0" smtClean="0">
                <a:solidFill>
                  <a:srgbClr val="002060"/>
                </a:solidFill>
              </a:rPr>
              <a:t>présence d'anticorps </a:t>
            </a:r>
            <a:r>
              <a:rPr lang="fr-FR" dirty="0">
                <a:solidFill>
                  <a:srgbClr val="002060"/>
                </a:solidFill>
              </a:rPr>
              <a:t>(IgE, </a:t>
            </a:r>
            <a:r>
              <a:rPr lang="fr-FR" dirty="0" err="1">
                <a:solidFill>
                  <a:srgbClr val="002060"/>
                </a:solidFill>
              </a:rPr>
              <a:t>IgA</a:t>
            </a:r>
            <a:r>
              <a:rPr lang="fr-FR" dirty="0">
                <a:solidFill>
                  <a:srgbClr val="002060"/>
                </a:solidFill>
              </a:rPr>
              <a:t>) fabriqués contre des substances étrangères (antigènes</a:t>
            </a:r>
            <a:r>
              <a:rPr lang="fr-FR" dirty="0" smtClean="0">
                <a:solidFill>
                  <a:srgbClr val="002060"/>
                </a:solidFill>
              </a:rPr>
              <a:t>).</a:t>
            </a:r>
          </a:p>
          <a:p>
            <a:pPr algn="just"/>
            <a:endParaRPr lang="fr-FR" dirty="0">
              <a:solidFill>
                <a:srgbClr val="002060"/>
              </a:solidFill>
            </a:endParaRPr>
          </a:p>
          <a:p>
            <a:pPr algn="just"/>
            <a:r>
              <a:rPr lang="fr-FR" b="1" dirty="0">
                <a:solidFill>
                  <a:srgbClr val="002060"/>
                </a:solidFill>
              </a:rPr>
              <a:t>L'intolérance </a:t>
            </a:r>
            <a:r>
              <a:rPr lang="fr-FR" b="1" dirty="0" smtClean="0">
                <a:solidFill>
                  <a:srgbClr val="002060"/>
                </a:solidFill>
              </a:rPr>
              <a:t>alimentaire (I.A.)</a:t>
            </a:r>
            <a:endParaRPr lang="fr-FR" dirty="0" smtClean="0">
              <a:solidFill>
                <a:srgbClr val="002060"/>
              </a:solidFill>
            </a:endParaRPr>
          </a:p>
          <a:p>
            <a:pPr algn="just"/>
            <a:r>
              <a:rPr lang="fr-FR" dirty="0">
                <a:solidFill>
                  <a:srgbClr val="002060"/>
                </a:solidFill>
              </a:rPr>
              <a:t>Elle </a:t>
            </a:r>
            <a:r>
              <a:rPr lang="fr-FR" dirty="0" smtClean="0">
                <a:solidFill>
                  <a:srgbClr val="002060"/>
                </a:solidFill>
              </a:rPr>
              <a:t>peut </a:t>
            </a:r>
            <a:r>
              <a:rPr lang="fr-FR" dirty="0">
                <a:solidFill>
                  <a:srgbClr val="002060"/>
                </a:solidFill>
              </a:rPr>
              <a:t>amener à la transformation de protéines en fragments toxiques pour </a:t>
            </a:r>
            <a:r>
              <a:rPr lang="fr-FR" dirty="0" smtClean="0">
                <a:solidFill>
                  <a:srgbClr val="002060"/>
                </a:solidFill>
              </a:rPr>
              <a:t>l'organisme […]. </a:t>
            </a:r>
            <a:r>
              <a:rPr lang="fr-FR" dirty="0">
                <a:solidFill>
                  <a:srgbClr val="002060"/>
                </a:solidFill>
              </a:rPr>
              <a:t>Dans l'intolérance alimentaire, ce n'est pas l'aliment lui-même qui est à l'origine du phénomène, mais son accumulation qui va provoquer par une métabolisation défectueuse, une inflammation chronique à l'origine de diverses maladies pouvant toucher tous les systèmes. </a:t>
            </a:r>
            <a:r>
              <a:rPr lang="fr-FR" b="1" dirty="0">
                <a:solidFill>
                  <a:srgbClr val="002060"/>
                </a:solidFill>
              </a:rPr>
              <a:t>Elle </a:t>
            </a:r>
            <a:r>
              <a:rPr lang="fr-FR" b="1" dirty="0" smtClean="0">
                <a:solidFill>
                  <a:srgbClr val="002060"/>
                </a:solidFill>
              </a:rPr>
              <a:t>serait détectable </a:t>
            </a:r>
            <a:r>
              <a:rPr lang="fr-FR" b="1" dirty="0">
                <a:solidFill>
                  <a:srgbClr val="002060"/>
                </a:solidFill>
              </a:rPr>
              <a:t>par une analyse des peptides urinaires</a:t>
            </a:r>
            <a:r>
              <a:rPr lang="fr-FR" dirty="0" smtClean="0">
                <a:solidFill>
                  <a:srgbClr val="002060"/>
                </a:solidFill>
              </a:rPr>
              <a:t>.  </a:t>
            </a:r>
            <a:r>
              <a:rPr lang="fr-FR" i="1" dirty="0" smtClean="0">
                <a:solidFill>
                  <a:srgbClr val="002060"/>
                </a:solidFill>
              </a:rPr>
              <a:t>Les effets </a:t>
            </a:r>
            <a:r>
              <a:rPr lang="fr-FR" i="1" dirty="0">
                <a:solidFill>
                  <a:srgbClr val="002060"/>
                </a:solidFill>
              </a:rPr>
              <a:t>d’une intolérance sur </a:t>
            </a:r>
            <a:r>
              <a:rPr lang="fr-FR" i="1" dirty="0" smtClean="0">
                <a:solidFill>
                  <a:srgbClr val="002060"/>
                </a:solidFill>
              </a:rPr>
              <a:t>l’organisme ne seraient pas </a:t>
            </a:r>
            <a:r>
              <a:rPr lang="fr-FR" i="1" dirty="0">
                <a:solidFill>
                  <a:srgbClr val="002060"/>
                </a:solidFill>
              </a:rPr>
              <a:t>visibles  immédiatement, mais dans les jours suivant l’ingestion ils peuvent provoquer une augmentation de problèmes </a:t>
            </a:r>
            <a:r>
              <a:rPr lang="fr-FR" i="1" dirty="0" smtClean="0">
                <a:solidFill>
                  <a:srgbClr val="002060"/>
                </a:solidFill>
              </a:rPr>
              <a:t>inflammatoires. </a:t>
            </a:r>
            <a:r>
              <a:rPr lang="fr-FR" sz="1200" dirty="0" smtClean="0">
                <a:solidFill>
                  <a:srgbClr val="002060"/>
                </a:solidFill>
              </a:rPr>
              <a:t>Exemple</a:t>
            </a:r>
            <a:r>
              <a:rPr lang="fr-FR" sz="1200" dirty="0">
                <a:solidFill>
                  <a:srgbClr val="002060"/>
                </a:solidFill>
              </a:rPr>
              <a:t>, dans le cas d’une pharyngite, c’est l’aliment (produit laitier…) qui permet de révéler une inflammation constante du pharynx, ce dernier qui avec une extrême facilité se trouve être victime de n’importe quelle attaque de bactérie ou virus. Dans d’autres formes inflammatoires telles que la céphalée et la migraine, il y a également souvent une hyper sensibilité au lait et à ses dérivés. Il en est de même pour l’arthrite rhumatoïde, l’eczéma et les dermatites chroniques ainsi que les formes de psoriasis et </a:t>
            </a:r>
            <a:r>
              <a:rPr lang="fr-FR" sz="1200" dirty="0" smtClean="0">
                <a:solidFill>
                  <a:srgbClr val="002060"/>
                </a:solidFill>
              </a:rPr>
              <a:t>d’urticaire (affirmation du site (°) à vérifier).</a:t>
            </a:r>
          </a:p>
          <a:p>
            <a:pPr algn="just"/>
            <a:endParaRPr lang="fr-FR" sz="1200" dirty="0" smtClean="0">
              <a:solidFill>
                <a:srgbClr val="002060"/>
              </a:solidFill>
            </a:endParaRPr>
          </a:p>
          <a:p>
            <a:pPr algn="just"/>
            <a:r>
              <a:rPr lang="fr-FR" sz="1200" b="1" dirty="0" smtClean="0">
                <a:solidFill>
                  <a:srgbClr val="002060"/>
                </a:solidFill>
              </a:rPr>
              <a:t>Effets des intolérances alimentaires </a:t>
            </a:r>
            <a:r>
              <a:rPr lang="fr-FR" sz="1200" dirty="0" smtClean="0">
                <a:solidFill>
                  <a:srgbClr val="002060"/>
                </a:solidFill>
              </a:rPr>
              <a:t>:</a:t>
            </a:r>
          </a:p>
          <a:p>
            <a:pPr algn="just"/>
            <a:r>
              <a:rPr lang="fr-FR" sz="1200" dirty="0" smtClean="0">
                <a:solidFill>
                  <a:srgbClr val="002060"/>
                </a:solidFill>
              </a:rPr>
              <a:t>Selon le site « Intolérance gluten » (°) : symptômes allergiques : asthme</a:t>
            </a:r>
            <a:r>
              <a:rPr lang="fr-FR" sz="1200" dirty="0">
                <a:solidFill>
                  <a:srgbClr val="002060"/>
                </a:solidFill>
              </a:rPr>
              <a:t>, </a:t>
            </a:r>
            <a:r>
              <a:rPr lang="fr-FR" sz="1200" dirty="0" smtClean="0">
                <a:solidFill>
                  <a:srgbClr val="002060"/>
                </a:solidFill>
              </a:rPr>
              <a:t>gingivite</a:t>
            </a:r>
            <a:r>
              <a:rPr lang="fr-FR" sz="1200" dirty="0">
                <a:solidFill>
                  <a:srgbClr val="002060"/>
                </a:solidFill>
              </a:rPr>
              <a:t>, </a:t>
            </a:r>
            <a:r>
              <a:rPr lang="fr-FR" sz="1200" dirty="0" smtClean="0">
                <a:solidFill>
                  <a:srgbClr val="002060"/>
                </a:solidFill>
              </a:rPr>
              <a:t>eczéma</a:t>
            </a:r>
            <a:r>
              <a:rPr lang="fr-FR" sz="1200" dirty="0">
                <a:solidFill>
                  <a:srgbClr val="002060"/>
                </a:solidFill>
              </a:rPr>
              <a:t>, </a:t>
            </a:r>
            <a:r>
              <a:rPr lang="fr-FR" sz="1200" dirty="0" smtClean="0">
                <a:solidFill>
                  <a:srgbClr val="002060"/>
                </a:solidFill>
              </a:rPr>
              <a:t>urticaire, rhinite … </a:t>
            </a:r>
            <a:r>
              <a:rPr lang="fr-FR" sz="1200" dirty="0">
                <a:solidFill>
                  <a:srgbClr val="002060"/>
                </a:solidFill>
              </a:rPr>
              <a:t>changement d’humeur, </a:t>
            </a:r>
            <a:r>
              <a:rPr lang="fr-FR" sz="1200" dirty="0" smtClean="0">
                <a:solidFill>
                  <a:srgbClr val="002060"/>
                </a:solidFill>
              </a:rPr>
              <a:t>irritabilité</a:t>
            </a:r>
            <a:r>
              <a:rPr lang="fr-FR" sz="1200" dirty="0">
                <a:solidFill>
                  <a:srgbClr val="002060"/>
                </a:solidFill>
              </a:rPr>
              <a:t>, </a:t>
            </a:r>
            <a:r>
              <a:rPr lang="fr-FR" sz="1200" dirty="0" smtClean="0">
                <a:solidFill>
                  <a:srgbClr val="002060"/>
                </a:solidFill>
              </a:rPr>
              <a:t>hyperactivité </a:t>
            </a:r>
            <a:r>
              <a:rPr lang="fr-FR" sz="1200" dirty="0">
                <a:solidFill>
                  <a:srgbClr val="002060"/>
                </a:solidFill>
              </a:rPr>
              <a:t>(problèmes scolaires), </a:t>
            </a:r>
            <a:r>
              <a:rPr lang="fr-FR" sz="1200" dirty="0" smtClean="0">
                <a:solidFill>
                  <a:srgbClr val="002060"/>
                </a:solidFill>
              </a:rPr>
              <a:t>épilepsie </a:t>
            </a:r>
            <a:r>
              <a:rPr lang="fr-FR" sz="1200" dirty="0">
                <a:solidFill>
                  <a:srgbClr val="002060"/>
                </a:solidFill>
              </a:rPr>
              <a:t>et certaines formes de </a:t>
            </a:r>
            <a:r>
              <a:rPr lang="fr-FR" sz="1200" dirty="0" smtClean="0">
                <a:solidFill>
                  <a:srgbClr val="002060"/>
                </a:solidFill>
              </a:rPr>
              <a:t>schizophrénie (?), </a:t>
            </a:r>
            <a:r>
              <a:rPr lang="fr-FR" sz="1200" dirty="0">
                <a:solidFill>
                  <a:srgbClr val="002060"/>
                </a:solidFill>
              </a:rPr>
              <a:t>Céphalée, (migraine, névralgie, vertige, crise convulsive</a:t>
            </a:r>
            <a:r>
              <a:rPr lang="fr-FR" sz="1200" dirty="0" smtClean="0">
                <a:solidFill>
                  <a:srgbClr val="002060"/>
                </a:solidFill>
              </a:rPr>
              <a:t>), </a:t>
            </a:r>
            <a:r>
              <a:rPr lang="fr-FR" sz="1200" dirty="0">
                <a:solidFill>
                  <a:srgbClr val="002060"/>
                </a:solidFill>
              </a:rPr>
              <a:t>Ulcère gastroduodénal colite ulcéreuse, maladie  de </a:t>
            </a:r>
            <a:r>
              <a:rPr lang="fr-FR" sz="1200" dirty="0" err="1">
                <a:solidFill>
                  <a:srgbClr val="002060"/>
                </a:solidFill>
              </a:rPr>
              <a:t>Crohn</a:t>
            </a:r>
            <a:r>
              <a:rPr lang="fr-FR" sz="1200" dirty="0">
                <a:solidFill>
                  <a:srgbClr val="002060"/>
                </a:solidFill>
              </a:rPr>
              <a:t>, syndrome de colon irritable, dyspepsie constipation, diarrhée, </a:t>
            </a:r>
            <a:r>
              <a:rPr lang="fr-FR" sz="1200" dirty="0" smtClean="0">
                <a:solidFill>
                  <a:srgbClr val="002060"/>
                </a:solidFill>
              </a:rPr>
              <a:t>aphte, etc.</a:t>
            </a:r>
          </a:p>
          <a:p>
            <a:pPr algn="just"/>
            <a:r>
              <a:rPr lang="fr-FR" sz="1200" dirty="0" smtClean="0">
                <a:solidFill>
                  <a:srgbClr val="002060"/>
                </a:solidFill>
              </a:rPr>
              <a:t>Selon </a:t>
            </a:r>
            <a:r>
              <a:rPr lang="fr-FR" sz="1200" dirty="0" err="1" smtClean="0">
                <a:solidFill>
                  <a:srgbClr val="002060"/>
                </a:solidFill>
              </a:rPr>
              <a:t>Wikipedia</a:t>
            </a:r>
            <a:r>
              <a:rPr lang="fr-FR" sz="1200" dirty="0" smtClean="0">
                <a:solidFill>
                  <a:srgbClr val="002060"/>
                </a:solidFill>
              </a:rPr>
              <a:t> : </a:t>
            </a:r>
            <a:r>
              <a:rPr lang="fr-FR" sz="1200" dirty="0">
                <a:solidFill>
                  <a:srgbClr val="002060"/>
                </a:solidFill>
              </a:rPr>
              <a:t>Les symptômes peuvent concerner la </a:t>
            </a:r>
            <a:r>
              <a:rPr lang="fr-FR" sz="1200" dirty="0">
                <a:hlinkClick r:id="rId2" tooltip="Peau"/>
              </a:rPr>
              <a:t>peau</a:t>
            </a:r>
            <a:r>
              <a:rPr lang="fr-FR" sz="1200" dirty="0"/>
              <a:t>, </a:t>
            </a:r>
            <a:r>
              <a:rPr lang="fr-FR" sz="1200" dirty="0">
                <a:solidFill>
                  <a:srgbClr val="002060"/>
                </a:solidFill>
              </a:rPr>
              <a:t>les</a:t>
            </a:r>
            <a:r>
              <a:rPr lang="fr-FR" sz="1200" dirty="0"/>
              <a:t> </a:t>
            </a:r>
            <a:r>
              <a:rPr lang="fr-FR" sz="1200" dirty="0">
                <a:hlinkClick r:id="rId3" tooltip="Voies respiratoires"/>
              </a:rPr>
              <a:t>voies respiratoires</a:t>
            </a:r>
            <a:r>
              <a:rPr lang="fr-FR" sz="1200" dirty="0"/>
              <a:t>, </a:t>
            </a:r>
            <a:r>
              <a:rPr lang="fr-FR" sz="1200" dirty="0">
                <a:solidFill>
                  <a:srgbClr val="002060"/>
                </a:solidFill>
              </a:rPr>
              <a:t>le</a:t>
            </a:r>
            <a:r>
              <a:rPr lang="fr-FR" sz="1200" dirty="0"/>
              <a:t> </a:t>
            </a:r>
            <a:r>
              <a:rPr lang="fr-FR" sz="1200" dirty="0">
                <a:hlinkClick r:id="rId4" tooltip="Système digestif"/>
              </a:rPr>
              <a:t>système digestif</a:t>
            </a:r>
            <a:r>
              <a:rPr lang="fr-FR" sz="1200" dirty="0"/>
              <a:t>, </a:t>
            </a:r>
            <a:r>
              <a:rPr lang="fr-FR" sz="1200" dirty="0">
                <a:solidFill>
                  <a:srgbClr val="002060"/>
                </a:solidFill>
              </a:rPr>
              <a:t>ou une combinaison quelconque des </a:t>
            </a:r>
            <a:r>
              <a:rPr lang="fr-FR" sz="1200" dirty="0" smtClean="0">
                <a:solidFill>
                  <a:srgbClr val="002060"/>
                </a:solidFill>
              </a:rPr>
              <a:t>trois. </a:t>
            </a:r>
            <a:r>
              <a:rPr lang="fr-FR" sz="1200" dirty="0">
                <a:solidFill>
                  <a:srgbClr val="002060"/>
                </a:solidFill>
              </a:rPr>
              <a:t>L'intolérance alimentaire peut être associée au syndrome du</a:t>
            </a:r>
            <a:r>
              <a:rPr lang="fr-FR" sz="1200" dirty="0"/>
              <a:t> </a:t>
            </a:r>
            <a:r>
              <a:rPr lang="fr-FR" sz="1200" dirty="0">
                <a:hlinkClick r:id="rId5" tooltip="Côlon irritable"/>
              </a:rPr>
              <a:t>côlon irritable</a:t>
            </a:r>
            <a:r>
              <a:rPr lang="fr-FR" sz="1200" dirty="0"/>
              <a:t> </a:t>
            </a:r>
            <a:r>
              <a:rPr lang="fr-FR" sz="1200" dirty="0">
                <a:solidFill>
                  <a:srgbClr val="002060"/>
                </a:solidFill>
              </a:rPr>
              <a:t>et aux </a:t>
            </a:r>
            <a:r>
              <a:rPr lang="fr-FR" sz="1200" dirty="0">
                <a:hlinkClick r:id="rId6" tooltip="Maladies inflammatoires chroniques intestinales"/>
              </a:rPr>
              <a:t>maladies inflammatoires chroniques </a:t>
            </a:r>
            <a:r>
              <a:rPr lang="fr-FR" sz="1200" dirty="0" smtClean="0">
                <a:hlinkClick r:id="rId6" tooltip="Maladies inflammatoires chroniques intestinales"/>
              </a:rPr>
              <a:t>intestinales</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7"/>
              </a:rPr>
              <a:t>https://</a:t>
            </a:r>
            <a:r>
              <a:rPr lang="fr-FR" sz="1200" dirty="0" smtClean="0">
                <a:solidFill>
                  <a:srgbClr val="002060"/>
                </a:solidFill>
                <a:hlinkClick r:id="rId7"/>
              </a:rPr>
              <a:t>fr.wikipedia.org/wiki/Intol%C3%A9rance_alimentaire</a:t>
            </a:r>
            <a:r>
              <a:rPr lang="fr-FR" sz="1200" dirty="0" smtClean="0">
                <a:solidFill>
                  <a:srgbClr val="002060"/>
                </a:solidFill>
              </a:rPr>
              <a:t> </a:t>
            </a:r>
          </a:p>
          <a:p>
            <a:pPr algn="just"/>
            <a:endParaRPr lang="fr-FR" sz="1200" dirty="0" smtClean="0">
              <a:solidFill>
                <a:srgbClr val="002060"/>
              </a:solidFill>
            </a:endParaRPr>
          </a:p>
          <a:p>
            <a:pPr algn="just"/>
            <a:r>
              <a:rPr lang="fr-FR" sz="1200" dirty="0" smtClean="0">
                <a:solidFill>
                  <a:srgbClr val="FF0000"/>
                </a:solidFill>
              </a:rPr>
              <a:t>Toutes ces affirmations précédentes sont encore à vérifier scientifiquement.</a:t>
            </a:r>
            <a:endParaRPr lang="fr-FR" sz="1200" dirty="0">
              <a:solidFill>
                <a:srgbClr val="FF0000"/>
              </a:solidFill>
            </a:endParaRPr>
          </a:p>
          <a:p>
            <a:pPr algn="just"/>
            <a:endParaRPr lang="fr-FR" sz="1200" dirty="0" smtClean="0">
              <a:solidFill>
                <a:srgbClr val="002060"/>
              </a:solidFill>
            </a:endParaRPr>
          </a:p>
          <a:p>
            <a:pPr algn="just"/>
            <a:r>
              <a:rPr lang="fr-FR" sz="1200" dirty="0" smtClean="0">
                <a:solidFill>
                  <a:srgbClr val="002060"/>
                </a:solidFill>
              </a:rPr>
              <a:t>Source :a) </a:t>
            </a:r>
            <a:r>
              <a:rPr lang="fr-FR" sz="1200" dirty="0">
                <a:solidFill>
                  <a:srgbClr val="002060"/>
                </a:solidFill>
                <a:hlinkClick r:id="rId8"/>
              </a:rPr>
              <a:t>http://</a:t>
            </a:r>
            <a:r>
              <a:rPr lang="fr-FR" sz="1200" dirty="0" smtClean="0">
                <a:solidFill>
                  <a:srgbClr val="002060"/>
                </a:solidFill>
                <a:hlinkClick r:id="rId8"/>
              </a:rPr>
              <a:t>www.intolerancegluten.com/intolerances_alimentaires.html</a:t>
            </a:r>
            <a:r>
              <a:rPr lang="fr-FR" sz="1200" dirty="0" smtClean="0">
                <a:solidFill>
                  <a:srgbClr val="002060"/>
                </a:solidFill>
              </a:rPr>
              <a:t> </a:t>
            </a:r>
          </a:p>
          <a:p>
            <a:pPr algn="just"/>
            <a:r>
              <a:rPr lang="fr-FR" sz="1200" dirty="0">
                <a:solidFill>
                  <a:srgbClr val="002060"/>
                </a:solidFill>
              </a:rPr>
              <a:t>b) </a:t>
            </a:r>
            <a:r>
              <a:rPr lang="fr-FR" sz="1200" dirty="0">
                <a:solidFill>
                  <a:srgbClr val="002060"/>
                </a:solidFill>
                <a:hlinkClick r:id="rId9"/>
              </a:rPr>
              <a:t>http://www.fmcgastro.org/postu-main/postu-2013-paris/textes-postu-2013-paris/allergie-et-intolerance-alimentaire-chez-l%E2%80%99adulte</a:t>
            </a:r>
            <a:r>
              <a:rPr lang="fr-FR" sz="1200" dirty="0" smtClean="0">
                <a:solidFill>
                  <a:srgbClr val="002060"/>
                </a:solidFill>
                <a:hlinkClick r:id="rId9"/>
              </a:rPr>
              <a:t>/</a:t>
            </a:r>
            <a:r>
              <a:rPr lang="fr-FR" sz="1200" dirty="0" smtClean="0">
                <a:solidFill>
                  <a:srgbClr val="002060"/>
                </a:solidFill>
              </a:rPr>
              <a:t> (°) </a:t>
            </a:r>
            <a:r>
              <a:rPr lang="fr-FR" sz="1200" dirty="0">
                <a:solidFill>
                  <a:srgbClr val="002060"/>
                </a:solidFill>
                <a:hlinkClick r:id="rId10"/>
              </a:rPr>
              <a:t>http://www.intolerancegluten.com</a:t>
            </a:r>
            <a:r>
              <a:rPr lang="fr-FR" sz="1200" dirty="0" smtClean="0">
                <a:solidFill>
                  <a:srgbClr val="002060"/>
                </a:solidFill>
                <a:hlinkClick r:id="rId10"/>
              </a:rPr>
              <a:t>/</a:t>
            </a:r>
            <a:r>
              <a:rPr lang="fr-FR" sz="1200" dirty="0" smtClean="0">
                <a:solidFill>
                  <a:srgbClr val="002060"/>
                </a:solidFill>
              </a:rPr>
              <a:t> </a:t>
            </a:r>
            <a:endParaRPr lang="fr-FR" sz="1200" dirty="0">
              <a:solidFill>
                <a:srgbClr val="002060"/>
              </a:solidFill>
            </a:endParaRPr>
          </a:p>
        </p:txBody>
      </p:sp>
      <p:sp>
        <p:nvSpPr>
          <p:cNvPr id="7" name="ZoneTexte 6"/>
          <p:cNvSpPr txBox="1"/>
          <p:nvPr/>
        </p:nvSpPr>
        <p:spPr>
          <a:xfrm>
            <a:off x="5125156" y="5734755"/>
            <a:ext cx="6863644" cy="830997"/>
          </a:xfrm>
          <a:prstGeom prst="rect">
            <a:avLst/>
          </a:prstGeom>
          <a:noFill/>
        </p:spPr>
        <p:txBody>
          <a:bodyPr wrap="square" rtlCol="0">
            <a:spAutoFit/>
          </a:bodyPr>
          <a:lstStyle/>
          <a:p>
            <a:pPr algn="just"/>
            <a:r>
              <a:rPr lang="fr-FR" sz="1200" b="1" dirty="0" smtClean="0">
                <a:solidFill>
                  <a:srgbClr val="002060"/>
                </a:solidFill>
              </a:rPr>
              <a:t>Tentatives d’explications de l’I.A. </a:t>
            </a:r>
            <a:r>
              <a:rPr lang="fr-FR" sz="1200" dirty="0" smtClean="0">
                <a:solidFill>
                  <a:srgbClr val="002060"/>
                </a:solidFill>
              </a:rPr>
              <a:t>: 1) </a:t>
            </a:r>
            <a:r>
              <a:rPr lang="fr-FR" sz="1200" u="sng" dirty="0" smtClean="0">
                <a:solidFill>
                  <a:srgbClr val="002060"/>
                </a:solidFill>
              </a:rPr>
              <a:t>Intolérance enzymatique </a:t>
            </a:r>
            <a:r>
              <a:rPr lang="fr-FR" sz="1200" dirty="0" smtClean="0">
                <a:solidFill>
                  <a:srgbClr val="002060"/>
                </a:solidFill>
              </a:rPr>
              <a:t>: certaines </a:t>
            </a:r>
            <a:r>
              <a:rPr lang="fr-FR" sz="1200" dirty="0">
                <a:solidFill>
                  <a:srgbClr val="002060"/>
                </a:solidFill>
              </a:rPr>
              <a:t>enzymes ne </a:t>
            </a:r>
            <a:r>
              <a:rPr lang="fr-FR" sz="1200" dirty="0" smtClean="0">
                <a:solidFill>
                  <a:srgbClr val="002060"/>
                </a:solidFill>
              </a:rPr>
              <a:t>rempliraient </a:t>
            </a:r>
            <a:r>
              <a:rPr lang="fr-FR" sz="1200" dirty="0">
                <a:solidFill>
                  <a:srgbClr val="002060"/>
                </a:solidFill>
              </a:rPr>
              <a:t>pas leur fonction digestive correctement (ex : absence ou inhibition de la lactase, l'enzyme qui permet la digestion du lactose, sucre du </a:t>
            </a:r>
            <a:r>
              <a:rPr lang="fr-FR" sz="1200" dirty="0" smtClean="0">
                <a:solidFill>
                  <a:srgbClr val="002060"/>
                </a:solidFill>
              </a:rPr>
              <a:t>lait). 2) </a:t>
            </a:r>
            <a:r>
              <a:rPr lang="fr-FR" sz="1200" dirty="0">
                <a:solidFill>
                  <a:srgbClr val="002060"/>
                </a:solidFill>
              </a:rPr>
              <a:t>certains aliments </a:t>
            </a:r>
            <a:r>
              <a:rPr lang="fr-FR" sz="1200" dirty="0" smtClean="0">
                <a:solidFill>
                  <a:srgbClr val="002060"/>
                </a:solidFill>
              </a:rPr>
              <a:t>génèreraient </a:t>
            </a:r>
            <a:r>
              <a:rPr lang="fr-FR" sz="1200" dirty="0">
                <a:solidFill>
                  <a:srgbClr val="002060"/>
                </a:solidFill>
              </a:rPr>
              <a:t>une </a:t>
            </a:r>
            <a:r>
              <a:rPr lang="fr-FR" sz="1200" i="1" dirty="0">
                <a:solidFill>
                  <a:srgbClr val="002060"/>
                </a:solidFill>
              </a:rPr>
              <a:t>production anormalement élevée d'anticorps de type</a:t>
            </a:r>
            <a:r>
              <a:rPr lang="fr-FR" sz="1200" i="1" dirty="0"/>
              <a:t> </a:t>
            </a:r>
            <a:r>
              <a:rPr lang="fr-FR" sz="1200" i="1" dirty="0" err="1">
                <a:hlinkClick r:id="rId11" tooltip="Immunoglobuline G"/>
              </a:rPr>
              <a:t>IgG</a:t>
            </a:r>
            <a:r>
              <a:rPr lang="fr-FR" sz="1200" i="1" dirty="0"/>
              <a:t>, </a:t>
            </a:r>
            <a:r>
              <a:rPr lang="fr-FR" sz="1200" dirty="0">
                <a:solidFill>
                  <a:srgbClr val="002060"/>
                </a:solidFill>
              </a:rPr>
              <a:t>laquelle générerait une </a:t>
            </a:r>
            <a:r>
              <a:rPr lang="fr-FR" sz="1200" i="1" dirty="0">
                <a:solidFill>
                  <a:srgbClr val="002060"/>
                </a:solidFill>
              </a:rPr>
              <a:t>inflammation anormale</a:t>
            </a:r>
            <a:r>
              <a:rPr lang="fr-FR" sz="1200" dirty="0">
                <a:solidFill>
                  <a:srgbClr val="002060"/>
                </a:solidFill>
              </a:rPr>
              <a:t>, source de pathologies diverses.</a:t>
            </a:r>
          </a:p>
        </p:txBody>
      </p:sp>
      <p:pic>
        <p:nvPicPr>
          <p:cNvPr id="8" name="Imag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32950" y="111120"/>
            <a:ext cx="2171700" cy="1524000"/>
          </a:xfrm>
          <a:prstGeom prst="rect">
            <a:avLst/>
          </a:prstGeom>
        </p:spPr>
      </p:pic>
      <p:sp>
        <p:nvSpPr>
          <p:cNvPr id="9" name="ZoneTexte 8"/>
          <p:cNvSpPr txBox="1"/>
          <p:nvPr/>
        </p:nvSpPr>
        <p:spPr>
          <a:xfrm>
            <a:off x="9245600" y="1635120"/>
            <a:ext cx="2743200" cy="461665"/>
          </a:xfrm>
          <a:prstGeom prst="rect">
            <a:avLst/>
          </a:prstGeom>
          <a:noFill/>
        </p:spPr>
        <p:txBody>
          <a:bodyPr wrap="square" rtlCol="0">
            <a:spAutoFit/>
          </a:bodyPr>
          <a:lstStyle/>
          <a:p>
            <a:pPr algn="ctr"/>
            <a:r>
              <a:rPr lang="fr-FR" sz="1200" dirty="0" smtClean="0">
                <a:solidFill>
                  <a:srgbClr val="002060"/>
                </a:solidFill>
              </a:rPr>
              <a:t>Aliments pouvant provoquer des allergies ou des intolérances alimentaires</a:t>
            </a:r>
            <a:endParaRPr lang="fr-FR" sz="1200" dirty="0">
              <a:solidFill>
                <a:srgbClr val="002060"/>
              </a:solidFill>
            </a:endParaRPr>
          </a:p>
        </p:txBody>
      </p:sp>
    </p:spTree>
    <p:extLst>
      <p:ext uri="{BB962C8B-B14F-4D97-AF65-F5344CB8AC3E}">
        <p14:creationId xmlns:p14="http://schemas.microsoft.com/office/powerpoint/2010/main" val="22533543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51567" y="17301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52772" y="635620"/>
            <a:ext cx="8597590" cy="369332"/>
          </a:xfrm>
          <a:prstGeom prst="rect">
            <a:avLst/>
          </a:prstGeom>
          <a:noFill/>
        </p:spPr>
        <p:txBody>
          <a:bodyPr wrap="square" rtlCol="0">
            <a:spAutoFit/>
          </a:bodyPr>
          <a:lstStyle/>
          <a:p>
            <a:r>
              <a:rPr lang="fr-FR" dirty="0" smtClean="0">
                <a:solidFill>
                  <a:srgbClr val="002060"/>
                </a:solidFill>
              </a:rPr>
              <a:t>23.11</a:t>
            </a:r>
            <a:r>
              <a:rPr lang="fr-FR" dirty="0">
                <a:solidFill>
                  <a:srgbClr val="002060"/>
                </a:solidFill>
              </a:rPr>
              <a:t>b</a:t>
            </a:r>
            <a:r>
              <a:rPr lang="fr-FR" dirty="0" smtClean="0">
                <a:solidFill>
                  <a:srgbClr val="002060"/>
                </a:solidFill>
              </a:rPr>
              <a:t>is. </a:t>
            </a:r>
            <a:r>
              <a:rPr lang="fr-FR" b="1" dirty="0" smtClean="0">
                <a:solidFill>
                  <a:srgbClr val="002060"/>
                </a:solidFill>
              </a:rPr>
              <a:t>Un témoignage sur un possible lien entre intolérance au gluten et CTC (?)</a:t>
            </a:r>
            <a:endParaRPr lang="fr-FR" dirty="0">
              <a:solidFill>
                <a:srgbClr val="002060"/>
              </a:solidFill>
            </a:endParaRPr>
          </a:p>
        </p:txBody>
      </p:sp>
      <p:sp>
        <p:nvSpPr>
          <p:cNvPr id="6" name="ZoneTexte 5"/>
          <p:cNvSpPr txBox="1"/>
          <p:nvPr/>
        </p:nvSpPr>
        <p:spPr>
          <a:xfrm>
            <a:off x="152772" y="961183"/>
            <a:ext cx="11797990" cy="5909310"/>
          </a:xfrm>
          <a:prstGeom prst="rect">
            <a:avLst/>
          </a:prstGeom>
          <a:noFill/>
        </p:spPr>
        <p:txBody>
          <a:bodyPr wrap="square" rtlCol="0">
            <a:spAutoFit/>
          </a:bodyPr>
          <a:lstStyle/>
          <a:p>
            <a:r>
              <a:rPr lang="fr-FR" sz="1400" dirty="0" smtClean="0">
                <a:solidFill>
                  <a:srgbClr val="002060"/>
                </a:solidFill>
              </a:rPr>
              <a:t>« </a:t>
            </a:r>
            <a:r>
              <a:rPr lang="fr-FR" sz="1400" i="1" dirty="0" smtClean="0">
                <a:solidFill>
                  <a:srgbClr val="002060"/>
                </a:solidFill>
              </a:rPr>
              <a:t>Bonjour</a:t>
            </a:r>
            <a:r>
              <a:rPr lang="fr-FR" sz="1400" i="1" dirty="0">
                <a:solidFill>
                  <a:srgbClr val="002060"/>
                </a:solidFill>
              </a:rPr>
              <a:t>, </a:t>
            </a:r>
            <a:r>
              <a:rPr lang="fr-FR" sz="1400" i="1" dirty="0" smtClean="0">
                <a:solidFill>
                  <a:srgbClr val="002060"/>
                </a:solidFill>
              </a:rPr>
              <a:t>Pour </a:t>
            </a:r>
            <a:r>
              <a:rPr lang="fr-FR" sz="1400" i="1" dirty="0">
                <a:solidFill>
                  <a:srgbClr val="002060"/>
                </a:solidFill>
              </a:rPr>
              <a:t>ma part, je vous avais contacté il y a de cela à présent ... 5 ans, en proie avec des céphalées de tension très anciennes, et qui étaient très invalidantes! Je n'en pouvais plus et était au bord du </a:t>
            </a:r>
            <a:r>
              <a:rPr lang="fr-FR" sz="1400" i="1" dirty="0" smtClean="0">
                <a:solidFill>
                  <a:srgbClr val="002060"/>
                </a:solidFill>
              </a:rPr>
              <a:t>gouffre ! Cela </a:t>
            </a:r>
            <a:r>
              <a:rPr lang="fr-FR" sz="1400" i="1" dirty="0">
                <a:solidFill>
                  <a:srgbClr val="002060"/>
                </a:solidFill>
              </a:rPr>
              <a:t>m'a </a:t>
            </a:r>
            <a:r>
              <a:rPr lang="fr-FR" sz="1400" i="1" dirty="0" smtClean="0">
                <a:solidFill>
                  <a:srgbClr val="002060"/>
                </a:solidFill>
              </a:rPr>
              <a:t>valu : </a:t>
            </a:r>
            <a:endParaRPr lang="fr-FR" sz="1400" i="1" dirty="0">
              <a:solidFill>
                <a:srgbClr val="002060"/>
              </a:solidFill>
            </a:endParaRPr>
          </a:p>
          <a:p>
            <a:r>
              <a:rPr lang="fr-FR" sz="1400" i="1" dirty="0" smtClean="0">
                <a:solidFill>
                  <a:srgbClr val="002060"/>
                </a:solidFill>
              </a:rPr>
              <a:t>• 2 </a:t>
            </a:r>
            <a:r>
              <a:rPr lang="fr-FR" sz="1400" i="1" dirty="0">
                <a:solidFill>
                  <a:srgbClr val="002060"/>
                </a:solidFill>
              </a:rPr>
              <a:t>hospitalisations de deux semaines chacune, en urgence, en service de Neurologie</a:t>
            </a:r>
          </a:p>
          <a:p>
            <a:r>
              <a:rPr lang="fr-FR" sz="1400" i="1" dirty="0" smtClean="0">
                <a:solidFill>
                  <a:srgbClr val="002060"/>
                </a:solidFill>
              </a:rPr>
              <a:t>• un </a:t>
            </a:r>
            <a:r>
              <a:rPr lang="fr-FR" sz="1400" i="1" dirty="0">
                <a:solidFill>
                  <a:srgbClr val="002060"/>
                </a:solidFill>
              </a:rPr>
              <a:t>premier traitement à base </a:t>
            </a:r>
            <a:r>
              <a:rPr lang="fr-FR" sz="1400" i="1" dirty="0" smtClean="0">
                <a:solidFill>
                  <a:srgbClr val="002060"/>
                </a:solidFill>
              </a:rPr>
              <a:t>d‘</a:t>
            </a:r>
            <a:r>
              <a:rPr lang="fr-FR" sz="1400" i="1" dirty="0" err="1" smtClean="0">
                <a:solidFill>
                  <a:srgbClr val="002060"/>
                </a:solidFill>
              </a:rPr>
              <a:t>Anafranil</a:t>
            </a:r>
            <a:r>
              <a:rPr lang="fr-FR" sz="1400" i="1" dirty="0" smtClean="0">
                <a:solidFill>
                  <a:srgbClr val="002060"/>
                </a:solidFill>
              </a:rPr>
              <a:t> </a:t>
            </a:r>
            <a:r>
              <a:rPr lang="fr-FR" sz="1400" i="1" dirty="0">
                <a:solidFill>
                  <a:srgbClr val="002060"/>
                </a:solidFill>
              </a:rPr>
              <a:t>75 </a:t>
            </a:r>
            <a:r>
              <a:rPr lang="fr-FR" sz="1400" dirty="0" smtClean="0"/>
              <a:t>[un antidépresseur pour </a:t>
            </a:r>
            <a:r>
              <a:rPr lang="fr-FR" sz="1400" dirty="0"/>
              <a:t>épisodes dépressifs majeurs]</a:t>
            </a:r>
            <a:r>
              <a:rPr lang="fr-FR" sz="1400" dirty="0" smtClean="0"/>
              <a:t> </a:t>
            </a:r>
            <a:r>
              <a:rPr lang="fr-FR" sz="1400" i="1" dirty="0" smtClean="0">
                <a:solidFill>
                  <a:srgbClr val="002060"/>
                </a:solidFill>
              </a:rPr>
              <a:t>: </a:t>
            </a:r>
            <a:r>
              <a:rPr lang="fr-FR" sz="1400" i="1" dirty="0">
                <a:solidFill>
                  <a:srgbClr val="002060"/>
                </a:solidFill>
              </a:rPr>
              <a:t>un véritable échec --&gt; invalidant (tremblements </a:t>
            </a:r>
            <a:r>
              <a:rPr lang="fr-FR" sz="1400" i="1" dirty="0" smtClean="0">
                <a:solidFill>
                  <a:srgbClr val="002060"/>
                </a:solidFill>
              </a:rPr>
              <a:t>majeurs !) </a:t>
            </a:r>
            <a:r>
              <a:rPr lang="fr-FR" sz="1400" i="1" dirty="0">
                <a:solidFill>
                  <a:srgbClr val="002060"/>
                </a:solidFill>
              </a:rPr>
              <a:t>et totalement </a:t>
            </a:r>
            <a:r>
              <a:rPr lang="fr-FR" sz="1400" i="1" dirty="0" smtClean="0">
                <a:solidFill>
                  <a:srgbClr val="002060"/>
                </a:solidFill>
              </a:rPr>
              <a:t>inefficace !</a:t>
            </a:r>
            <a:endParaRPr lang="fr-FR" sz="1400" i="1" dirty="0">
              <a:solidFill>
                <a:srgbClr val="002060"/>
              </a:solidFill>
            </a:endParaRPr>
          </a:p>
          <a:p>
            <a:r>
              <a:rPr lang="fr-FR" sz="1400" i="1" dirty="0" smtClean="0">
                <a:solidFill>
                  <a:srgbClr val="002060"/>
                </a:solidFill>
              </a:rPr>
              <a:t>• un </a:t>
            </a:r>
            <a:r>
              <a:rPr lang="fr-FR" sz="1400" i="1" dirty="0">
                <a:solidFill>
                  <a:srgbClr val="002060"/>
                </a:solidFill>
              </a:rPr>
              <a:t>second traitement conjuguant 50mg de </a:t>
            </a:r>
            <a:r>
              <a:rPr lang="fr-FR" sz="1400" i="1" dirty="0" err="1" smtClean="0">
                <a:solidFill>
                  <a:srgbClr val="002060"/>
                </a:solidFill>
              </a:rPr>
              <a:t>Laroxyl</a:t>
            </a:r>
            <a:r>
              <a:rPr lang="fr-FR" sz="1400" i="1" dirty="0" smtClean="0">
                <a:solidFill>
                  <a:srgbClr val="002060"/>
                </a:solidFill>
              </a:rPr>
              <a:t> </a:t>
            </a:r>
            <a:r>
              <a:rPr lang="fr-FR" sz="1400" i="1" dirty="0">
                <a:solidFill>
                  <a:srgbClr val="002060"/>
                </a:solidFill>
              </a:rPr>
              <a:t>(dose de cheval!) </a:t>
            </a:r>
            <a:r>
              <a:rPr lang="fr-FR" sz="1400" dirty="0" smtClean="0"/>
              <a:t>[un antidépresseur utilisé </a:t>
            </a:r>
            <a:r>
              <a:rPr lang="fr-FR" sz="1400" dirty="0"/>
              <a:t>pour traiter la dépression, les douleurs neuropathiques </a:t>
            </a:r>
            <a:r>
              <a:rPr lang="fr-FR" sz="1400" dirty="0" smtClean="0"/>
              <a:t>périphériques (°)] </a:t>
            </a:r>
            <a:r>
              <a:rPr lang="fr-FR" sz="1400" i="1" dirty="0" smtClean="0">
                <a:solidFill>
                  <a:srgbClr val="002060"/>
                </a:solidFill>
              </a:rPr>
              <a:t>et </a:t>
            </a:r>
            <a:r>
              <a:rPr lang="fr-FR" sz="1400" i="1" dirty="0">
                <a:solidFill>
                  <a:srgbClr val="002060"/>
                </a:solidFill>
              </a:rPr>
              <a:t>75 mg </a:t>
            </a:r>
            <a:r>
              <a:rPr lang="fr-FR" sz="1400" i="1" dirty="0" smtClean="0">
                <a:solidFill>
                  <a:srgbClr val="002060"/>
                </a:solidFill>
              </a:rPr>
              <a:t>d‘</a:t>
            </a:r>
            <a:r>
              <a:rPr lang="fr-FR" sz="1400" i="1" dirty="0" err="1" smtClean="0">
                <a:solidFill>
                  <a:srgbClr val="002060"/>
                </a:solidFill>
              </a:rPr>
              <a:t>Epitomax</a:t>
            </a:r>
            <a:r>
              <a:rPr lang="fr-FR" sz="1400" dirty="0"/>
              <a:t> [un </a:t>
            </a:r>
            <a:r>
              <a:rPr lang="fr-FR" sz="1400" dirty="0" smtClean="0"/>
              <a:t>antiépileptique (+)]</a:t>
            </a:r>
            <a:r>
              <a:rPr lang="fr-FR" sz="1400" i="1" dirty="0" smtClean="0">
                <a:solidFill>
                  <a:srgbClr val="002060"/>
                </a:solidFill>
              </a:rPr>
              <a:t>. </a:t>
            </a:r>
            <a:r>
              <a:rPr lang="fr-FR" sz="1400" i="1" dirty="0">
                <a:solidFill>
                  <a:srgbClr val="002060"/>
                </a:solidFill>
              </a:rPr>
              <a:t>Celui ci a été plus efficace, mais à quel prix!!!! Je suis infirmière dans un hôpital et des que je finissais le travail à 15h, je prenais mon </a:t>
            </a:r>
            <a:r>
              <a:rPr lang="fr-FR" sz="1400" i="1" dirty="0" err="1" smtClean="0">
                <a:solidFill>
                  <a:srgbClr val="002060"/>
                </a:solidFill>
              </a:rPr>
              <a:t>Laroxyl</a:t>
            </a:r>
            <a:r>
              <a:rPr lang="fr-FR" sz="1400" i="1" dirty="0" smtClean="0">
                <a:solidFill>
                  <a:srgbClr val="002060"/>
                </a:solidFill>
              </a:rPr>
              <a:t>, </a:t>
            </a:r>
            <a:r>
              <a:rPr lang="fr-FR" sz="1400" i="1" dirty="0">
                <a:solidFill>
                  <a:srgbClr val="002060"/>
                </a:solidFill>
              </a:rPr>
              <a:t>j'étais assommée et tout cela pour pouvoir me lever le lendemain à 5h pour aller travailler!</a:t>
            </a:r>
          </a:p>
          <a:p>
            <a:r>
              <a:rPr lang="fr-FR" sz="1400" i="1" dirty="0" smtClean="0">
                <a:solidFill>
                  <a:srgbClr val="002060"/>
                </a:solidFill>
              </a:rPr>
              <a:t>• Une </a:t>
            </a:r>
            <a:r>
              <a:rPr lang="fr-FR" sz="1400" i="1" dirty="0">
                <a:solidFill>
                  <a:srgbClr val="002060"/>
                </a:solidFill>
              </a:rPr>
              <a:t>vie sociale complétement diminuée, une vie professionnelle difficile à maintenir, une vie de couple compliquée et un rôle de maman que j'ai tenu tant bien que </a:t>
            </a:r>
            <a:r>
              <a:rPr lang="fr-FR" sz="1400" i="1" dirty="0" smtClean="0">
                <a:solidFill>
                  <a:srgbClr val="002060"/>
                </a:solidFill>
              </a:rPr>
              <a:t>mal !</a:t>
            </a:r>
            <a:endParaRPr lang="fr-FR" sz="1400" i="1" dirty="0">
              <a:solidFill>
                <a:srgbClr val="002060"/>
              </a:solidFill>
            </a:endParaRPr>
          </a:p>
          <a:p>
            <a:r>
              <a:rPr lang="fr-FR" sz="1400" i="1" dirty="0" smtClean="0">
                <a:solidFill>
                  <a:srgbClr val="002060"/>
                </a:solidFill>
              </a:rPr>
              <a:t>Et </a:t>
            </a:r>
            <a:r>
              <a:rPr lang="fr-FR" sz="1400" i="1" dirty="0">
                <a:solidFill>
                  <a:srgbClr val="002060"/>
                </a:solidFill>
              </a:rPr>
              <a:t>puis un jour, des troubles digestifs sont apparus pour couronner le tout! Douleurs abdominales type "coup de </a:t>
            </a:r>
            <a:r>
              <a:rPr lang="fr-FR" sz="1400" i="1" dirty="0" smtClean="0">
                <a:solidFill>
                  <a:srgbClr val="002060"/>
                </a:solidFill>
              </a:rPr>
              <a:t>poignard« , </a:t>
            </a:r>
            <a:r>
              <a:rPr lang="fr-FR" sz="1400" i="1" dirty="0">
                <a:solidFill>
                  <a:srgbClr val="002060"/>
                </a:solidFill>
              </a:rPr>
              <a:t>selles liquides et nauséabondes, ventre gonflé, gaz etc.... et au fil d'une conversation avec une amie, cette dernière m'a lancé la phrase suivante : </a:t>
            </a:r>
            <a:r>
              <a:rPr lang="fr-FR" sz="1400" i="1" dirty="0" smtClean="0">
                <a:solidFill>
                  <a:srgbClr val="002060"/>
                </a:solidFill>
              </a:rPr>
              <a:t>"</a:t>
            </a:r>
            <a:r>
              <a:rPr lang="fr-FR" sz="1400" i="1" dirty="0">
                <a:solidFill>
                  <a:srgbClr val="002060"/>
                </a:solidFill>
              </a:rPr>
              <a:t>tu aurais pas un souci d'intolérance au gluten?" </a:t>
            </a:r>
          </a:p>
          <a:p>
            <a:r>
              <a:rPr lang="fr-FR" sz="1400" i="1" dirty="0" smtClean="0">
                <a:solidFill>
                  <a:srgbClr val="002060"/>
                </a:solidFill>
              </a:rPr>
              <a:t>Comme </a:t>
            </a:r>
            <a:r>
              <a:rPr lang="fr-FR" sz="1400" i="1" dirty="0">
                <a:solidFill>
                  <a:srgbClr val="002060"/>
                </a:solidFill>
              </a:rPr>
              <a:t>toute infirmière j'avais vaguement entendu parler de cela, mais quand à connaitre le fond du sujet...</a:t>
            </a:r>
          </a:p>
          <a:p>
            <a:r>
              <a:rPr lang="fr-FR" sz="1400" i="1" dirty="0">
                <a:solidFill>
                  <a:srgbClr val="002060"/>
                </a:solidFill>
              </a:rPr>
              <a:t>Alors j'ai un peu cherché, et je me suis dit : "tu vas vite voir, enlève le gluten et si tu n'as plus mal au ventre, c'est que c'est ça"</a:t>
            </a:r>
          </a:p>
          <a:p>
            <a:r>
              <a:rPr lang="fr-FR" sz="1400" i="1" dirty="0">
                <a:solidFill>
                  <a:srgbClr val="002060"/>
                </a:solidFill>
              </a:rPr>
              <a:t>Alors, j'ai arrêté le gluten. Deux semaines après plus de douleurs abdominales. Puis j'ai repris le gluten et rebelote les troubles digestifs sont </a:t>
            </a:r>
            <a:r>
              <a:rPr lang="fr-FR" sz="1400" i="1" dirty="0" smtClean="0">
                <a:solidFill>
                  <a:srgbClr val="002060"/>
                </a:solidFill>
              </a:rPr>
              <a:t>réapparus.</a:t>
            </a:r>
            <a:endParaRPr lang="fr-FR" sz="1400" i="1" dirty="0">
              <a:solidFill>
                <a:srgbClr val="002060"/>
              </a:solidFill>
            </a:endParaRPr>
          </a:p>
          <a:p>
            <a:r>
              <a:rPr lang="fr-FR" sz="1400" i="1" dirty="0">
                <a:solidFill>
                  <a:srgbClr val="002060"/>
                </a:solidFill>
              </a:rPr>
              <a:t>J'ai donc repris sérieusement ce régime alimentaire sans gluten. </a:t>
            </a:r>
            <a:r>
              <a:rPr lang="fr-FR" sz="1400" i="1" dirty="0" smtClean="0">
                <a:solidFill>
                  <a:srgbClr val="002060"/>
                </a:solidFill>
              </a:rPr>
              <a:t>Par </a:t>
            </a:r>
            <a:r>
              <a:rPr lang="fr-FR" sz="1400" i="1" dirty="0">
                <a:solidFill>
                  <a:srgbClr val="002060"/>
                </a:solidFill>
              </a:rPr>
              <a:t>contre, avec la disparition des troubles digestifs, les céphalées se sont aussi </a:t>
            </a:r>
            <a:r>
              <a:rPr lang="fr-FR" sz="1400" i="1" dirty="0" smtClean="0">
                <a:solidFill>
                  <a:srgbClr val="002060"/>
                </a:solidFill>
              </a:rPr>
              <a:t>envolées ! </a:t>
            </a:r>
            <a:r>
              <a:rPr lang="fr-FR" sz="1400" i="1" dirty="0">
                <a:solidFill>
                  <a:srgbClr val="002060"/>
                </a:solidFill>
              </a:rPr>
              <a:t>J'ai donc alors réduit progressivement les traitements </a:t>
            </a:r>
            <a:r>
              <a:rPr lang="fr-FR" sz="1400" i="1" dirty="0" smtClean="0">
                <a:solidFill>
                  <a:srgbClr val="002060"/>
                </a:solidFill>
              </a:rPr>
              <a:t>(</a:t>
            </a:r>
            <a:r>
              <a:rPr lang="fr-FR" sz="1400" i="1" dirty="0" err="1" smtClean="0">
                <a:solidFill>
                  <a:srgbClr val="002060"/>
                </a:solidFill>
              </a:rPr>
              <a:t>Laroxyl</a:t>
            </a:r>
            <a:r>
              <a:rPr lang="fr-FR" sz="1400" i="1" dirty="0" smtClean="0">
                <a:solidFill>
                  <a:srgbClr val="002060"/>
                </a:solidFill>
              </a:rPr>
              <a:t> </a:t>
            </a:r>
            <a:r>
              <a:rPr lang="fr-FR" sz="1400" i="1" dirty="0">
                <a:solidFill>
                  <a:srgbClr val="002060"/>
                </a:solidFill>
              </a:rPr>
              <a:t>et </a:t>
            </a:r>
            <a:r>
              <a:rPr lang="fr-FR" sz="1400" i="1" dirty="0" err="1" smtClean="0">
                <a:solidFill>
                  <a:srgbClr val="002060"/>
                </a:solidFill>
              </a:rPr>
              <a:t>Epitomax</a:t>
            </a:r>
            <a:r>
              <a:rPr lang="fr-FR" sz="1400" i="1" dirty="0">
                <a:solidFill>
                  <a:srgbClr val="002060"/>
                </a:solidFill>
              </a:rPr>
              <a:t>). </a:t>
            </a:r>
            <a:r>
              <a:rPr lang="fr-FR" sz="1400" i="1" dirty="0" smtClean="0">
                <a:solidFill>
                  <a:srgbClr val="002060"/>
                </a:solidFill>
              </a:rPr>
              <a:t>Voilà </a:t>
            </a:r>
            <a:r>
              <a:rPr lang="fr-FR" sz="1400" i="1" dirty="0">
                <a:solidFill>
                  <a:srgbClr val="002060"/>
                </a:solidFill>
              </a:rPr>
              <a:t>deux ans que je mange sans gluten, et que je n'ai plus de céphalées. </a:t>
            </a:r>
          </a:p>
          <a:p>
            <a:r>
              <a:rPr lang="fr-FR" sz="1400" i="1" dirty="0">
                <a:solidFill>
                  <a:srgbClr val="002060"/>
                </a:solidFill>
              </a:rPr>
              <a:t>Bien sur parfois j'ai "mal à la tête" et cela m'angoisse </a:t>
            </a:r>
            <a:r>
              <a:rPr lang="fr-FR" sz="1400" i="1" dirty="0" smtClean="0">
                <a:solidFill>
                  <a:srgbClr val="002060"/>
                </a:solidFill>
              </a:rPr>
              <a:t>toujours ! </a:t>
            </a:r>
            <a:r>
              <a:rPr lang="fr-FR" sz="1400" i="1" dirty="0">
                <a:solidFill>
                  <a:srgbClr val="002060"/>
                </a:solidFill>
              </a:rPr>
              <a:t>Mais rien de comparable : plus d'étau permanent etc... </a:t>
            </a:r>
          </a:p>
          <a:p>
            <a:r>
              <a:rPr lang="fr-FR" sz="1400" i="1" dirty="0">
                <a:solidFill>
                  <a:srgbClr val="002060"/>
                </a:solidFill>
              </a:rPr>
              <a:t>Si il m'arrive de faire plus d'un écart par semaine au régime alimentaire (une pizza, un plat de pâtes, du pain...) je sens vite que ce n'est pas loin, et pourrait repartir à tout </a:t>
            </a:r>
            <a:r>
              <a:rPr lang="fr-FR" sz="1400" i="1" dirty="0" smtClean="0">
                <a:solidFill>
                  <a:srgbClr val="002060"/>
                </a:solidFill>
              </a:rPr>
              <a:t>moment ! Alors</a:t>
            </a:r>
            <a:r>
              <a:rPr lang="fr-FR" sz="1400" i="1" dirty="0">
                <a:solidFill>
                  <a:srgbClr val="002060"/>
                </a:solidFill>
              </a:rPr>
              <a:t>, pour moi, à présent c'est exit le blé, et une fois par semaine je me lâche (un peu)!</a:t>
            </a:r>
          </a:p>
          <a:p>
            <a:r>
              <a:rPr lang="fr-FR" sz="1400" i="1" dirty="0" smtClean="0">
                <a:solidFill>
                  <a:srgbClr val="002060"/>
                </a:solidFill>
              </a:rPr>
              <a:t>Je </a:t>
            </a:r>
            <a:r>
              <a:rPr lang="fr-FR" sz="1400" i="1" dirty="0">
                <a:solidFill>
                  <a:srgbClr val="002060"/>
                </a:solidFill>
              </a:rPr>
              <a:t>sens bien que l'équilibre est fragile, qu'aujourd'hui, je suis encore fatiguée des 15 ans de céphalées et je suis bien consciente que tout ce chemin laisse des traces dans mon corps, mon esprit et dans ma vie. </a:t>
            </a:r>
          </a:p>
          <a:p>
            <a:r>
              <a:rPr lang="fr-FR" sz="1400" i="1" dirty="0">
                <a:solidFill>
                  <a:srgbClr val="002060"/>
                </a:solidFill>
              </a:rPr>
              <a:t>Mais je ne remercierai jamais assez cette amie qui a fait de la "médecine de salon" ce jour </a:t>
            </a:r>
            <a:r>
              <a:rPr lang="fr-FR" sz="1400" i="1" dirty="0" smtClean="0">
                <a:solidFill>
                  <a:srgbClr val="002060"/>
                </a:solidFill>
              </a:rPr>
              <a:t>là !! </a:t>
            </a:r>
            <a:r>
              <a:rPr lang="fr-FR" sz="1400" i="1" dirty="0">
                <a:solidFill>
                  <a:srgbClr val="002060"/>
                </a:solidFill>
              </a:rPr>
              <a:t>Je lui doit ma </a:t>
            </a:r>
            <a:r>
              <a:rPr lang="fr-FR" sz="1400" i="1" dirty="0" smtClean="0">
                <a:solidFill>
                  <a:srgbClr val="002060"/>
                </a:solidFill>
              </a:rPr>
              <a:t>survie !</a:t>
            </a:r>
            <a:endParaRPr lang="fr-FR" sz="1400" i="1" dirty="0">
              <a:solidFill>
                <a:srgbClr val="002060"/>
              </a:solidFill>
            </a:endParaRPr>
          </a:p>
          <a:p>
            <a:r>
              <a:rPr lang="fr-FR" sz="1400" i="1" dirty="0" smtClean="0">
                <a:solidFill>
                  <a:srgbClr val="002060"/>
                </a:solidFill>
              </a:rPr>
              <a:t>Je </a:t>
            </a:r>
            <a:r>
              <a:rPr lang="fr-FR" sz="1400" i="1" dirty="0">
                <a:solidFill>
                  <a:srgbClr val="002060"/>
                </a:solidFill>
              </a:rPr>
              <a:t>me doute que tous les souffrants de céphalées ne sont pas intolérants au gluten mais si un seul peut être soulagé par mon expérience....</a:t>
            </a:r>
          </a:p>
          <a:p>
            <a:r>
              <a:rPr lang="fr-FR" sz="1400" i="1" dirty="0" smtClean="0">
                <a:solidFill>
                  <a:srgbClr val="002060"/>
                </a:solidFill>
              </a:rPr>
              <a:t>Bon </a:t>
            </a:r>
            <a:r>
              <a:rPr lang="fr-FR" sz="1400" i="1" dirty="0">
                <a:solidFill>
                  <a:srgbClr val="002060"/>
                </a:solidFill>
              </a:rPr>
              <a:t>courage à </a:t>
            </a:r>
            <a:r>
              <a:rPr lang="fr-FR" sz="1400" i="1" dirty="0" smtClean="0">
                <a:solidFill>
                  <a:srgbClr val="002060"/>
                </a:solidFill>
              </a:rPr>
              <a:t>tous</a:t>
            </a:r>
            <a:r>
              <a:rPr lang="fr-FR" sz="1400" dirty="0" smtClean="0">
                <a:solidFill>
                  <a:srgbClr val="002060"/>
                </a:solidFill>
              </a:rPr>
              <a:t> » </a:t>
            </a:r>
          </a:p>
          <a:p>
            <a:r>
              <a:rPr lang="fr-FR" sz="1400" dirty="0" smtClean="0">
                <a:solidFill>
                  <a:srgbClr val="002060"/>
                </a:solidFill>
              </a:rPr>
              <a:t>(°) </a:t>
            </a:r>
            <a:r>
              <a:rPr lang="fr-FR" sz="1400" dirty="0"/>
              <a:t>douleurs localisées au niveau du </a:t>
            </a:r>
            <a:r>
              <a:rPr lang="fr-FR" sz="1400" u="sng" dirty="0">
                <a:hlinkClick r:id="rId3"/>
              </a:rPr>
              <a:t>système nerveux</a:t>
            </a:r>
            <a:r>
              <a:rPr lang="fr-FR" sz="1400" dirty="0"/>
              <a:t> </a:t>
            </a:r>
            <a:r>
              <a:rPr lang="fr-FR" sz="1400" dirty="0" smtClean="0"/>
              <a:t>périphérique.  </a:t>
            </a:r>
            <a:r>
              <a:rPr lang="fr-FR" sz="1400" dirty="0"/>
              <a:t>(+) </a:t>
            </a:r>
            <a:endParaRPr lang="fr-FR" sz="1400" dirty="0" smtClean="0"/>
          </a:p>
          <a:p>
            <a:r>
              <a:rPr lang="fr-FR" sz="1400" dirty="0" smtClean="0"/>
              <a:t>(+) </a:t>
            </a:r>
            <a:r>
              <a:rPr lang="fr-FR" sz="1400" dirty="0"/>
              <a:t>Chez les migraineux, il a la propriété d'espacer les crises de migraine.</a:t>
            </a:r>
            <a:endParaRPr lang="fr-FR" sz="1400" dirty="0">
              <a:solidFill>
                <a:srgbClr val="002060"/>
              </a:solidFill>
            </a:endParaRPr>
          </a:p>
        </p:txBody>
      </p:sp>
      <p:sp>
        <p:nvSpPr>
          <p:cNvPr id="7" name="ZoneTexte 6"/>
          <p:cNvSpPr txBox="1"/>
          <p:nvPr/>
        </p:nvSpPr>
        <p:spPr>
          <a:xfrm>
            <a:off x="8297333" y="173015"/>
            <a:ext cx="3564220" cy="646331"/>
          </a:xfrm>
          <a:prstGeom prst="rect">
            <a:avLst/>
          </a:prstGeom>
          <a:noFill/>
          <a:ln>
            <a:solidFill>
              <a:srgbClr val="7030A0"/>
            </a:solidFill>
          </a:ln>
        </p:spPr>
        <p:txBody>
          <a:bodyPr wrap="square" rtlCol="0">
            <a:spAutoFit/>
          </a:bodyPr>
          <a:lstStyle/>
          <a:p>
            <a:pPr algn="just"/>
            <a:r>
              <a:rPr lang="fr-FR" dirty="0" smtClean="0">
                <a:solidFill>
                  <a:srgbClr val="7030A0"/>
                </a:solidFill>
              </a:rPr>
              <a:t>La piste d’un lien entre intolérance alimentaire et CTC est à vérifier (*). </a:t>
            </a:r>
            <a:endParaRPr lang="fr-FR" dirty="0">
              <a:solidFill>
                <a:srgbClr val="7030A0"/>
              </a:solidFill>
            </a:endParaRPr>
          </a:p>
        </p:txBody>
      </p:sp>
      <p:sp>
        <p:nvSpPr>
          <p:cNvPr id="8" name="ZoneTexte 7"/>
          <p:cNvSpPr txBox="1"/>
          <p:nvPr/>
        </p:nvSpPr>
        <p:spPr>
          <a:xfrm>
            <a:off x="6775123" y="6121470"/>
            <a:ext cx="4989056" cy="646331"/>
          </a:xfrm>
          <a:prstGeom prst="rect">
            <a:avLst/>
          </a:prstGeom>
          <a:noFill/>
        </p:spPr>
        <p:txBody>
          <a:bodyPr wrap="square" rtlCol="0">
            <a:spAutoFit/>
          </a:bodyPr>
          <a:lstStyle/>
          <a:p>
            <a:pPr algn="just"/>
            <a:r>
              <a:rPr lang="fr-FR" sz="1200" dirty="0" smtClean="0">
                <a:solidFill>
                  <a:srgbClr val="7030A0"/>
                </a:solidFill>
              </a:rPr>
              <a:t>(*) Affirmations sur le effets </a:t>
            </a:r>
            <a:r>
              <a:rPr lang="fr-FR" sz="1200" dirty="0">
                <a:solidFill>
                  <a:srgbClr val="7030A0"/>
                </a:solidFill>
              </a:rPr>
              <a:t>des intolérances alimentaires : </a:t>
            </a:r>
            <a:r>
              <a:rPr lang="fr-FR" sz="1200" b="1" dirty="0">
                <a:solidFill>
                  <a:srgbClr val="7030A0"/>
                </a:solidFill>
              </a:rPr>
              <a:t>Céphalée</a:t>
            </a:r>
            <a:r>
              <a:rPr lang="fr-FR" sz="1200" dirty="0">
                <a:solidFill>
                  <a:srgbClr val="7030A0"/>
                </a:solidFill>
              </a:rPr>
              <a:t> (migraine, névralgie, vertige, crise convulsive), selon cette page web : </a:t>
            </a:r>
            <a:r>
              <a:rPr lang="fr-FR" sz="1200" dirty="0">
                <a:solidFill>
                  <a:srgbClr val="7030A0"/>
                </a:solidFill>
                <a:hlinkClick r:id="rId4"/>
              </a:rPr>
              <a:t>http://</a:t>
            </a:r>
            <a:r>
              <a:rPr lang="fr-FR" sz="1200" dirty="0" smtClean="0">
                <a:solidFill>
                  <a:srgbClr val="7030A0"/>
                </a:solidFill>
                <a:hlinkClick r:id="rId4"/>
              </a:rPr>
              <a:t>www.intolerancegluten.com/intolerances_alimentaires.html</a:t>
            </a:r>
            <a:r>
              <a:rPr lang="fr-FR" sz="1200" dirty="0" smtClean="0">
                <a:solidFill>
                  <a:srgbClr val="7030A0"/>
                </a:solidFill>
              </a:rPr>
              <a:t> </a:t>
            </a:r>
            <a:endParaRPr lang="fr-FR" sz="1200" dirty="0">
              <a:solidFill>
                <a:srgbClr val="7030A0"/>
              </a:solidFill>
            </a:endParaRPr>
          </a:p>
        </p:txBody>
      </p:sp>
      <p:sp>
        <p:nvSpPr>
          <p:cNvPr id="9" name="Espace réservé du numéro de diapositive 8"/>
          <p:cNvSpPr>
            <a:spLocks noGrp="1"/>
          </p:cNvSpPr>
          <p:nvPr>
            <p:ph type="sldNum" sz="quarter" idx="12"/>
          </p:nvPr>
        </p:nvSpPr>
        <p:spPr>
          <a:xfrm>
            <a:off x="152772" y="152927"/>
            <a:ext cx="618067" cy="343253"/>
          </a:xfrm>
        </p:spPr>
        <p:txBody>
          <a:bodyPr/>
          <a:lstStyle/>
          <a:p>
            <a:fld id="{CE177AD9-1C89-497B-82D4-54EC60B92A04}" type="slidenum">
              <a:rPr lang="fr-FR" smtClean="0"/>
              <a:t>109</a:t>
            </a:fld>
            <a:endParaRPr lang="fr-FR" dirty="0"/>
          </a:p>
        </p:txBody>
      </p:sp>
    </p:spTree>
    <p:extLst>
      <p:ext uri="{BB962C8B-B14F-4D97-AF65-F5344CB8AC3E}">
        <p14:creationId xmlns:p14="http://schemas.microsoft.com/office/powerpoint/2010/main" val="787235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05071" y="220842"/>
            <a:ext cx="660699" cy="309917"/>
          </a:xfrm>
        </p:spPr>
        <p:txBody>
          <a:bodyPr/>
          <a:lstStyle/>
          <a:p>
            <a:fld id="{CE177AD9-1C89-497B-82D4-54EC60B92A04}" type="slidenum">
              <a:rPr lang="fr-FR" smtClean="0"/>
              <a:t>11</a:t>
            </a:fld>
            <a:endParaRPr lang="fr-FR" dirty="0"/>
          </a:p>
        </p:txBody>
      </p:sp>
      <p:sp>
        <p:nvSpPr>
          <p:cNvPr id="3" name="ZoneTexte 2"/>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344245" y="806825"/>
            <a:ext cx="10222155"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malades</a:t>
            </a:r>
            <a:endParaRPr lang="fr-FR" b="1" dirty="0">
              <a:solidFill>
                <a:srgbClr val="002060"/>
              </a:solidFill>
            </a:endParaRPr>
          </a:p>
        </p:txBody>
      </p:sp>
      <p:sp>
        <p:nvSpPr>
          <p:cNvPr id="12" name="ZoneTexte 11"/>
          <p:cNvSpPr txBox="1"/>
          <p:nvPr/>
        </p:nvSpPr>
        <p:spPr>
          <a:xfrm>
            <a:off x="441435" y="1419436"/>
            <a:ext cx="11330152" cy="3231654"/>
          </a:xfrm>
          <a:prstGeom prst="rect">
            <a:avLst/>
          </a:prstGeom>
          <a:noFill/>
        </p:spPr>
        <p:txBody>
          <a:bodyPr wrap="square" rtlCol="0">
            <a:spAutoFit/>
          </a:bodyPr>
          <a:lstStyle/>
          <a:p>
            <a:r>
              <a:rPr lang="fr-FR" dirty="0" smtClean="0">
                <a:solidFill>
                  <a:srgbClr val="002060"/>
                </a:solidFill>
              </a:rPr>
              <a:t>A</a:t>
            </a:r>
            <a:r>
              <a:rPr lang="fr-FR" dirty="0">
                <a:solidFill>
                  <a:srgbClr val="002060"/>
                </a:solidFill>
              </a:rPr>
              <a:t>. Fréquence </a:t>
            </a:r>
            <a:r>
              <a:rPr lang="fr-FR" dirty="0" smtClean="0">
                <a:solidFill>
                  <a:srgbClr val="002060"/>
                </a:solidFill>
              </a:rPr>
              <a:t>– </a:t>
            </a:r>
            <a:r>
              <a:rPr lang="fr-FR" dirty="0" smtClean="0">
                <a:solidFill>
                  <a:srgbClr val="002060"/>
                </a:solidFill>
              </a:rPr>
              <a:t>journalier ou quelques </a:t>
            </a:r>
            <a:r>
              <a:rPr lang="fr-FR" dirty="0" smtClean="0">
                <a:solidFill>
                  <a:srgbClr val="002060"/>
                </a:solidFill>
              </a:rPr>
              <a:t>jours à </a:t>
            </a:r>
            <a:r>
              <a:rPr lang="fr-FR" dirty="0">
                <a:solidFill>
                  <a:srgbClr val="002060"/>
                </a:solidFill>
              </a:rPr>
              <a:t>quelques </a:t>
            </a:r>
            <a:r>
              <a:rPr lang="fr-FR" dirty="0" smtClean="0">
                <a:solidFill>
                  <a:srgbClr val="002060"/>
                </a:solidFill>
              </a:rPr>
              <a:t>semaines (&lt;</a:t>
            </a:r>
            <a:r>
              <a:rPr lang="fr-FR" dirty="0">
                <a:solidFill>
                  <a:srgbClr val="002060"/>
                </a:solidFill>
              </a:rPr>
              <a:t>ou&gt; 15 jours / mois x 3 mois ou plus)</a:t>
            </a:r>
          </a:p>
          <a:p>
            <a:r>
              <a:rPr lang="fr-FR" dirty="0">
                <a:solidFill>
                  <a:srgbClr val="002060"/>
                </a:solidFill>
              </a:rPr>
              <a:t>B. Les maux de tête durent quelques  heures ou </a:t>
            </a:r>
            <a:r>
              <a:rPr lang="fr-FR" b="1" dirty="0">
                <a:solidFill>
                  <a:srgbClr val="002060"/>
                </a:solidFill>
              </a:rPr>
              <a:t>peuvent être </a:t>
            </a:r>
            <a:r>
              <a:rPr lang="fr-FR" b="1" dirty="0" smtClean="0">
                <a:solidFill>
                  <a:srgbClr val="002060"/>
                </a:solidFill>
              </a:rPr>
              <a:t>continus</a:t>
            </a:r>
            <a:r>
              <a:rPr lang="fr-FR" dirty="0" smtClean="0">
                <a:solidFill>
                  <a:srgbClr val="002060"/>
                </a:solidFill>
              </a:rPr>
              <a:t>.</a:t>
            </a:r>
            <a:endParaRPr lang="fr-FR" dirty="0">
              <a:solidFill>
                <a:srgbClr val="002060"/>
              </a:solidFill>
            </a:endParaRPr>
          </a:p>
          <a:p>
            <a:r>
              <a:rPr lang="fr-FR" dirty="0">
                <a:solidFill>
                  <a:srgbClr val="002060"/>
                </a:solidFill>
              </a:rPr>
              <a:t>C. Les céphalées présentent au moins deux des caractéristiques suivantes </a:t>
            </a:r>
            <a:r>
              <a:rPr lang="fr-FR" dirty="0" smtClean="0">
                <a:solidFill>
                  <a:srgbClr val="002060"/>
                </a:solidFill>
              </a:rPr>
              <a:t>:</a:t>
            </a:r>
          </a:p>
          <a:p>
            <a:endParaRPr lang="fr-FR" dirty="0">
              <a:solidFill>
                <a:srgbClr val="002060"/>
              </a:solidFill>
            </a:endParaRPr>
          </a:p>
          <a:p>
            <a:r>
              <a:rPr lang="fr-FR" dirty="0">
                <a:solidFill>
                  <a:srgbClr val="002060"/>
                </a:solidFill>
              </a:rPr>
              <a:t>1. localisation </a:t>
            </a:r>
            <a:r>
              <a:rPr lang="fr-FR" dirty="0" smtClean="0">
                <a:solidFill>
                  <a:srgbClr val="002060"/>
                </a:solidFill>
              </a:rPr>
              <a:t>bilatérale,</a:t>
            </a:r>
            <a:endParaRPr lang="fr-FR" dirty="0">
              <a:solidFill>
                <a:srgbClr val="002060"/>
              </a:solidFill>
            </a:endParaRPr>
          </a:p>
          <a:p>
            <a:r>
              <a:rPr lang="fr-FR" dirty="0">
                <a:solidFill>
                  <a:srgbClr val="002060"/>
                </a:solidFill>
              </a:rPr>
              <a:t>2. type sensation : </a:t>
            </a:r>
            <a:r>
              <a:rPr lang="fr-FR" dirty="0" smtClean="0">
                <a:solidFill>
                  <a:srgbClr val="002060"/>
                </a:solidFill>
              </a:rPr>
              <a:t>les maux de tête semblent appuyer (faire pression) </a:t>
            </a:r>
            <a:r>
              <a:rPr lang="fr-FR" dirty="0">
                <a:solidFill>
                  <a:srgbClr val="002060"/>
                </a:solidFill>
              </a:rPr>
              <a:t>ou </a:t>
            </a:r>
            <a:r>
              <a:rPr lang="fr-FR" dirty="0" smtClean="0">
                <a:solidFill>
                  <a:srgbClr val="002060"/>
                </a:solidFill>
              </a:rPr>
              <a:t>serrent le </a:t>
            </a:r>
            <a:r>
              <a:rPr lang="fr-FR" dirty="0" smtClean="0">
                <a:solidFill>
                  <a:srgbClr val="002060"/>
                </a:solidFill>
              </a:rPr>
              <a:t>crâne </a:t>
            </a:r>
            <a:r>
              <a:rPr lang="fr-FR" dirty="0" smtClean="0">
                <a:solidFill>
                  <a:srgbClr val="002060"/>
                </a:solidFill>
              </a:rPr>
              <a:t>(ils sont non </a:t>
            </a:r>
            <a:r>
              <a:rPr lang="fr-FR" dirty="0" err="1" smtClean="0">
                <a:solidFill>
                  <a:srgbClr val="002060"/>
                </a:solidFill>
              </a:rPr>
              <a:t>pulsatoires</a:t>
            </a:r>
            <a:r>
              <a:rPr lang="fr-FR" dirty="0" smtClean="0">
                <a:solidFill>
                  <a:srgbClr val="002060"/>
                </a:solidFill>
              </a:rPr>
              <a:t>),</a:t>
            </a:r>
            <a:endParaRPr lang="fr-FR" dirty="0">
              <a:solidFill>
                <a:srgbClr val="002060"/>
              </a:solidFill>
            </a:endParaRPr>
          </a:p>
          <a:p>
            <a:r>
              <a:rPr lang="fr-FR" dirty="0">
                <a:solidFill>
                  <a:srgbClr val="002060"/>
                </a:solidFill>
              </a:rPr>
              <a:t>3. intensité légère </a:t>
            </a:r>
            <a:r>
              <a:rPr lang="fr-FR" dirty="0">
                <a:solidFill>
                  <a:srgbClr val="FF0000"/>
                </a:solidFill>
              </a:rPr>
              <a:t>ou </a:t>
            </a:r>
            <a:r>
              <a:rPr lang="fr-FR" dirty="0" smtClean="0">
                <a:solidFill>
                  <a:srgbClr val="FF0000"/>
                </a:solidFill>
              </a:rPr>
              <a:t>modérée</a:t>
            </a:r>
            <a:r>
              <a:rPr lang="fr-FR" dirty="0" smtClean="0">
                <a:solidFill>
                  <a:srgbClr val="002060"/>
                </a:solidFill>
              </a:rPr>
              <a:t>,</a:t>
            </a:r>
            <a:endParaRPr lang="fr-FR" dirty="0">
              <a:solidFill>
                <a:srgbClr val="FF0000"/>
              </a:solidFill>
            </a:endParaRPr>
          </a:p>
          <a:p>
            <a:r>
              <a:rPr lang="fr-FR" dirty="0">
                <a:solidFill>
                  <a:srgbClr val="002060"/>
                </a:solidFill>
              </a:rPr>
              <a:t>4. pas aggravée par l'activité physique de routine telles que la marche ou </a:t>
            </a:r>
            <a:r>
              <a:rPr lang="fr-FR" dirty="0" smtClean="0">
                <a:solidFill>
                  <a:srgbClr val="002060"/>
                </a:solidFill>
              </a:rPr>
              <a:t>le fait de monter </a:t>
            </a:r>
            <a:r>
              <a:rPr lang="fr-FR" dirty="0">
                <a:solidFill>
                  <a:srgbClr val="002060"/>
                </a:solidFill>
              </a:rPr>
              <a:t>des </a:t>
            </a:r>
            <a:r>
              <a:rPr lang="fr-FR" dirty="0" smtClean="0">
                <a:solidFill>
                  <a:srgbClr val="002060"/>
                </a:solidFill>
              </a:rPr>
              <a:t>escaliers.</a:t>
            </a:r>
            <a:endParaRPr lang="fr-FR" dirty="0">
              <a:solidFill>
                <a:srgbClr val="002060"/>
              </a:solidFill>
            </a:endParaRPr>
          </a:p>
          <a:p>
            <a:endParaRPr lang="fr-FR" dirty="0" smtClean="0">
              <a:solidFill>
                <a:srgbClr val="002060"/>
              </a:solidFill>
            </a:endParaRPr>
          </a:p>
          <a:p>
            <a:r>
              <a:rPr lang="fr-FR" dirty="0" smtClean="0">
                <a:solidFill>
                  <a:srgbClr val="002060"/>
                </a:solidFill>
              </a:rPr>
              <a:t>** </a:t>
            </a:r>
            <a:r>
              <a:rPr lang="fr-FR" dirty="0">
                <a:solidFill>
                  <a:srgbClr val="002060"/>
                </a:solidFill>
              </a:rPr>
              <a:t>Sensibilité </a:t>
            </a:r>
            <a:r>
              <a:rPr lang="fr-FR" dirty="0" smtClean="0">
                <a:solidFill>
                  <a:srgbClr val="002060"/>
                </a:solidFill>
              </a:rPr>
              <a:t>péri-crânienne</a:t>
            </a:r>
          </a:p>
          <a:p>
            <a:endParaRPr lang="fr-FR" sz="1200" dirty="0">
              <a:solidFill>
                <a:srgbClr val="002060"/>
              </a:solidFill>
            </a:endParaRPr>
          </a:p>
          <a:p>
            <a:r>
              <a:rPr lang="fr-FR" sz="1200" dirty="0" smtClean="0">
                <a:solidFill>
                  <a:srgbClr val="002060"/>
                </a:solidFill>
              </a:rPr>
              <a:t>Sources : a) </a:t>
            </a:r>
            <a:r>
              <a:rPr lang="nl-NL" sz="1200" dirty="0">
                <a:solidFill>
                  <a:srgbClr val="002060"/>
                </a:solidFill>
              </a:rPr>
              <a:t>Steven J. </a:t>
            </a:r>
            <a:r>
              <a:rPr lang="nl-NL" sz="1200" dirty="0" err="1">
                <a:solidFill>
                  <a:srgbClr val="002060"/>
                </a:solidFill>
              </a:rPr>
              <a:t>Scrivanu</a:t>
            </a:r>
            <a:r>
              <a:rPr lang="nl-NL" sz="1200" dirty="0">
                <a:solidFill>
                  <a:srgbClr val="002060"/>
                </a:solidFill>
              </a:rPr>
              <a:t>, DDS, </a:t>
            </a:r>
            <a:r>
              <a:rPr lang="nl-NL" sz="1200" dirty="0" err="1">
                <a:solidFill>
                  <a:srgbClr val="002060"/>
                </a:solidFill>
              </a:rPr>
              <a:t>DMedSc</a:t>
            </a:r>
            <a:r>
              <a:rPr lang="nl-NL" sz="1200" dirty="0">
                <a:solidFill>
                  <a:srgbClr val="002060"/>
                </a:solidFill>
              </a:rPr>
              <a:t>, </a:t>
            </a:r>
            <a:r>
              <a:rPr lang="nl-NL" sz="1200" dirty="0">
                <a:solidFill>
                  <a:srgbClr val="002060"/>
                </a:solidFill>
                <a:hlinkClick r:id="rId2"/>
              </a:rPr>
              <a:t>http://</a:t>
            </a:r>
            <a:r>
              <a:rPr lang="nl-NL" sz="1200" dirty="0" smtClean="0">
                <a:solidFill>
                  <a:srgbClr val="002060"/>
                </a:solidFill>
                <a:hlinkClick r:id="rId2"/>
              </a:rPr>
              <a:t>ocw.tufts.edu</a:t>
            </a:r>
            <a:r>
              <a:rPr lang="nl-NL" sz="1200" dirty="0">
                <a:solidFill>
                  <a:srgbClr val="002060"/>
                </a:solidFill>
              </a:rPr>
              <a:t>, b) </a:t>
            </a:r>
            <a:r>
              <a:rPr lang="nl-NL" sz="1200" dirty="0">
                <a:solidFill>
                  <a:srgbClr val="002060"/>
                </a:solidFill>
                <a:hlinkClick r:id="rId3"/>
              </a:rPr>
              <a:t>http://</a:t>
            </a:r>
            <a:r>
              <a:rPr lang="nl-NL" sz="1200" dirty="0" smtClean="0">
                <a:solidFill>
                  <a:srgbClr val="002060"/>
                </a:solidFill>
                <a:hlinkClick r:id="rId3"/>
              </a:rPr>
              <a:t>www.lookfordiagnosis.com/mesh_info.php?term=Tension-Type+Headache&amp;lang=1</a:t>
            </a:r>
            <a:r>
              <a:rPr lang="nl-NL" sz="1200" dirty="0" smtClean="0">
                <a:solidFill>
                  <a:srgbClr val="002060"/>
                </a:solidFill>
              </a:rPr>
              <a:t> </a:t>
            </a:r>
            <a:endParaRPr lang="fr-FR" sz="1200" dirty="0">
              <a:solidFill>
                <a:srgbClr val="002060"/>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098" y="4725553"/>
            <a:ext cx="2762250" cy="1409700"/>
          </a:xfrm>
          <a:prstGeom prst="rect">
            <a:avLst/>
          </a:prstGeom>
        </p:spPr>
      </p:pic>
      <p:sp>
        <p:nvSpPr>
          <p:cNvPr id="13" name="ZoneTexte 12"/>
          <p:cNvSpPr txBox="1"/>
          <p:nvPr/>
        </p:nvSpPr>
        <p:spPr>
          <a:xfrm>
            <a:off x="2354317" y="6135253"/>
            <a:ext cx="7928572" cy="461665"/>
          </a:xfrm>
          <a:prstGeom prst="rect">
            <a:avLst/>
          </a:prstGeom>
          <a:noFill/>
        </p:spPr>
        <p:txBody>
          <a:bodyPr wrap="square" rtlCol="0">
            <a:spAutoFit/>
          </a:bodyPr>
          <a:lstStyle/>
          <a:p>
            <a:pPr algn="ctr"/>
            <a:r>
              <a:rPr lang="fr-FR" sz="1200" dirty="0" smtClean="0">
                <a:solidFill>
                  <a:srgbClr val="002060"/>
                </a:solidFill>
              </a:rPr>
              <a:t>Impression de pression autour du crâne liée à la céphalée de tension. </a:t>
            </a:r>
            <a:r>
              <a:rPr lang="fr-FR" sz="1200" dirty="0">
                <a:solidFill>
                  <a:srgbClr val="002060"/>
                </a:solidFill>
              </a:rPr>
              <a:t>Source : </a:t>
            </a:r>
            <a:r>
              <a:rPr lang="fr-FR" sz="1200" dirty="0">
                <a:solidFill>
                  <a:srgbClr val="002060"/>
                </a:solidFill>
                <a:hlinkClick r:id="rId5"/>
              </a:rPr>
              <a:t>https://</a:t>
            </a:r>
            <a:r>
              <a:rPr lang="fr-FR" sz="1200" dirty="0" smtClean="0">
                <a:solidFill>
                  <a:srgbClr val="002060"/>
                </a:solidFill>
                <a:hlinkClick r:id="rId5"/>
              </a:rPr>
              <a:t>www.mja.com.au/journal/2012/196/3/practical-neurology-part-7-recurrent-headaches-visual-disturbance</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29434486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35466" y="187805"/>
            <a:ext cx="606778" cy="354542"/>
          </a:xfrm>
        </p:spPr>
        <p:txBody>
          <a:bodyPr/>
          <a:lstStyle/>
          <a:p>
            <a:fld id="{CE177AD9-1C89-497B-82D4-54EC60B92A04}" type="slidenum">
              <a:rPr lang="fr-FR" smtClean="0"/>
              <a:t>110</a:t>
            </a:fld>
            <a:endParaRPr lang="fr-FR" dirty="0"/>
          </a:p>
        </p:txBody>
      </p:sp>
      <p:sp>
        <p:nvSpPr>
          <p:cNvPr id="3" name="Rectangle 2"/>
          <p:cNvSpPr/>
          <p:nvPr/>
        </p:nvSpPr>
        <p:spPr>
          <a:xfrm>
            <a:off x="135466" y="589474"/>
            <a:ext cx="4438523" cy="369332"/>
          </a:xfrm>
          <a:prstGeom prst="rect">
            <a:avLst/>
          </a:prstGeom>
        </p:spPr>
        <p:txBody>
          <a:bodyPr wrap="none">
            <a:spAutoFit/>
          </a:bodyPr>
          <a:lstStyle/>
          <a:p>
            <a:r>
              <a:rPr lang="fr-FR" dirty="0">
                <a:solidFill>
                  <a:srgbClr val="002060"/>
                </a:solidFill>
              </a:rPr>
              <a:t>23.12. Annexe : </a:t>
            </a:r>
            <a:r>
              <a:rPr lang="fr-FR" b="1" dirty="0">
                <a:solidFill>
                  <a:srgbClr val="002060"/>
                </a:solidFill>
              </a:rPr>
              <a:t>Autres pistes </a:t>
            </a:r>
            <a:r>
              <a:rPr lang="fr-FR" dirty="0" smtClean="0">
                <a:solidFill>
                  <a:srgbClr val="002060"/>
                </a:solidFill>
              </a:rPr>
              <a:t>(pour mention).</a:t>
            </a:r>
            <a:endParaRPr lang="fr-FR" dirty="0">
              <a:solidFill>
                <a:srgbClr val="002060"/>
              </a:solidFill>
            </a:endParaRPr>
          </a:p>
        </p:txBody>
      </p:sp>
      <p:sp>
        <p:nvSpPr>
          <p:cNvPr id="4" name="ZoneTexte 3"/>
          <p:cNvSpPr txBox="1"/>
          <p:nvPr/>
        </p:nvSpPr>
        <p:spPr>
          <a:xfrm>
            <a:off x="5828811" y="17301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35467" y="1005933"/>
            <a:ext cx="9595556" cy="4355038"/>
          </a:xfrm>
          <a:prstGeom prst="rect">
            <a:avLst/>
          </a:prstGeom>
          <a:noFill/>
        </p:spPr>
        <p:txBody>
          <a:bodyPr wrap="square" rtlCol="0">
            <a:spAutoFit/>
          </a:bodyPr>
          <a:lstStyle/>
          <a:p>
            <a:pPr algn="just"/>
            <a:r>
              <a:rPr lang="fr-FR" b="1" dirty="0" smtClean="0">
                <a:solidFill>
                  <a:srgbClr val="002060"/>
                </a:solidFill>
              </a:rPr>
              <a:t>a) L’hydrocéphalie</a:t>
            </a:r>
            <a:r>
              <a:rPr lang="fr-FR" dirty="0" smtClean="0">
                <a:solidFill>
                  <a:srgbClr val="002060"/>
                </a:solidFill>
              </a:rPr>
              <a:t> :</a:t>
            </a:r>
          </a:p>
          <a:p>
            <a:pPr algn="just"/>
            <a:r>
              <a:rPr lang="fr-FR" sz="1700" u="sng" dirty="0" smtClean="0">
                <a:solidFill>
                  <a:srgbClr val="002060"/>
                </a:solidFill>
                <a:latin typeface="Calibri" panose="020F0502020204030204" pitchFamily="34" charset="0"/>
                <a:cs typeface="Arial" panose="020B0604020202020204" pitchFamily="34" charset="0"/>
              </a:rPr>
              <a:t>Définition</a:t>
            </a:r>
            <a:r>
              <a:rPr lang="fr-FR" sz="1700" dirty="0" smtClean="0">
                <a:solidFill>
                  <a:srgbClr val="002060"/>
                </a:solidFill>
                <a:latin typeface="Calibri" panose="020F0502020204030204" pitchFamily="34" charset="0"/>
                <a:cs typeface="Arial" panose="020B0604020202020204" pitchFamily="34" charset="0"/>
              </a:rPr>
              <a:t> : </a:t>
            </a:r>
          </a:p>
          <a:p>
            <a:pPr algn="just"/>
            <a:r>
              <a:rPr lang="fr-FR" sz="1700" dirty="0" smtClean="0">
                <a:solidFill>
                  <a:srgbClr val="002060"/>
                </a:solidFill>
                <a:latin typeface="Calibri" panose="020F0502020204030204" pitchFamily="34" charset="0"/>
                <a:cs typeface="Arial" panose="020B0604020202020204" pitchFamily="34" charset="0"/>
              </a:rPr>
              <a:t>a) accumulation </a:t>
            </a:r>
            <a:r>
              <a:rPr lang="fr-FR" sz="1700" dirty="0">
                <a:solidFill>
                  <a:srgbClr val="002060"/>
                </a:solidFill>
                <a:latin typeface="Calibri" panose="020F0502020204030204" pitchFamily="34" charset="0"/>
                <a:cs typeface="Arial" panose="020B0604020202020204" pitchFamily="34" charset="0"/>
              </a:rPr>
              <a:t>excessive de liquide céphalo-rachidien (LCR) à l'intérieur des cavités du cerveau, due à une mauvaise circulation ou une absorption déficiente du LCR</a:t>
            </a:r>
            <a:r>
              <a:rPr lang="fr-FR" sz="1700" dirty="0" smtClean="0">
                <a:solidFill>
                  <a:srgbClr val="002060"/>
                </a:solidFill>
                <a:latin typeface="Calibri" panose="020F0502020204030204" pitchFamily="34" charset="0"/>
                <a:cs typeface="Arial" panose="020B0604020202020204" pitchFamily="34" charset="0"/>
              </a:rPr>
              <a:t>. b) </a:t>
            </a:r>
            <a:r>
              <a:rPr lang="fr-FR" sz="1700" dirty="0">
                <a:solidFill>
                  <a:srgbClr val="002060"/>
                </a:solidFill>
                <a:latin typeface="Calibri" panose="020F0502020204030204" pitchFamily="34" charset="0"/>
                <a:cs typeface="Arial" panose="020B0604020202020204" pitchFamily="34" charset="0"/>
              </a:rPr>
              <a:t>anomalie neurologique sévère, définie par l'augmentation du volume des espaces contenant le</a:t>
            </a:r>
            <a:r>
              <a:rPr lang="fr-FR" sz="1700" dirty="0">
                <a:latin typeface="Calibri" panose="020F0502020204030204" pitchFamily="34" charset="0"/>
                <a:cs typeface="Arial" panose="020B0604020202020204" pitchFamily="34" charset="0"/>
              </a:rPr>
              <a:t> </a:t>
            </a:r>
            <a:r>
              <a:rPr lang="fr-FR" sz="1700" dirty="0">
                <a:latin typeface="Calibri" panose="020F0502020204030204" pitchFamily="34" charset="0"/>
                <a:cs typeface="Arial" panose="020B0604020202020204" pitchFamily="34" charset="0"/>
                <a:hlinkClick r:id="rId2" tooltip="Liquide céphalo-rachidien"/>
              </a:rPr>
              <a:t>liquide céphalo-rachidien</a:t>
            </a:r>
            <a:r>
              <a:rPr lang="fr-FR" sz="1700" dirty="0">
                <a:solidFill>
                  <a:srgbClr val="002060"/>
                </a:solidFill>
                <a:latin typeface="Calibri" panose="020F0502020204030204" pitchFamily="34" charset="0"/>
                <a:cs typeface="Arial" panose="020B0604020202020204" pitchFamily="34" charset="0"/>
              </a:rPr>
              <a:t> </a:t>
            </a:r>
            <a:r>
              <a:rPr lang="fr-FR" sz="1700" dirty="0" smtClean="0">
                <a:solidFill>
                  <a:srgbClr val="002060"/>
                </a:solidFill>
                <a:latin typeface="Calibri" panose="020F0502020204030204" pitchFamily="34" charset="0"/>
                <a:cs typeface="Arial" panose="020B0604020202020204" pitchFamily="34" charset="0"/>
              </a:rPr>
              <a:t>:</a:t>
            </a:r>
            <a:r>
              <a:rPr lang="fr-FR" sz="1700" dirty="0">
                <a:solidFill>
                  <a:srgbClr val="002060"/>
                </a:solidFill>
                <a:latin typeface="Calibri" panose="020F0502020204030204" pitchFamily="34" charset="0"/>
                <a:cs typeface="Arial" panose="020B0604020202020204" pitchFamily="34" charset="0"/>
              </a:rPr>
              <a:t> </a:t>
            </a:r>
            <a:r>
              <a:rPr lang="fr-FR" sz="1700" dirty="0">
                <a:latin typeface="Calibri" panose="020F0502020204030204" pitchFamily="34" charset="0"/>
                <a:cs typeface="Arial" panose="020B0604020202020204" pitchFamily="34" charset="0"/>
                <a:hlinkClick r:id="rId3" tooltip="Ventricule cérébral"/>
              </a:rPr>
              <a:t>ventricules cérébraux</a:t>
            </a:r>
            <a:r>
              <a:rPr lang="fr-FR" sz="1700" dirty="0">
                <a:latin typeface="Calibri" panose="020F0502020204030204" pitchFamily="34" charset="0"/>
                <a:cs typeface="Arial" panose="020B0604020202020204" pitchFamily="34" charset="0"/>
              </a:rPr>
              <a:t> </a:t>
            </a:r>
            <a:r>
              <a:rPr lang="fr-FR" sz="1700" dirty="0">
                <a:solidFill>
                  <a:srgbClr val="002060"/>
                </a:solidFill>
                <a:latin typeface="Calibri" panose="020F0502020204030204" pitchFamily="34" charset="0"/>
                <a:cs typeface="Arial" panose="020B0604020202020204" pitchFamily="34" charset="0"/>
              </a:rPr>
              <a:t>et espace sous</a:t>
            </a:r>
            <a:r>
              <a:rPr lang="fr-FR" sz="1700" dirty="0">
                <a:latin typeface="Calibri" panose="020F0502020204030204" pitchFamily="34" charset="0"/>
                <a:cs typeface="Arial" panose="020B0604020202020204" pitchFamily="34" charset="0"/>
              </a:rPr>
              <a:t>-</a:t>
            </a:r>
            <a:r>
              <a:rPr lang="fr-FR" sz="1700" u="sng" dirty="0">
                <a:latin typeface="Calibri" panose="020F0502020204030204" pitchFamily="34" charset="0"/>
                <a:cs typeface="Arial" panose="020B0604020202020204" pitchFamily="34" charset="0"/>
                <a:hlinkClick r:id="rId4" tooltip="Arachnoïde"/>
              </a:rPr>
              <a:t>arachnoïdien</a:t>
            </a:r>
            <a:r>
              <a:rPr lang="fr-FR" sz="1700" dirty="0">
                <a:latin typeface="Calibri" panose="020F0502020204030204" pitchFamily="34" charset="0"/>
                <a:cs typeface="Arial" panose="020B0604020202020204" pitchFamily="34" charset="0"/>
              </a:rPr>
              <a:t>. </a:t>
            </a:r>
            <a:r>
              <a:rPr lang="fr-FR" sz="1700" dirty="0">
                <a:solidFill>
                  <a:srgbClr val="002060"/>
                </a:solidFill>
                <a:latin typeface="Calibri" panose="020F0502020204030204" pitchFamily="34" charset="0"/>
                <a:cs typeface="Arial" panose="020B0604020202020204" pitchFamily="34" charset="0"/>
              </a:rPr>
              <a:t>Cette dilatation peut être due à une hypersécrétion de LCR, un défaut de résorption, ou une obstruction mécanique des voies de circulation</a:t>
            </a:r>
            <a:r>
              <a:rPr lang="fr-FR" sz="1700" dirty="0" smtClean="0">
                <a:solidFill>
                  <a:srgbClr val="002060"/>
                </a:solidFill>
                <a:latin typeface="Calibri" panose="020F0502020204030204" pitchFamily="34" charset="0"/>
                <a:cs typeface="Arial" panose="020B0604020202020204" pitchFamily="34" charset="0"/>
              </a:rPr>
              <a:t>. </a:t>
            </a:r>
          </a:p>
          <a:p>
            <a:pPr algn="just"/>
            <a:endParaRPr lang="fr-FR" sz="1700" dirty="0" smtClean="0">
              <a:solidFill>
                <a:srgbClr val="002060"/>
              </a:solidFill>
              <a:latin typeface="Calibri" panose="020F0502020204030204" pitchFamily="34" charset="0"/>
              <a:cs typeface="Arial" panose="020B0604020202020204" pitchFamily="34" charset="0"/>
            </a:endParaRPr>
          </a:p>
          <a:p>
            <a:pPr algn="just"/>
            <a:r>
              <a:rPr lang="fr-FR" sz="1700" u="sng" dirty="0" smtClean="0">
                <a:solidFill>
                  <a:srgbClr val="002060"/>
                </a:solidFill>
                <a:latin typeface="Calibri" panose="020F0502020204030204" pitchFamily="34" charset="0"/>
                <a:cs typeface="Arial" panose="020B0604020202020204" pitchFamily="34" charset="0"/>
              </a:rPr>
              <a:t>Signes et symptômes</a:t>
            </a:r>
            <a:r>
              <a:rPr lang="fr-FR" sz="1700" dirty="0" smtClean="0">
                <a:solidFill>
                  <a:srgbClr val="002060"/>
                </a:solidFill>
                <a:latin typeface="Calibri" panose="020F0502020204030204" pitchFamily="34" charset="0"/>
                <a:cs typeface="Arial" panose="020B0604020202020204" pitchFamily="34" charset="0"/>
              </a:rPr>
              <a:t> : </a:t>
            </a:r>
          </a:p>
          <a:p>
            <a:pPr algn="just"/>
            <a:r>
              <a:rPr lang="fr-FR" sz="1700" dirty="0" smtClean="0">
                <a:latin typeface="Calibri" panose="020F0502020204030204" pitchFamily="34" charset="0"/>
                <a:cs typeface="Arial" panose="020B0604020202020204" pitchFamily="34" charset="0"/>
                <a:hlinkClick r:id="rId5" tooltip="Trouble de l'équilibre"/>
              </a:rPr>
              <a:t>Troubles </a:t>
            </a:r>
            <a:r>
              <a:rPr lang="fr-FR" sz="1700" dirty="0">
                <a:latin typeface="Calibri" panose="020F0502020204030204" pitchFamily="34" charset="0"/>
                <a:cs typeface="Arial" panose="020B0604020202020204" pitchFamily="34" charset="0"/>
                <a:hlinkClick r:id="rId5" tooltip="Trouble de l'équilibre"/>
              </a:rPr>
              <a:t>de l'équilibre</a:t>
            </a:r>
            <a:r>
              <a:rPr lang="fr-FR" sz="1700" dirty="0">
                <a:latin typeface="Calibri" panose="020F0502020204030204" pitchFamily="34" charset="0"/>
                <a:cs typeface="Arial" panose="020B0604020202020204" pitchFamily="34" charset="0"/>
              </a:rPr>
              <a:t> </a:t>
            </a:r>
            <a:r>
              <a:rPr lang="fr-FR" sz="1700" dirty="0">
                <a:solidFill>
                  <a:srgbClr val="002060"/>
                </a:solidFill>
                <a:latin typeface="Calibri" panose="020F0502020204030204" pitchFamily="34" charset="0"/>
                <a:cs typeface="Arial" panose="020B0604020202020204" pitchFamily="34" charset="0"/>
              </a:rPr>
              <a:t>et de la marche (signe le plus précoce</a:t>
            </a:r>
            <a:r>
              <a:rPr lang="fr-FR" sz="1700" dirty="0" smtClean="0">
                <a:solidFill>
                  <a:srgbClr val="002060"/>
                </a:solidFill>
                <a:latin typeface="Calibri" panose="020F0502020204030204" pitchFamily="34" charset="0"/>
                <a:cs typeface="Arial" panose="020B0604020202020204" pitchFamily="34" charset="0"/>
              </a:rPr>
              <a:t>),</a:t>
            </a:r>
            <a:r>
              <a:rPr lang="fr-FR" sz="1700" dirty="0" smtClean="0">
                <a:latin typeface="Calibri" panose="020F0502020204030204" pitchFamily="34" charset="0"/>
                <a:cs typeface="Arial" panose="020B0604020202020204" pitchFamily="34" charset="0"/>
              </a:rPr>
              <a:t> </a:t>
            </a:r>
            <a:r>
              <a:rPr lang="fr-FR" sz="1700" dirty="0">
                <a:latin typeface="Calibri" panose="020F0502020204030204" pitchFamily="34" charset="0"/>
                <a:cs typeface="Arial" panose="020B0604020202020204" pitchFamily="34" charset="0"/>
                <a:hlinkClick r:id="rId6" tooltip="Incontinence"/>
              </a:rPr>
              <a:t>incontinence</a:t>
            </a:r>
            <a:r>
              <a:rPr lang="fr-FR" sz="1700" dirty="0">
                <a:latin typeface="Calibri" panose="020F0502020204030204" pitchFamily="34" charset="0"/>
                <a:cs typeface="Arial" panose="020B0604020202020204" pitchFamily="34" charset="0"/>
              </a:rPr>
              <a:t> </a:t>
            </a:r>
            <a:r>
              <a:rPr lang="fr-FR" sz="1700" dirty="0">
                <a:solidFill>
                  <a:srgbClr val="002060"/>
                </a:solidFill>
                <a:latin typeface="Calibri" panose="020F0502020204030204" pitchFamily="34" charset="0"/>
                <a:cs typeface="Arial" panose="020B0604020202020204" pitchFamily="34" charset="0"/>
              </a:rPr>
              <a:t>(tardive</a:t>
            </a:r>
            <a:r>
              <a:rPr lang="fr-FR" sz="1700" dirty="0" smtClean="0">
                <a:solidFill>
                  <a:srgbClr val="002060"/>
                </a:solidFill>
                <a:latin typeface="Calibri" panose="020F0502020204030204" pitchFamily="34" charset="0"/>
                <a:cs typeface="Arial" panose="020B0604020202020204" pitchFamily="34" charset="0"/>
              </a:rPr>
              <a:t>), </a:t>
            </a:r>
            <a:r>
              <a:rPr lang="fr-FR" sz="1700" dirty="0" smtClean="0">
                <a:latin typeface="Calibri" panose="020F0502020204030204" pitchFamily="34" charset="0"/>
                <a:cs typeface="Arial" panose="020B0604020202020204" pitchFamily="34" charset="0"/>
                <a:hlinkClick r:id="rId7" tooltip="Démence"/>
              </a:rPr>
              <a:t>Démence</a:t>
            </a:r>
            <a:r>
              <a:rPr lang="fr-FR" sz="1700" dirty="0" smtClean="0">
                <a:solidFill>
                  <a:srgbClr val="002060"/>
                </a:solidFill>
                <a:latin typeface="Calibri" panose="020F0502020204030204" pitchFamily="34" charset="0"/>
                <a:cs typeface="Arial" panose="020B0604020202020204" pitchFamily="34" charset="0"/>
              </a:rPr>
              <a:t>, confusion mentale (°), </a:t>
            </a:r>
            <a:r>
              <a:rPr lang="fr-FR" sz="1700" dirty="0">
                <a:solidFill>
                  <a:srgbClr val="002060"/>
                </a:solidFill>
                <a:latin typeface="Calibri" panose="020F0502020204030204" pitchFamily="34" charset="0"/>
                <a:cs typeface="Arial" panose="020B0604020202020204" pitchFamily="34" charset="0"/>
              </a:rPr>
              <a:t>Troubles de vision (diplopie ou autres affections qui rend la vision douteuse</a:t>
            </a:r>
            <a:r>
              <a:rPr lang="fr-FR" sz="1700" dirty="0" smtClean="0">
                <a:solidFill>
                  <a:srgbClr val="002060"/>
                </a:solidFill>
                <a:latin typeface="Calibri" panose="020F0502020204030204" pitchFamily="34" charset="0"/>
                <a:cs typeface="Arial" panose="020B0604020202020204" pitchFamily="34" charset="0"/>
              </a:rPr>
              <a:t>), </a:t>
            </a:r>
            <a:r>
              <a:rPr lang="fr-FR" altLang="fr-FR" sz="1700" b="1" dirty="0">
                <a:solidFill>
                  <a:srgbClr val="FF0000"/>
                </a:solidFill>
                <a:latin typeface="Calibri" panose="020F0502020204030204" pitchFamily="34" charset="0"/>
                <a:cs typeface="Arial" panose="020B0604020202020204" pitchFamily="34" charset="0"/>
              </a:rPr>
              <a:t>céphalée à différente position </a:t>
            </a:r>
            <a:r>
              <a:rPr lang="fr-FR" altLang="fr-FR" sz="1700" dirty="0">
                <a:solidFill>
                  <a:srgbClr val="002060"/>
                </a:solidFill>
                <a:latin typeface="Calibri" panose="020F0502020204030204" pitchFamily="34" charset="0"/>
                <a:cs typeface="Arial" panose="020B0604020202020204" pitchFamily="34" charset="0"/>
              </a:rPr>
              <a:t>comme lorsqu'on est en position </a:t>
            </a:r>
            <a:r>
              <a:rPr lang="fr-FR" altLang="fr-FR" sz="1700" dirty="0" smtClean="0">
                <a:solidFill>
                  <a:srgbClr val="002060"/>
                </a:solidFill>
                <a:latin typeface="Calibri" panose="020F0502020204030204" pitchFamily="34" charset="0"/>
                <a:cs typeface="Arial" panose="020B0604020202020204" pitchFamily="34" charset="0"/>
              </a:rPr>
              <a:t>assise (</a:t>
            </a:r>
            <a:r>
              <a:rPr lang="fr-FR" altLang="fr-FR" sz="1700" dirty="0" smtClean="0">
                <a:solidFill>
                  <a:srgbClr val="FF0000"/>
                </a:solidFill>
                <a:latin typeface="Calibri" panose="020F0502020204030204" pitchFamily="34" charset="0"/>
                <a:cs typeface="Arial" panose="020B0604020202020204" pitchFamily="34" charset="0"/>
              </a:rPr>
              <a:t>cas rare</a:t>
            </a:r>
            <a:r>
              <a:rPr lang="fr-FR" altLang="fr-FR" sz="1700" dirty="0" smtClean="0">
                <a:solidFill>
                  <a:srgbClr val="002060"/>
                </a:solidFill>
                <a:latin typeface="Calibri" panose="020F0502020204030204" pitchFamily="34" charset="0"/>
                <a:cs typeface="Arial" panose="020B0604020202020204" pitchFamily="34" charset="0"/>
              </a:rPr>
              <a:t>), </a:t>
            </a:r>
            <a:r>
              <a:rPr lang="fr-FR" altLang="fr-FR" sz="1700" dirty="0">
                <a:solidFill>
                  <a:srgbClr val="002060"/>
                </a:solidFill>
                <a:latin typeface="Calibri" panose="020F0502020204030204" pitchFamily="34" charset="0"/>
                <a:cs typeface="Arial" panose="020B0604020202020204" pitchFamily="34" charset="0"/>
              </a:rPr>
              <a:t>à la marche, </a:t>
            </a:r>
            <a:r>
              <a:rPr lang="fr-FR" altLang="fr-FR" sz="1700" dirty="0" smtClean="0">
                <a:solidFill>
                  <a:srgbClr val="002060"/>
                </a:solidFill>
                <a:latin typeface="Calibri" panose="020F0502020204030204" pitchFamily="34" charset="0"/>
                <a:cs typeface="Arial" panose="020B0604020202020204" pitchFamily="34" charset="0"/>
              </a:rPr>
              <a:t>etc.</a:t>
            </a:r>
            <a:endParaRPr lang="fr-FR" sz="1700" dirty="0" smtClean="0">
              <a:solidFill>
                <a:srgbClr val="002060"/>
              </a:solidFill>
              <a:latin typeface="Calibri" panose="020F0502020204030204" pitchFamily="34" charset="0"/>
              <a:cs typeface="Arial" panose="020B0604020202020204" pitchFamily="34" charset="0"/>
            </a:endParaRPr>
          </a:p>
          <a:p>
            <a:pPr algn="just"/>
            <a:r>
              <a:rPr lang="fr-FR" sz="1200" dirty="0">
                <a:solidFill>
                  <a:srgbClr val="002060"/>
                </a:solidFill>
              </a:rPr>
              <a:t>Dans les familles issues de mariages entre apparentés, l'enfant consanguin a 13 fois plus de risques de </a:t>
            </a:r>
            <a:r>
              <a:rPr lang="fr-FR" sz="1200" dirty="0" smtClean="0">
                <a:solidFill>
                  <a:srgbClr val="002060"/>
                </a:solidFill>
              </a:rPr>
              <a:t>développer </a:t>
            </a:r>
            <a:r>
              <a:rPr lang="fr-FR" sz="1200" dirty="0">
                <a:solidFill>
                  <a:srgbClr val="002060"/>
                </a:solidFill>
              </a:rPr>
              <a:t>une </a:t>
            </a:r>
            <a:r>
              <a:rPr lang="fr-FR" sz="1200" dirty="0" smtClean="0">
                <a:solidFill>
                  <a:srgbClr val="002060"/>
                </a:solidFill>
              </a:rPr>
              <a:t>hydrocéphalie.</a:t>
            </a:r>
          </a:p>
          <a:p>
            <a:pPr algn="just"/>
            <a:r>
              <a:rPr lang="fr-FR" sz="1200" dirty="0" smtClean="0">
                <a:solidFill>
                  <a:srgbClr val="002060"/>
                </a:solidFill>
              </a:rPr>
              <a:t>(°) </a:t>
            </a:r>
            <a:r>
              <a:rPr lang="fr-FR" sz="1200" dirty="0">
                <a:solidFill>
                  <a:srgbClr val="002060"/>
                </a:solidFill>
              </a:rPr>
              <a:t>désorientation, </a:t>
            </a:r>
            <a:r>
              <a:rPr lang="fr-FR" sz="1200" dirty="0" smtClean="0">
                <a:solidFill>
                  <a:srgbClr val="002060"/>
                </a:solidFill>
              </a:rPr>
              <a:t>difficulté </a:t>
            </a:r>
            <a:r>
              <a:rPr lang="fr-FR" sz="1200" dirty="0">
                <a:solidFill>
                  <a:srgbClr val="002060"/>
                </a:solidFill>
              </a:rPr>
              <a:t>à comprendre ou à répondre à des questions </a:t>
            </a:r>
            <a:r>
              <a:rPr lang="fr-FR" sz="1200" dirty="0" smtClean="0">
                <a:solidFill>
                  <a:srgbClr val="002060"/>
                </a:solidFill>
              </a:rPr>
              <a:t>simples.</a:t>
            </a:r>
          </a:p>
          <a:p>
            <a:pPr algn="just"/>
            <a:endParaRPr lang="fr-FR" sz="1200" dirty="0" smtClean="0">
              <a:solidFill>
                <a:srgbClr val="002060"/>
              </a:solidFill>
            </a:endParaRPr>
          </a:p>
          <a:p>
            <a:pPr algn="just"/>
            <a:r>
              <a:rPr lang="fr-FR" sz="1200" u="sng" dirty="0">
                <a:solidFill>
                  <a:srgbClr val="002060"/>
                </a:solidFill>
              </a:rPr>
              <a:t>Traitement</a:t>
            </a:r>
            <a:r>
              <a:rPr lang="fr-FR" sz="1200" dirty="0">
                <a:solidFill>
                  <a:srgbClr val="002060"/>
                </a:solidFill>
              </a:rPr>
              <a:t>  : Le seul traitement de l'hydrocéphalie est chirurgical. </a:t>
            </a:r>
          </a:p>
          <a:p>
            <a:pPr algn="just"/>
            <a:endParaRPr lang="fr-FR" sz="1200" dirty="0" smtClean="0">
              <a:solidFill>
                <a:srgbClr val="002060"/>
              </a:solidFill>
            </a:endParaRPr>
          </a:p>
          <a:p>
            <a:pPr algn="just"/>
            <a:r>
              <a:rPr lang="fr-FR" sz="1200" dirty="0" smtClean="0">
                <a:solidFill>
                  <a:srgbClr val="002060"/>
                </a:solidFill>
              </a:rPr>
              <a:t>Sources </a:t>
            </a:r>
            <a:r>
              <a:rPr lang="fr-FR" sz="1200" dirty="0">
                <a:solidFill>
                  <a:srgbClr val="002060"/>
                </a:solidFill>
              </a:rPr>
              <a:t>: a) </a:t>
            </a:r>
            <a:r>
              <a:rPr lang="fr-FR" sz="1200" dirty="0">
                <a:solidFill>
                  <a:srgbClr val="002060"/>
                </a:solidFill>
                <a:hlinkClick r:id="rId8"/>
              </a:rPr>
              <a:t>http://</a:t>
            </a:r>
            <a:r>
              <a:rPr lang="fr-FR" sz="1200" dirty="0" smtClean="0">
                <a:solidFill>
                  <a:srgbClr val="002060"/>
                </a:solidFill>
                <a:hlinkClick r:id="rId8"/>
              </a:rPr>
              <a:t>www.vulgaris-medical.com/encyclopedie-medicale/hydrocephalie</a:t>
            </a:r>
            <a:r>
              <a:rPr lang="fr-FR" sz="1200" dirty="0" smtClean="0">
                <a:solidFill>
                  <a:srgbClr val="002060"/>
                </a:solidFill>
              </a:rPr>
              <a:t>, b</a:t>
            </a:r>
            <a:r>
              <a:rPr lang="fr-FR" sz="1200" dirty="0">
                <a:solidFill>
                  <a:srgbClr val="002060"/>
                </a:solidFill>
              </a:rPr>
              <a:t>) </a:t>
            </a:r>
            <a:r>
              <a:rPr lang="fr-FR" sz="1200" dirty="0">
                <a:solidFill>
                  <a:srgbClr val="002060"/>
                </a:solidFill>
                <a:hlinkClick r:id="rId9"/>
              </a:rPr>
              <a:t>https://</a:t>
            </a:r>
            <a:r>
              <a:rPr lang="fr-FR" sz="1200" dirty="0" smtClean="0">
                <a:solidFill>
                  <a:srgbClr val="002060"/>
                </a:solidFill>
                <a:hlinkClick r:id="rId9"/>
              </a:rPr>
              <a:t>fr.wikipedia.org/wiki/Hydroc%C3%A9phalie</a:t>
            </a:r>
            <a:r>
              <a:rPr lang="fr-FR" sz="1200" dirty="0" smtClean="0">
                <a:solidFill>
                  <a:srgbClr val="002060"/>
                </a:solidFill>
              </a:rPr>
              <a:t> </a:t>
            </a:r>
          </a:p>
        </p:txBody>
      </p:sp>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4248" y="357681"/>
            <a:ext cx="1914525" cy="1666875"/>
          </a:xfrm>
          <a:prstGeom prst="rect">
            <a:avLst/>
          </a:prstGeom>
        </p:spPr>
      </p:pic>
      <p:sp>
        <p:nvSpPr>
          <p:cNvPr id="8" name="ZoneTexte 7"/>
          <p:cNvSpPr txBox="1"/>
          <p:nvPr/>
        </p:nvSpPr>
        <p:spPr>
          <a:xfrm>
            <a:off x="9877778" y="2111022"/>
            <a:ext cx="2156178" cy="461665"/>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Scanner </a:t>
            </a:r>
            <a:r>
              <a:rPr lang="fr-FR" sz="1200" dirty="0">
                <a:solidFill>
                  <a:srgbClr val="002060"/>
                </a:solidFill>
              </a:rPr>
              <a:t>cérébral révélant </a:t>
            </a:r>
            <a:r>
              <a:rPr lang="fr-FR" sz="1200" dirty="0" smtClean="0">
                <a:solidFill>
                  <a:srgbClr val="002060"/>
                </a:solidFill>
              </a:rPr>
              <a:t>une hydrocéphalie.</a:t>
            </a:r>
            <a:endParaRPr lang="fr-FR" sz="1200" dirty="0">
              <a:solidFill>
                <a:srgbClr val="002060"/>
              </a:solidFill>
            </a:endParaRPr>
          </a:p>
        </p:txBody>
      </p:sp>
      <p:sp>
        <p:nvSpPr>
          <p:cNvPr id="9" name="ZoneTexte 8"/>
          <p:cNvSpPr txBox="1"/>
          <p:nvPr/>
        </p:nvSpPr>
        <p:spPr>
          <a:xfrm>
            <a:off x="1320800" y="149480"/>
            <a:ext cx="3917244"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URGENCE THERAPEUTIQUE VITALE (?)</a:t>
            </a:r>
            <a:endParaRPr lang="fr-FR" b="1" dirty="0">
              <a:solidFill>
                <a:srgbClr val="FF0000"/>
              </a:solidFill>
            </a:endParaRPr>
          </a:p>
        </p:txBody>
      </p:sp>
      <p:pic>
        <p:nvPicPr>
          <p:cNvPr id="10" name="Imag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22379" y="2572687"/>
            <a:ext cx="2466975" cy="1847850"/>
          </a:xfrm>
          <a:prstGeom prst="rect">
            <a:avLst/>
          </a:prstGeom>
        </p:spPr>
      </p:pic>
      <p:sp>
        <p:nvSpPr>
          <p:cNvPr id="11" name="ZoneTexte 10"/>
          <p:cNvSpPr txBox="1"/>
          <p:nvPr/>
        </p:nvSpPr>
        <p:spPr>
          <a:xfrm>
            <a:off x="9722378" y="4492159"/>
            <a:ext cx="2466975" cy="830997"/>
          </a:xfrm>
          <a:prstGeom prst="rect">
            <a:avLst/>
          </a:prstGeom>
          <a:noFill/>
        </p:spPr>
        <p:txBody>
          <a:bodyPr wrap="square" rtlCol="0">
            <a:spAutoFit/>
          </a:bodyPr>
          <a:lstStyle/>
          <a:p>
            <a:pPr algn="ctr"/>
            <a:r>
              <a:rPr lang="fr-FR" sz="1200" dirty="0">
                <a:solidFill>
                  <a:srgbClr val="002060"/>
                </a:solidFill>
              </a:rPr>
              <a:t>Source image : </a:t>
            </a:r>
            <a:r>
              <a:rPr lang="fr-FR" sz="1200" dirty="0">
                <a:solidFill>
                  <a:srgbClr val="002060"/>
                </a:solidFill>
                <a:hlinkClick r:id="rId12"/>
              </a:rPr>
              <a:t>http://</a:t>
            </a:r>
            <a:r>
              <a:rPr lang="fr-FR" sz="1200" dirty="0" smtClean="0">
                <a:solidFill>
                  <a:srgbClr val="002060"/>
                </a:solidFill>
                <a:hlinkClick r:id="rId12"/>
              </a:rPr>
              <a:t>www.allodocteurs.fr/actualite-sante-hydrocephalie-une-tete-qui-grossit_140.html</a:t>
            </a:r>
            <a:r>
              <a:rPr lang="fr-FR" sz="1200" dirty="0" smtClean="0">
                <a:solidFill>
                  <a:srgbClr val="002060"/>
                </a:solidFill>
              </a:rPr>
              <a:t> </a:t>
            </a:r>
            <a:endParaRPr lang="fr-FR" sz="1200" dirty="0">
              <a:solidFill>
                <a:srgbClr val="002060"/>
              </a:solidFill>
            </a:endParaRPr>
          </a:p>
        </p:txBody>
      </p:sp>
      <p:sp>
        <p:nvSpPr>
          <p:cNvPr id="12" name="ZoneTexte 11"/>
          <p:cNvSpPr txBox="1"/>
          <p:nvPr/>
        </p:nvSpPr>
        <p:spPr>
          <a:xfrm>
            <a:off x="214489" y="5463822"/>
            <a:ext cx="11819467" cy="1384995"/>
          </a:xfrm>
          <a:prstGeom prst="rect">
            <a:avLst/>
          </a:prstGeom>
          <a:noFill/>
        </p:spPr>
        <p:txBody>
          <a:bodyPr wrap="square" rtlCol="0">
            <a:spAutoFit/>
          </a:bodyPr>
          <a:lstStyle/>
          <a:p>
            <a:pPr algn="just"/>
            <a:r>
              <a:rPr lang="fr-FR" dirty="0" smtClean="0">
                <a:solidFill>
                  <a:srgbClr val="002060"/>
                </a:solidFill>
              </a:rPr>
              <a:t>b</a:t>
            </a:r>
            <a:r>
              <a:rPr lang="fr-FR" dirty="0">
                <a:solidFill>
                  <a:srgbClr val="002060"/>
                </a:solidFill>
              </a:rPr>
              <a:t>) </a:t>
            </a:r>
            <a:r>
              <a:rPr lang="fr-FR" b="1" dirty="0">
                <a:solidFill>
                  <a:srgbClr val="002060"/>
                </a:solidFill>
              </a:rPr>
              <a:t>Lignées dépressives ou maniaco-dépressives </a:t>
            </a:r>
            <a:r>
              <a:rPr lang="fr-FR" dirty="0">
                <a:solidFill>
                  <a:srgbClr val="002060"/>
                </a:solidFill>
              </a:rPr>
              <a:t>: </a:t>
            </a:r>
          </a:p>
          <a:p>
            <a:pPr algn="just"/>
            <a:r>
              <a:rPr lang="fr-FR" dirty="0">
                <a:solidFill>
                  <a:srgbClr val="002060"/>
                </a:solidFill>
              </a:rPr>
              <a:t>Concernant les troubles bipolaires : Environ 1% de la population avec des prédispositions génétiques importantes. Risque élevé dans 15 à 25 % quand quelqu'un est déjà atteint dans la famille</a:t>
            </a:r>
            <a:r>
              <a:rPr lang="fr-FR" dirty="0" smtClean="0">
                <a:solidFill>
                  <a:srgbClr val="002060"/>
                </a:solidFill>
              </a:rPr>
              <a:t>. </a:t>
            </a:r>
            <a:r>
              <a:rPr lang="fr-FR" i="1" dirty="0" smtClean="0">
                <a:solidFill>
                  <a:srgbClr val="002060"/>
                </a:solidFill>
              </a:rPr>
              <a:t>Certaines lignées familiales associeraient un plus grand nombre de </a:t>
            </a:r>
            <a:r>
              <a:rPr lang="fr-FR" i="1" dirty="0">
                <a:solidFill>
                  <a:srgbClr val="002060"/>
                </a:solidFill>
              </a:rPr>
              <a:t>troubles bipolaires </a:t>
            </a:r>
            <a:r>
              <a:rPr lang="fr-FR" i="1" dirty="0" smtClean="0">
                <a:solidFill>
                  <a:srgbClr val="002060"/>
                </a:solidFill>
              </a:rPr>
              <a:t>associées à des CTC : </a:t>
            </a:r>
            <a:r>
              <a:rPr lang="fr-FR" u="sng" dirty="0" smtClean="0">
                <a:solidFill>
                  <a:srgbClr val="FF0000"/>
                </a:solidFill>
              </a:rPr>
              <a:t>Mais rien ne confirme scientifiquement cette affirmation pour l’instant.</a:t>
            </a:r>
            <a:endParaRPr lang="fr-FR" u="sng" dirty="0">
              <a:solidFill>
                <a:srgbClr val="FF0000"/>
              </a:solidFill>
            </a:endParaRPr>
          </a:p>
          <a:p>
            <a:pPr algn="just"/>
            <a:r>
              <a:rPr lang="fr-FR" sz="1200" dirty="0">
                <a:solidFill>
                  <a:srgbClr val="002060"/>
                </a:solidFill>
              </a:rPr>
              <a:t>Source : </a:t>
            </a:r>
            <a:r>
              <a:rPr lang="fr-FR" sz="1200" dirty="0">
                <a:solidFill>
                  <a:srgbClr val="002060"/>
                </a:solidFill>
                <a:hlinkClick r:id="rId13"/>
              </a:rPr>
              <a:t>http://www.infirmiers.com/etudiants-en-ifsi/cours/cours-psychiatrie-la-psychose-maniaco-depressive.html</a:t>
            </a:r>
            <a:r>
              <a:rPr lang="fr-FR" sz="1200" dirty="0">
                <a:solidFill>
                  <a:srgbClr val="002060"/>
                </a:solidFill>
              </a:rPr>
              <a:t> </a:t>
            </a:r>
            <a:endParaRPr lang="fr-FR" dirty="0">
              <a:solidFill>
                <a:srgbClr val="002060"/>
              </a:solidFill>
            </a:endParaRPr>
          </a:p>
        </p:txBody>
      </p:sp>
    </p:spTree>
    <p:extLst>
      <p:ext uri="{BB962C8B-B14F-4D97-AF65-F5344CB8AC3E}">
        <p14:creationId xmlns:p14="http://schemas.microsoft.com/office/powerpoint/2010/main" val="99507695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5859" y="92250"/>
            <a:ext cx="595489" cy="41098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111</a:t>
            </a:fld>
            <a:endParaRPr lang="fr-FR" dirty="0"/>
          </a:p>
        </p:txBody>
      </p:sp>
      <p:sp>
        <p:nvSpPr>
          <p:cNvPr id="4" name="Rectangle 3"/>
          <p:cNvSpPr/>
          <p:nvPr/>
        </p:nvSpPr>
        <p:spPr>
          <a:xfrm>
            <a:off x="76290" y="474521"/>
            <a:ext cx="5102579" cy="369332"/>
          </a:xfrm>
          <a:prstGeom prst="rect">
            <a:avLst/>
          </a:prstGeom>
        </p:spPr>
        <p:txBody>
          <a:bodyPr wrap="square">
            <a:spAutoFit/>
          </a:bodyPr>
          <a:lstStyle/>
          <a:p>
            <a:r>
              <a:rPr lang="fr-FR" dirty="0" smtClean="0">
                <a:solidFill>
                  <a:srgbClr val="002060"/>
                </a:solidFill>
              </a:rPr>
              <a:t>24. </a:t>
            </a:r>
            <a:r>
              <a:rPr lang="fr-FR" b="1" dirty="0" smtClean="0">
                <a:solidFill>
                  <a:srgbClr val="002060"/>
                </a:solidFill>
              </a:rPr>
              <a:t>Annexe : Quelle hygiène de vie adopter ?</a:t>
            </a:r>
          </a:p>
        </p:txBody>
      </p:sp>
      <p:sp>
        <p:nvSpPr>
          <p:cNvPr id="5" name="ZoneTexte 4"/>
          <p:cNvSpPr txBox="1"/>
          <p:nvPr/>
        </p:nvSpPr>
        <p:spPr>
          <a:xfrm>
            <a:off x="4725529"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76290" y="885506"/>
            <a:ext cx="11913152" cy="5905699"/>
          </a:xfrm>
          <a:prstGeom prst="rect">
            <a:avLst/>
          </a:prstGeom>
          <a:noFill/>
        </p:spPr>
        <p:txBody>
          <a:bodyPr wrap="square" rtlCol="0">
            <a:spAutoFit/>
          </a:bodyPr>
          <a:lstStyle/>
          <a:p>
            <a:pPr algn="just"/>
            <a:r>
              <a:rPr lang="fr-FR" dirty="0" smtClean="0">
                <a:solidFill>
                  <a:srgbClr val="002060"/>
                </a:solidFill>
              </a:rPr>
              <a:t>Quelques pistes suggérées par l’association pour diminuer ses CTC et le ressentis de ses CTC :</a:t>
            </a:r>
          </a:p>
          <a:p>
            <a:pPr algn="just"/>
            <a:endParaRPr lang="fr-FR" dirty="0" smtClean="0">
              <a:solidFill>
                <a:srgbClr val="002060"/>
              </a:solidFill>
            </a:endParaRPr>
          </a:p>
          <a:p>
            <a:pPr marL="285750" indent="-285750" algn="just">
              <a:buFont typeface="Arial" panose="020B0604020202020204" pitchFamily="34" charset="0"/>
              <a:buChar char="•"/>
            </a:pPr>
            <a:r>
              <a:rPr lang="fr-FR" dirty="0" smtClean="0">
                <a:solidFill>
                  <a:srgbClr val="002060"/>
                </a:solidFill>
              </a:rPr>
              <a:t>Si possible, éviter toute forme de stress, la frustration, le ressentiment, la colère, la haine …</a:t>
            </a:r>
          </a:p>
          <a:p>
            <a:pPr marL="285750" indent="-285750" algn="just">
              <a:buFont typeface="Arial" panose="020B0604020202020204" pitchFamily="34" charset="0"/>
              <a:buChar char="•"/>
            </a:pPr>
            <a:r>
              <a:rPr lang="fr-FR" dirty="0" smtClean="0">
                <a:solidFill>
                  <a:srgbClr val="002060"/>
                </a:solidFill>
              </a:rPr>
              <a:t>Il est très important de contrôler son anxiété, ses angoisses, sa tendance à la panique, au surmenage, par des techniques de relaxation, de contrôle de la respiration, d’exercice de mise dans des situations stressantes, pour apprendre à les gérer (par exemple, grâce à la TCC (Thérapie </a:t>
            </a:r>
            <a:r>
              <a:rPr lang="fr-FR" dirty="0" err="1" smtClean="0">
                <a:solidFill>
                  <a:srgbClr val="002060"/>
                </a:solidFill>
              </a:rPr>
              <a:t>cognito</a:t>
            </a:r>
            <a:r>
              <a:rPr lang="fr-FR" dirty="0" smtClean="0">
                <a:solidFill>
                  <a:srgbClr val="002060"/>
                </a:solidFill>
              </a:rPr>
              <a:t>-comportementale), à l’improvisation théâtrale …</a:t>
            </a:r>
          </a:p>
          <a:p>
            <a:pPr marL="285750" indent="-285750" algn="just">
              <a:buFont typeface="Arial" panose="020B0604020202020204" pitchFamily="34" charset="0"/>
              <a:buChar char="•"/>
            </a:pPr>
            <a:r>
              <a:rPr lang="fr-FR" i="1" dirty="0" smtClean="0">
                <a:solidFill>
                  <a:srgbClr val="002060"/>
                </a:solidFill>
              </a:rPr>
              <a:t>Faire régulièrement du sport, si possible aérobie </a:t>
            </a:r>
            <a:r>
              <a:rPr lang="fr-FR" dirty="0" smtClean="0">
                <a:solidFill>
                  <a:srgbClr val="002060"/>
                </a:solidFill>
              </a:rPr>
              <a:t>: 30 mn de marche </a:t>
            </a:r>
            <a:r>
              <a:rPr lang="fr-FR" dirty="0" smtClean="0">
                <a:solidFill>
                  <a:srgbClr val="002060"/>
                </a:solidFill>
              </a:rPr>
              <a:t>par </a:t>
            </a:r>
            <a:r>
              <a:rPr lang="fr-FR" dirty="0" smtClean="0">
                <a:solidFill>
                  <a:srgbClr val="002060"/>
                </a:solidFill>
              </a:rPr>
              <a:t>jour, </a:t>
            </a:r>
            <a:r>
              <a:rPr lang="fr-FR" dirty="0" smtClean="0">
                <a:solidFill>
                  <a:srgbClr val="002060"/>
                </a:solidFill>
              </a:rPr>
              <a:t>de vélo</a:t>
            </a:r>
            <a:r>
              <a:rPr lang="fr-FR" dirty="0" smtClean="0">
                <a:solidFill>
                  <a:srgbClr val="002060"/>
                </a:solidFill>
              </a:rPr>
              <a:t>, </a:t>
            </a:r>
            <a:r>
              <a:rPr lang="fr-FR" dirty="0" smtClean="0">
                <a:solidFill>
                  <a:srgbClr val="002060"/>
                </a:solidFill>
              </a:rPr>
              <a:t>de natation, de course </a:t>
            </a:r>
            <a:r>
              <a:rPr lang="fr-FR" dirty="0" smtClean="0">
                <a:solidFill>
                  <a:srgbClr val="002060"/>
                </a:solidFill>
              </a:rPr>
              <a:t>à pieds …</a:t>
            </a:r>
          </a:p>
          <a:p>
            <a:pPr marL="285750" indent="-285750" algn="just">
              <a:buFont typeface="Arial" panose="020B0604020202020204" pitchFamily="34" charset="0"/>
              <a:buChar char="•"/>
            </a:pPr>
            <a:r>
              <a:rPr lang="fr-FR" dirty="0" smtClean="0">
                <a:solidFill>
                  <a:srgbClr val="002060"/>
                </a:solidFill>
              </a:rPr>
              <a:t>Prenez le temps de vivre, aller à votre rythme. </a:t>
            </a:r>
            <a:r>
              <a:rPr lang="fr-FR" dirty="0">
                <a:solidFill>
                  <a:srgbClr val="008000"/>
                </a:solidFill>
              </a:rPr>
              <a:t>O</a:t>
            </a:r>
            <a:r>
              <a:rPr lang="fr-FR" dirty="0" smtClean="0">
                <a:solidFill>
                  <a:srgbClr val="008000"/>
                </a:solidFill>
              </a:rPr>
              <a:t>sez dire NON</a:t>
            </a:r>
            <a:r>
              <a:rPr lang="fr-FR" dirty="0" smtClean="0">
                <a:solidFill>
                  <a:srgbClr val="002060"/>
                </a:solidFill>
              </a:rPr>
              <a:t>, si votre patron vous soumet à une </a:t>
            </a:r>
            <a:r>
              <a:rPr lang="fr-FR" dirty="0" smtClean="0">
                <a:solidFill>
                  <a:srgbClr val="FF0000"/>
                </a:solidFill>
              </a:rPr>
              <a:t>pression insoutenable</a:t>
            </a:r>
            <a:r>
              <a:rPr lang="fr-FR" dirty="0" smtClean="0">
                <a:solidFill>
                  <a:srgbClr val="002060"/>
                </a:solidFill>
              </a:rPr>
              <a:t>.</a:t>
            </a:r>
          </a:p>
          <a:p>
            <a:pPr marL="285750" indent="-285750" algn="just">
              <a:buFont typeface="Arial" panose="020B0604020202020204" pitchFamily="34" charset="0"/>
              <a:buChar char="•"/>
            </a:pPr>
            <a:r>
              <a:rPr lang="fr-FR" dirty="0" smtClean="0">
                <a:solidFill>
                  <a:srgbClr val="002060"/>
                </a:solidFill>
              </a:rPr>
              <a:t>Manger ce que vous aimez ou vous tolérez. Manger sain, équilibré, varié, des fruits et des légumes (et bio, si vous en avez les moyens financiers).  Essayez aussi le</a:t>
            </a:r>
            <a:r>
              <a:rPr lang="fr-FR" dirty="0">
                <a:solidFill>
                  <a:srgbClr val="002060"/>
                </a:solidFill>
              </a:rPr>
              <a:t> </a:t>
            </a:r>
            <a:r>
              <a:rPr lang="fr-FR" b="1" dirty="0">
                <a:solidFill>
                  <a:srgbClr val="002060"/>
                </a:solidFill>
              </a:rPr>
              <a:t>régime </a:t>
            </a:r>
            <a:r>
              <a:rPr lang="fr-FR" b="1" dirty="0" smtClean="0">
                <a:solidFill>
                  <a:srgbClr val="002060"/>
                </a:solidFill>
              </a:rPr>
              <a:t>méditerranéen</a:t>
            </a:r>
            <a:r>
              <a:rPr lang="fr-FR" dirty="0">
                <a:solidFill>
                  <a:srgbClr val="002060"/>
                </a:solidFill>
              </a:rPr>
              <a:t> </a:t>
            </a:r>
            <a:r>
              <a:rPr lang="fr-FR" dirty="0" smtClean="0">
                <a:solidFill>
                  <a:srgbClr val="002060"/>
                </a:solidFill>
              </a:rPr>
              <a:t>ou</a:t>
            </a:r>
            <a:r>
              <a:rPr lang="fr-FR" dirty="0">
                <a:solidFill>
                  <a:srgbClr val="002060"/>
                </a:solidFill>
              </a:rPr>
              <a:t> </a:t>
            </a:r>
            <a:r>
              <a:rPr lang="fr-FR" b="1" dirty="0">
                <a:solidFill>
                  <a:srgbClr val="002060"/>
                </a:solidFill>
              </a:rPr>
              <a:t>régime </a:t>
            </a:r>
            <a:r>
              <a:rPr lang="fr-FR" b="1" dirty="0" smtClean="0">
                <a:solidFill>
                  <a:srgbClr val="002060"/>
                </a:solidFill>
              </a:rPr>
              <a:t>crétois</a:t>
            </a:r>
            <a:r>
              <a:rPr lang="fr-FR" dirty="0" smtClean="0">
                <a:solidFill>
                  <a:srgbClr val="002060"/>
                </a:solidFill>
              </a:rPr>
              <a:t>, </a:t>
            </a:r>
            <a:r>
              <a:rPr lang="fr-FR" dirty="0">
                <a:solidFill>
                  <a:srgbClr val="002060"/>
                </a:solidFill>
              </a:rPr>
              <a:t>caractérisée par la consommation en abondance de</a:t>
            </a:r>
            <a:r>
              <a:rPr lang="fr-FR" dirty="0"/>
              <a:t> </a:t>
            </a:r>
            <a:r>
              <a:rPr lang="fr-FR" dirty="0">
                <a:hlinkClick r:id="rId2" tooltip="Fruit (alimentation humaine)"/>
              </a:rPr>
              <a:t>fruits</a:t>
            </a:r>
            <a:r>
              <a:rPr lang="fr-FR" dirty="0"/>
              <a:t>, </a:t>
            </a:r>
            <a:r>
              <a:rPr lang="fr-FR" dirty="0">
                <a:hlinkClick r:id="rId3" tooltip="Légumes"/>
              </a:rPr>
              <a:t>légumes</a:t>
            </a:r>
            <a:r>
              <a:rPr lang="fr-FR" dirty="0"/>
              <a:t>, </a:t>
            </a:r>
            <a:r>
              <a:rPr lang="fr-FR" dirty="0">
                <a:hlinkClick r:id="rId4" tooltip="Céréales"/>
              </a:rPr>
              <a:t>céréales</a:t>
            </a:r>
            <a:r>
              <a:rPr lang="fr-FR" dirty="0"/>
              <a:t> </a:t>
            </a:r>
            <a:r>
              <a:rPr lang="fr-FR" dirty="0">
                <a:solidFill>
                  <a:srgbClr val="002060"/>
                </a:solidFill>
              </a:rPr>
              <a:t>et</a:t>
            </a:r>
            <a:r>
              <a:rPr lang="fr-FR" dirty="0"/>
              <a:t> </a:t>
            </a:r>
            <a:r>
              <a:rPr lang="fr-FR" dirty="0">
                <a:hlinkClick r:id="rId5" tooltip="Huile d'olive"/>
              </a:rPr>
              <a:t>huile </a:t>
            </a:r>
            <a:r>
              <a:rPr lang="fr-FR" dirty="0" smtClean="0">
                <a:hlinkClick r:id="rId5" tooltip="Huile d'olive"/>
              </a:rPr>
              <a:t>d'olive</a:t>
            </a:r>
            <a:r>
              <a:rPr lang="fr-FR" dirty="0" smtClean="0">
                <a:solidFill>
                  <a:srgbClr val="002060"/>
                </a:solidFill>
              </a:rPr>
              <a:t> (°) et </a:t>
            </a:r>
            <a:r>
              <a:rPr lang="fr-FR" dirty="0">
                <a:solidFill>
                  <a:srgbClr val="002060"/>
                </a:solidFill>
              </a:rPr>
              <a:t>une consommation faible de</a:t>
            </a:r>
            <a:r>
              <a:rPr lang="fr-FR" dirty="0"/>
              <a:t> </a:t>
            </a:r>
            <a:r>
              <a:rPr lang="fr-FR" dirty="0">
                <a:hlinkClick r:id="rId6" tooltip="Viande"/>
              </a:rPr>
              <a:t>viande</a:t>
            </a:r>
            <a:r>
              <a:rPr lang="fr-FR" dirty="0"/>
              <a:t> </a:t>
            </a:r>
            <a:r>
              <a:rPr lang="fr-FR" dirty="0">
                <a:solidFill>
                  <a:srgbClr val="002060"/>
                </a:solidFill>
              </a:rPr>
              <a:t>et</a:t>
            </a:r>
            <a:r>
              <a:rPr lang="fr-FR" dirty="0"/>
              <a:t> </a:t>
            </a:r>
            <a:r>
              <a:rPr lang="fr-FR" dirty="0">
                <a:hlinkClick r:id="rId7" tooltip="Produits laitiers"/>
              </a:rPr>
              <a:t>produits laitiers</a:t>
            </a:r>
            <a:r>
              <a:rPr lang="fr-FR" dirty="0" smtClean="0">
                <a:solidFill>
                  <a:srgbClr val="002060"/>
                </a:solidFill>
              </a:rPr>
              <a:t>. Valorisez le « temps </a:t>
            </a:r>
            <a:r>
              <a:rPr lang="fr-FR" dirty="0">
                <a:solidFill>
                  <a:srgbClr val="002060"/>
                </a:solidFill>
              </a:rPr>
              <a:t>de manger </a:t>
            </a:r>
            <a:r>
              <a:rPr lang="fr-FR" dirty="0" smtClean="0">
                <a:solidFill>
                  <a:srgbClr val="002060"/>
                </a:solidFill>
              </a:rPr>
              <a:t>», le plaisir </a:t>
            </a:r>
            <a:r>
              <a:rPr lang="fr-FR" dirty="0">
                <a:solidFill>
                  <a:srgbClr val="002060"/>
                </a:solidFill>
              </a:rPr>
              <a:t>de manger, </a:t>
            </a:r>
            <a:r>
              <a:rPr lang="fr-FR" dirty="0" smtClean="0">
                <a:solidFill>
                  <a:srgbClr val="002060"/>
                </a:solidFill>
              </a:rPr>
              <a:t>la </a:t>
            </a:r>
            <a:r>
              <a:rPr lang="fr-FR" dirty="0">
                <a:solidFill>
                  <a:srgbClr val="002060"/>
                </a:solidFill>
              </a:rPr>
              <a:t>convivialité des </a:t>
            </a:r>
            <a:r>
              <a:rPr lang="fr-FR" dirty="0" smtClean="0">
                <a:solidFill>
                  <a:srgbClr val="002060"/>
                </a:solidFill>
              </a:rPr>
              <a:t>repas avec les amis.</a:t>
            </a:r>
          </a:p>
          <a:p>
            <a:pPr marL="285750" indent="-285750" algn="just">
              <a:buFont typeface="Arial" panose="020B0604020202020204" pitchFamily="34" charset="0"/>
              <a:buChar char="•"/>
            </a:pPr>
            <a:r>
              <a:rPr lang="fr-FR" dirty="0" smtClean="0">
                <a:solidFill>
                  <a:srgbClr val="002060"/>
                </a:solidFill>
              </a:rPr>
              <a:t>Une </a:t>
            </a:r>
            <a:r>
              <a:rPr lang="fr-FR" dirty="0">
                <a:solidFill>
                  <a:srgbClr val="002060"/>
                </a:solidFill>
              </a:rPr>
              <a:t>faible </a:t>
            </a:r>
            <a:r>
              <a:rPr lang="fr-FR" dirty="0" smtClean="0">
                <a:solidFill>
                  <a:srgbClr val="002060"/>
                </a:solidFill>
              </a:rPr>
              <a:t>consommation d'alcool</a:t>
            </a:r>
            <a:r>
              <a:rPr lang="fr-FR" dirty="0">
                <a:solidFill>
                  <a:srgbClr val="002060"/>
                </a:solidFill>
              </a:rPr>
              <a:t>,</a:t>
            </a:r>
            <a:r>
              <a:rPr lang="fr-FR" dirty="0" smtClean="0">
                <a:solidFill>
                  <a:srgbClr val="002060"/>
                </a:solidFill>
              </a:rPr>
              <a:t> </a:t>
            </a:r>
            <a:r>
              <a:rPr lang="fr-FR" dirty="0">
                <a:solidFill>
                  <a:srgbClr val="002060"/>
                </a:solidFill>
              </a:rPr>
              <a:t>une consommation modérée de </a:t>
            </a:r>
            <a:r>
              <a:rPr lang="fr-FR" dirty="0">
                <a:solidFill>
                  <a:srgbClr val="002060"/>
                </a:solidFill>
                <a:hlinkClick r:id="rId8" tooltip="Vin rouge"/>
              </a:rPr>
              <a:t>vin rouge</a:t>
            </a:r>
            <a:r>
              <a:rPr lang="fr-FR" dirty="0">
                <a:solidFill>
                  <a:srgbClr val="002060"/>
                </a:solidFill>
              </a:rPr>
              <a:t> durant les </a:t>
            </a:r>
            <a:r>
              <a:rPr lang="fr-FR" dirty="0" smtClean="0">
                <a:solidFill>
                  <a:srgbClr val="002060"/>
                </a:solidFill>
              </a:rPr>
              <a:t>repas. Eviter tous les produits addictifs : alcool, tabac, drogue, </a:t>
            </a:r>
            <a:r>
              <a:rPr lang="fr-FR" i="1" dirty="0" smtClean="0">
                <a:solidFill>
                  <a:srgbClr val="002060"/>
                </a:solidFill>
              </a:rPr>
              <a:t>doses excessives de médicaments pouvant provoquer des abus médicamenteux</a:t>
            </a:r>
            <a:r>
              <a:rPr lang="fr-FR" dirty="0" smtClean="0">
                <a:solidFill>
                  <a:srgbClr val="002060"/>
                </a:solidFill>
              </a:rPr>
              <a:t>.</a:t>
            </a:r>
          </a:p>
          <a:p>
            <a:pPr marL="285750" indent="-285750" algn="just">
              <a:buFont typeface="Arial" panose="020B0604020202020204" pitchFamily="34" charset="0"/>
              <a:buChar char="•"/>
            </a:pPr>
            <a:r>
              <a:rPr lang="fr-FR" dirty="0" smtClean="0">
                <a:solidFill>
                  <a:srgbClr val="002060"/>
                </a:solidFill>
              </a:rPr>
              <a:t>Ayez des points de repères rassurants, adopter, si possible, un rythme de vie régulier, des heures </a:t>
            </a:r>
            <a:r>
              <a:rPr lang="fr-FR" dirty="0">
                <a:solidFill>
                  <a:srgbClr val="002060"/>
                </a:solidFill>
              </a:rPr>
              <a:t>régulières </a:t>
            </a:r>
            <a:r>
              <a:rPr lang="fr-FR" dirty="0" smtClean="0">
                <a:solidFill>
                  <a:srgbClr val="002060"/>
                </a:solidFill>
              </a:rPr>
              <a:t>de sommeils …</a:t>
            </a:r>
          </a:p>
          <a:p>
            <a:pPr marL="285750" indent="-285750" algn="just">
              <a:buFont typeface="Arial" panose="020B0604020202020204" pitchFamily="34" charset="0"/>
              <a:buChar char="•"/>
            </a:pPr>
            <a:r>
              <a:rPr lang="fr-FR" dirty="0" smtClean="0">
                <a:solidFill>
                  <a:srgbClr val="002060"/>
                </a:solidFill>
              </a:rPr>
              <a:t>Détourner votre attention de votre douleur, en </a:t>
            </a:r>
            <a:r>
              <a:rPr lang="fr-FR" b="1" dirty="0" smtClean="0">
                <a:solidFill>
                  <a:srgbClr val="002060"/>
                </a:solidFill>
              </a:rPr>
              <a:t>vous consacrant à fond dans une activité qui vous passionne et </a:t>
            </a:r>
            <a:r>
              <a:rPr lang="fr-FR" b="1" dirty="0" smtClean="0">
                <a:solidFill>
                  <a:srgbClr val="008000"/>
                </a:solidFill>
              </a:rPr>
              <a:t>aussi qui vous valorise aux yeux des autres et de votre entourage et montre vos talents</a:t>
            </a:r>
            <a:r>
              <a:rPr lang="fr-FR" dirty="0" smtClean="0">
                <a:solidFill>
                  <a:srgbClr val="008000"/>
                </a:solidFill>
              </a:rPr>
              <a:t>. Croyez en vous et en vous talents. Sachez vous affirmer. Cela boostera </a:t>
            </a:r>
            <a:r>
              <a:rPr lang="fr-FR" dirty="0">
                <a:solidFill>
                  <a:srgbClr val="008000"/>
                </a:solidFill>
              </a:rPr>
              <a:t>votre confiance en vous</a:t>
            </a:r>
            <a:r>
              <a:rPr lang="fr-FR" dirty="0" smtClean="0">
                <a:solidFill>
                  <a:srgbClr val="008000"/>
                </a:solidFill>
              </a:rPr>
              <a:t>.</a:t>
            </a:r>
            <a:r>
              <a:rPr lang="fr-FR" dirty="0" smtClean="0">
                <a:solidFill>
                  <a:srgbClr val="FF0000"/>
                </a:solidFill>
              </a:rPr>
              <a:t> </a:t>
            </a:r>
          </a:p>
          <a:p>
            <a:pPr marL="285750" indent="-285750" algn="just">
              <a:buFont typeface="Arial" panose="020B0604020202020204" pitchFamily="34" charset="0"/>
              <a:buChar char="•"/>
            </a:pPr>
            <a:r>
              <a:rPr lang="fr-FR" dirty="0" smtClean="0">
                <a:solidFill>
                  <a:srgbClr val="008000"/>
                </a:solidFill>
              </a:rPr>
              <a:t>Culpabiliser est le signe que vous avez des valeurs morales. </a:t>
            </a:r>
            <a:r>
              <a:rPr lang="fr-FR" dirty="0" smtClean="0">
                <a:solidFill>
                  <a:srgbClr val="FF0000"/>
                </a:solidFill>
              </a:rPr>
              <a:t>Mais culpabiliser excessivement constitue aussi un handicap.</a:t>
            </a:r>
            <a:endParaRPr lang="fr-FR" dirty="0" smtClean="0">
              <a:solidFill>
                <a:srgbClr val="008000"/>
              </a:solidFill>
            </a:endParaRPr>
          </a:p>
          <a:p>
            <a:pPr algn="just"/>
            <a:endParaRPr lang="fr-FR" sz="1200" dirty="0" smtClean="0">
              <a:solidFill>
                <a:srgbClr val="002060"/>
              </a:solidFill>
            </a:endParaRPr>
          </a:p>
          <a:p>
            <a:pPr algn="just"/>
            <a:r>
              <a:rPr lang="fr-FR" sz="1200" dirty="0" smtClean="0">
                <a:solidFill>
                  <a:srgbClr val="002060"/>
                </a:solidFill>
              </a:rPr>
              <a:t>(°) </a:t>
            </a:r>
            <a:r>
              <a:rPr lang="fr-FR" sz="1200" dirty="0">
                <a:solidFill>
                  <a:srgbClr val="002060"/>
                </a:solidFill>
              </a:rPr>
              <a:t>le </a:t>
            </a:r>
            <a:r>
              <a:rPr lang="fr-FR" sz="1200" dirty="0" err="1" smtClean="0">
                <a:solidFill>
                  <a:srgbClr val="002060"/>
                </a:solidFill>
              </a:rPr>
              <a:t>lycopène</a:t>
            </a:r>
            <a:r>
              <a:rPr lang="fr-FR" sz="1200" dirty="0" smtClean="0">
                <a:solidFill>
                  <a:srgbClr val="002060"/>
                </a:solidFill>
              </a:rPr>
              <a:t> des tomates, peu soluble dans l’eau, est soluble dans l’huile d’olive. Or </a:t>
            </a:r>
            <a:r>
              <a:rPr lang="fr-FR" sz="1200" dirty="0" smtClean="0">
                <a:hlinkClick r:id="rId9"/>
              </a:rPr>
              <a:t>le </a:t>
            </a:r>
            <a:r>
              <a:rPr lang="fr-FR" sz="1200" dirty="0" err="1">
                <a:hlinkClick r:id="rId9"/>
              </a:rPr>
              <a:t>lycopène</a:t>
            </a:r>
            <a:r>
              <a:rPr lang="fr-FR" sz="1200" dirty="0">
                <a:hlinkClick r:id="rId9"/>
              </a:rPr>
              <a:t> préviendrait le cancer de la </a:t>
            </a:r>
            <a:r>
              <a:rPr lang="fr-FR" sz="1200" dirty="0" smtClean="0">
                <a:hlinkClick r:id="rId9"/>
              </a:rPr>
              <a:t>prostate</a:t>
            </a:r>
            <a:r>
              <a:rPr lang="fr-FR" sz="1200" dirty="0" smtClean="0"/>
              <a:t> </a:t>
            </a:r>
            <a:r>
              <a:rPr lang="fr-FR" sz="1200" dirty="0" smtClean="0">
                <a:solidFill>
                  <a:srgbClr val="002060"/>
                </a:solidFill>
              </a:rPr>
              <a:t>et les AVC.</a:t>
            </a:r>
            <a:endParaRPr lang="fr-FR" sz="1200" dirty="0">
              <a:solidFill>
                <a:srgbClr val="002060"/>
              </a:solidFill>
            </a:endParaRPr>
          </a:p>
          <a:p>
            <a:pPr algn="just"/>
            <a:r>
              <a:rPr lang="fr-FR" sz="1200" dirty="0">
                <a:solidFill>
                  <a:srgbClr val="002060"/>
                </a:solidFill>
              </a:rPr>
              <a:t>Source : </a:t>
            </a:r>
            <a:r>
              <a:rPr lang="fr-FR" sz="1200" dirty="0">
                <a:solidFill>
                  <a:srgbClr val="002060"/>
                </a:solidFill>
                <a:hlinkClick r:id="rId9"/>
              </a:rPr>
              <a:t>http://</a:t>
            </a:r>
            <a:r>
              <a:rPr lang="fr-FR" sz="1200" dirty="0" smtClean="0">
                <a:solidFill>
                  <a:srgbClr val="002060"/>
                </a:solidFill>
                <a:hlinkClick r:id="rId9"/>
              </a:rPr>
              <a:t>www.passeportsante.net/fr/Solutions/PlantesSupplements/Fiche.aspx?doc=lycopene_ps</a:t>
            </a:r>
            <a:r>
              <a:rPr lang="fr-FR" sz="1200" dirty="0" smtClean="0">
                <a:solidFill>
                  <a:srgbClr val="002060"/>
                </a:solidFill>
              </a:rPr>
              <a:t> </a:t>
            </a:r>
            <a:endParaRPr lang="fr-FR" sz="1200" dirty="0">
              <a:solidFill>
                <a:srgbClr val="002060"/>
              </a:solidFill>
            </a:endParaRPr>
          </a:p>
        </p:txBody>
      </p:sp>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13799" y="13145"/>
            <a:ext cx="2203400" cy="1464830"/>
          </a:xfrm>
          <a:prstGeom prst="rect">
            <a:avLst/>
          </a:prstGeom>
        </p:spPr>
      </p:pic>
      <p:sp>
        <p:nvSpPr>
          <p:cNvPr id="8" name="ZoneTexte 7"/>
          <p:cNvSpPr txBox="1"/>
          <p:nvPr/>
        </p:nvSpPr>
        <p:spPr>
          <a:xfrm>
            <a:off x="7744178" y="446804"/>
            <a:ext cx="2069621" cy="461665"/>
          </a:xfrm>
          <a:prstGeom prst="rect">
            <a:avLst/>
          </a:prstGeom>
          <a:noFill/>
        </p:spPr>
        <p:txBody>
          <a:bodyPr wrap="square" rtlCol="0">
            <a:spAutoFit/>
          </a:bodyPr>
          <a:lstStyle/>
          <a:p>
            <a:pPr algn="r"/>
            <a:r>
              <a:rPr lang="fr-FR" sz="1200" dirty="0" smtClean="0">
                <a:solidFill>
                  <a:srgbClr val="002060"/>
                </a:solidFill>
              </a:rPr>
              <a:t>Eviter de se / vous</a:t>
            </a:r>
          </a:p>
          <a:p>
            <a:pPr algn="r"/>
            <a:r>
              <a:rPr lang="fr-FR" sz="1200" dirty="0" smtClean="0">
                <a:solidFill>
                  <a:srgbClr val="002060"/>
                </a:solidFill>
              </a:rPr>
              <a:t> mettre en colère </a:t>
            </a:r>
            <a:r>
              <a:rPr lang="fr-FR" sz="1200" dirty="0" smtClean="0">
                <a:solidFill>
                  <a:srgbClr val="002060"/>
                </a:solidFill>
                <a:latin typeface="Calibri" panose="020F0502020204030204" pitchFamily="34" charset="0"/>
              </a:rPr>
              <a:t>→</a:t>
            </a:r>
            <a:endParaRPr lang="fr-FR" sz="1200" dirty="0">
              <a:solidFill>
                <a:srgbClr val="002060"/>
              </a:solidFill>
            </a:endParaRPr>
          </a:p>
        </p:txBody>
      </p:sp>
    </p:spTree>
    <p:extLst>
      <p:ext uri="{BB962C8B-B14F-4D97-AF65-F5344CB8AC3E}">
        <p14:creationId xmlns:p14="http://schemas.microsoft.com/office/powerpoint/2010/main" val="13852692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31886" y="191135"/>
            <a:ext cx="629356" cy="331964"/>
          </a:xfrm>
        </p:spPr>
        <p:txBody>
          <a:bodyPr/>
          <a:lstStyle/>
          <a:p>
            <a:fld id="{CE177AD9-1C89-497B-82D4-54EC60B92A04}" type="slidenum">
              <a:rPr lang="fr-FR" smtClean="0"/>
              <a:t>112</a:t>
            </a:fld>
            <a:endParaRPr lang="fr-FR" dirty="0"/>
          </a:p>
        </p:txBody>
      </p:sp>
      <p:sp>
        <p:nvSpPr>
          <p:cNvPr id="4" name="Rectangle 3"/>
          <p:cNvSpPr/>
          <p:nvPr/>
        </p:nvSpPr>
        <p:spPr>
          <a:xfrm>
            <a:off x="231886" y="539137"/>
            <a:ext cx="5102579" cy="369332"/>
          </a:xfrm>
          <a:prstGeom prst="rect">
            <a:avLst/>
          </a:prstGeom>
        </p:spPr>
        <p:txBody>
          <a:bodyPr wrap="square">
            <a:spAutoFit/>
          </a:bodyPr>
          <a:lstStyle/>
          <a:p>
            <a:r>
              <a:rPr lang="fr-FR" dirty="0" smtClean="0">
                <a:solidFill>
                  <a:srgbClr val="002060"/>
                </a:solidFill>
              </a:rPr>
              <a:t>24. </a:t>
            </a:r>
            <a:r>
              <a:rPr lang="fr-FR" b="1" dirty="0" smtClean="0">
                <a:solidFill>
                  <a:srgbClr val="002060"/>
                </a:solidFill>
              </a:rPr>
              <a:t>Annexe : Quelle hygiène de vie adopter ?</a:t>
            </a:r>
          </a:p>
        </p:txBody>
      </p:sp>
      <p:sp>
        <p:nvSpPr>
          <p:cNvPr id="5" name="ZoneTexte 4"/>
          <p:cNvSpPr txBox="1"/>
          <p:nvPr/>
        </p:nvSpPr>
        <p:spPr>
          <a:xfrm>
            <a:off x="4725529"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90926" y="924507"/>
            <a:ext cx="11999650" cy="4278094"/>
          </a:xfrm>
          <a:prstGeom prst="rect">
            <a:avLst/>
          </a:prstGeom>
          <a:noFill/>
        </p:spPr>
        <p:txBody>
          <a:bodyPr wrap="square" rtlCol="0">
            <a:spAutoFit/>
          </a:bodyPr>
          <a:lstStyle/>
          <a:p>
            <a:pPr marL="285750" indent="-285750" algn="just">
              <a:buFont typeface="Arial" panose="020B0604020202020204" pitchFamily="34" charset="0"/>
              <a:buChar char="•"/>
            </a:pPr>
            <a:r>
              <a:rPr lang="fr-FR" sz="1700" dirty="0">
                <a:solidFill>
                  <a:srgbClr val="008000"/>
                </a:solidFill>
              </a:rPr>
              <a:t>Cultivez vos amis et relations sociales, comme un beau jardin</a:t>
            </a:r>
            <a:r>
              <a:rPr lang="fr-FR" sz="1700" dirty="0">
                <a:solidFill>
                  <a:srgbClr val="002060"/>
                </a:solidFill>
              </a:rPr>
              <a:t>. Soyez entouré d’amis rassurants, en qui vous avez confiance, sur lesquels vous pouvez compter, à qui vous pouvez vous confier en toute discrétion. </a:t>
            </a:r>
            <a:endParaRPr lang="fr-FR" sz="1700" dirty="0">
              <a:solidFill>
                <a:srgbClr val="008000"/>
              </a:solidFill>
            </a:endParaRPr>
          </a:p>
          <a:p>
            <a:pPr marL="285750" indent="-285750" algn="just">
              <a:buFont typeface="Arial" panose="020B0604020202020204" pitchFamily="34" charset="0"/>
              <a:buChar char="•"/>
            </a:pPr>
            <a:r>
              <a:rPr lang="fr-FR" sz="1700" dirty="0" smtClean="0">
                <a:solidFill>
                  <a:srgbClr val="008000"/>
                </a:solidFill>
              </a:rPr>
              <a:t>Ne </a:t>
            </a:r>
            <a:r>
              <a:rPr lang="fr-FR" sz="1700" dirty="0">
                <a:solidFill>
                  <a:srgbClr val="008000"/>
                </a:solidFill>
              </a:rPr>
              <a:t>vous coupez des autres</a:t>
            </a:r>
            <a:r>
              <a:rPr lang="fr-FR" sz="1700" dirty="0">
                <a:solidFill>
                  <a:srgbClr val="002060"/>
                </a:solidFill>
              </a:rPr>
              <a:t>, ne vous repliez pas sur vous, </a:t>
            </a:r>
            <a:r>
              <a:rPr lang="fr-FR" sz="1700" dirty="0" smtClean="0">
                <a:solidFill>
                  <a:srgbClr val="002060"/>
                </a:solidFill>
              </a:rPr>
              <a:t>même si votre </a:t>
            </a:r>
            <a:r>
              <a:rPr lang="fr-FR" sz="1700" dirty="0">
                <a:solidFill>
                  <a:srgbClr val="002060"/>
                </a:solidFill>
              </a:rPr>
              <a:t>souffrance </a:t>
            </a:r>
            <a:r>
              <a:rPr lang="fr-FR" sz="1700" dirty="0" smtClean="0">
                <a:solidFill>
                  <a:srgbClr val="002060"/>
                </a:solidFill>
              </a:rPr>
              <a:t>et douleur sont terribles. </a:t>
            </a:r>
            <a:r>
              <a:rPr lang="fr-FR" sz="1700" dirty="0">
                <a:solidFill>
                  <a:srgbClr val="002060"/>
                </a:solidFill>
              </a:rPr>
              <a:t>Rejoignez une association, </a:t>
            </a:r>
            <a:r>
              <a:rPr lang="fr-FR" sz="1700" dirty="0" smtClean="0">
                <a:solidFill>
                  <a:srgbClr val="002060"/>
                </a:solidFill>
              </a:rPr>
              <a:t>ONG, agissez en son sein. </a:t>
            </a:r>
            <a:r>
              <a:rPr lang="fr-FR" sz="1700" b="1" dirty="0" smtClean="0">
                <a:solidFill>
                  <a:srgbClr val="008000"/>
                </a:solidFill>
              </a:rPr>
              <a:t>Soyez actif, curieux, constructif, chaque jour </a:t>
            </a:r>
            <a:r>
              <a:rPr lang="fr-FR" sz="1700" dirty="0">
                <a:solidFill>
                  <a:srgbClr val="002060"/>
                </a:solidFill>
              </a:rPr>
              <a:t>… </a:t>
            </a:r>
            <a:r>
              <a:rPr lang="fr-FR" sz="1700" dirty="0" smtClean="0">
                <a:solidFill>
                  <a:srgbClr val="002060"/>
                </a:solidFill>
              </a:rPr>
              <a:t>Vous verrez que si vous êtes entouré, sans cesse, d’amis et que vous consacrez à des activités qui vous passionnent, le ressenti de votre douleur diminuera.</a:t>
            </a:r>
          </a:p>
          <a:p>
            <a:pPr marL="285750" indent="-285750" algn="just">
              <a:buFont typeface="Arial" panose="020B0604020202020204" pitchFamily="34" charset="0"/>
              <a:buChar char="•"/>
            </a:pPr>
            <a:r>
              <a:rPr lang="fr-FR" sz="1700" dirty="0" smtClean="0">
                <a:solidFill>
                  <a:srgbClr val="002060"/>
                </a:solidFill>
              </a:rPr>
              <a:t>Soyez généreux, solidaire des autres, </a:t>
            </a:r>
            <a:r>
              <a:rPr lang="fr-FR" sz="1700" dirty="0">
                <a:solidFill>
                  <a:srgbClr val="002060"/>
                </a:solidFill>
              </a:rPr>
              <a:t>mais </a:t>
            </a:r>
            <a:r>
              <a:rPr lang="fr-FR" sz="1700" dirty="0" smtClean="0">
                <a:solidFill>
                  <a:srgbClr val="002060"/>
                </a:solidFill>
              </a:rPr>
              <a:t>sans vous «</a:t>
            </a:r>
            <a:r>
              <a:rPr lang="fr-FR" sz="1700" dirty="0">
                <a:solidFill>
                  <a:srgbClr val="002060"/>
                </a:solidFill>
              </a:rPr>
              <a:t> bouffer » </a:t>
            </a:r>
            <a:r>
              <a:rPr lang="fr-FR" sz="1700" dirty="0" smtClean="0">
                <a:solidFill>
                  <a:srgbClr val="002060"/>
                </a:solidFill>
              </a:rPr>
              <a:t>par les autres (et soyez reconnaissant envers les bienfaits ou aides qu’on vous apporte). Protégez-vous aussi. Si une personne sollicite en permanence votre aide, sans jamais aucun retour, aucune restitution ou sans jamais témoigner une quelconque reconnaissance pour vous, si elle ne tient jamais parole, </a:t>
            </a:r>
            <a:r>
              <a:rPr lang="fr-FR" sz="1700" dirty="0">
                <a:solidFill>
                  <a:srgbClr val="002060"/>
                </a:solidFill>
              </a:rPr>
              <a:t>comme si c’était normal, </a:t>
            </a:r>
            <a:r>
              <a:rPr lang="fr-FR" sz="1700" dirty="0" smtClean="0">
                <a:solidFill>
                  <a:srgbClr val="002060"/>
                </a:solidFill>
              </a:rPr>
              <a:t>alors éloignez-vous d’elle voire coupez définitivement avec elle.</a:t>
            </a:r>
          </a:p>
          <a:p>
            <a:pPr marL="285750" indent="-285750" algn="just">
              <a:buFont typeface="Arial" panose="020B0604020202020204" pitchFamily="34" charset="0"/>
              <a:buChar char="•"/>
            </a:pPr>
            <a:r>
              <a:rPr lang="fr-FR" sz="1700" b="1" dirty="0" smtClean="0">
                <a:solidFill>
                  <a:srgbClr val="008000"/>
                </a:solidFill>
              </a:rPr>
              <a:t>Le travail sur soi ou le travail intérieur demande toujours des efforts, de la volonté, de la persévérance, du temps </a:t>
            </a:r>
            <a:r>
              <a:rPr lang="fr-FR" sz="1700" dirty="0" smtClean="0">
                <a:solidFill>
                  <a:srgbClr val="002060"/>
                </a:solidFill>
              </a:rPr>
              <a:t>… Les résultats, suite à ses efforts pour s’améliorer et pour diminuer sa CTC, ne sont jamais immédiats. Il faut souvent plusieurs années. </a:t>
            </a:r>
            <a:r>
              <a:rPr lang="fr-FR" sz="1700" i="1" dirty="0" smtClean="0">
                <a:solidFill>
                  <a:srgbClr val="002060"/>
                </a:solidFill>
              </a:rPr>
              <a:t>En général, rien n’est jamais simple ou facile dans la vie</a:t>
            </a:r>
            <a:r>
              <a:rPr lang="fr-FR" sz="1700" dirty="0" smtClean="0">
                <a:solidFill>
                  <a:srgbClr val="002060"/>
                </a:solidFill>
              </a:rPr>
              <a:t>. </a:t>
            </a:r>
            <a:r>
              <a:rPr lang="fr-FR" sz="1700" b="1" dirty="0" smtClean="0">
                <a:solidFill>
                  <a:srgbClr val="002060"/>
                </a:solidFill>
              </a:rPr>
              <a:t>La vie est un combat permanent</a:t>
            </a:r>
            <a:r>
              <a:rPr lang="fr-FR" sz="1700" dirty="0" smtClean="0">
                <a:solidFill>
                  <a:srgbClr val="002060"/>
                </a:solidFill>
              </a:rPr>
              <a:t>, y compris sur soi. Soyez dans le </a:t>
            </a:r>
            <a:r>
              <a:rPr lang="fr-FR" sz="1700" b="1" dirty="0" smtClean="0">
                <a:solidFill>
                  <a:srgbClr val="002060"/>
                </a:solidFill>
              </a:rPr>
              <a:t>dépassement perpétuel de vous-même</a:t>
            </a:r>
            <a:r>
              <a:rPr lang="fr-FR" sz="1700" dirty="0" smtClean="0">
                <a:solidFill>
                  <a:srgbClr val="002060"/>
                </a:solidFill>
              </a:rPr>
              <a:t>, en vous </a:t>
            </a:r>
            <a:r>
              <a:rPr lang="fr-FR" sz="1700" b="1" dirty="0" smtClean="0">
                <a:solidFill>
                  <a:srgbClr val="008000"/>
                </a:solidFill>
              </a:rPr>
              <a:t>fixant des objectifs réalisables</a:t>
            </a:r>
            <a:r>
              <a:rPr lang="fr-FR" sz="1700" b="1" dirty="0">
                <a:solidFill>
                  <a:srgbClr val="008000"/>
                </a:solidFill>
              </a:rPr>
              <a:t> </a:t>
            </a:r>
            <a:r>
              <a:rPr lang="fr-FR" sz="1700" b="1" dirty="0" smtClean="0">
                <a:solidFill>
                  <a:srgbClr val="008000"/>
                </a:solidFill>
              </a:rPr>
              <a:t>et clairs</a:t>
            </a:r>
            <a:r>
              <a:rPr lang="fr-FR" sz="1700" dirty="0" smtClean="0">
                <a:solidFill>
                  <a:srgbClr val="002060"/>
                </a:solidFill>
              </a:rPr>
              <a:t>, en tout conservant une humilité minimum vous permettant de rester humain. </a:t>
            </a:r>
            <a:r>
              <a:rPr lang="fr-FR" sz="1700" i="1" dirty="0" smtClean="0">
                <a:solidFill>
                  <a:srgbClr val="002060"/>
                </a:solidFill>
              </a:rPr>
              <a:t>A la longue, vous pourrez vous passez des médicaments vous servant de béquilles mentales </a:t>
            </a:r>
            <a:r>
              <a:rPr lang="fr-FR" sz="1700" dirty="0" smtClean="0">
                <a:solidFill>
                  <a:srgbClr val="002060"/>
                </a:solidFill>
              </a:rPr>
              <a:t>(°).</a:t>
            </a:r>
          </a:p>
          <a:p>
            <a:pPr marL="285750" indent="-285750" algn="just">
              <a:buFont typeface="Arial" panose="020B0604020202020204" pitchFamily="34" charset="0"/>
              <a:buChar char="•"/>
            </a:pPr>
            <a:r>
              <a:rPr lang="fr-FR" sz="1700" dirty="0" smtClean="0">
                <a:solidFill>
                  <a:srgbClr val="002060"/>
                </a:solidFill>
              </a:rPr>
              <a:t>Votre CTC est souvent liée à une fragilité en vous. Vous pouvez renforcer votre résilience, votre force intérieure, par ce combat permanent et ce </a:t>
            </a:r>
            <a:r>
              <a:rPr lang="fr-FR" sz="1700" dirty="0">
                <a:solidFill>
                  <a:srgbClr val="002060"/>
                </a:solidFill>
              </a:rPr>
              <a:t>dépassement perpétuel de </a:t>
            </a:r>
            <a:r>
              <a:rPr lang="fr-FR" sz="1700" dirty="0" smtClean="0">
                <a:solidFill>
                  <a:srgbClr val="002060"/>
                </a:solidFill>
              </a:rPr>
              <a:t>vous-même. Bon courage et bonne chance dans la poursuite de ce but.</a:t>
            </a:r>
            <a:endParaRPr lang="fr-FR" sz="1700" dirty="0">
              <a:solidFill>
                <a:srgbClr val="00206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927" y="5221717"/>
            <a:ext cx="2447925" cy="158115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222" y="0"/>
            <a:ext cx="3558986" cy="998866"/>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41" y="5114925"/>
            <a:ext cx="2619375" cy="1743075"/>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0711" y="5135455"/>
            <a:ext cx="2219501" cy="1745774"/>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1201" y="5114925"/>
            <a:ext cx="2619375" cy="1743075"/>
          </a:xfrm>
          <a:prstGeom prst="rect">
            <a:avLst/>
          </a:prstGeom>
        </p:spPr>
      </p:pic>
      <p:sp>
        <p:nvSpPr>
          <p:cNvPr id="13" name="ZoneTexte 12"/>
          <p:cNvSpPr txBox="1"/>
          <p:nvPr/>
        </p:nvSpPr>
        <p:spPr>
          <a:xfrm>
            <a:off x="231886" y="5221718"/>
            <a:ext cx="1424052" cy="1569660"/>
          </a:xfrm>
          <a:prstGeom prst="rect">
            <a:avLst/>
          </a:prstGeom>
          <a:noFill/>
        </p:spPr>
        <p:txBody>
          <a:bodyPr wrap="square" rtlCol="0">
            <a:spAutoFit/>
          </a:bodyPr>
          <a:lstStyle/>
          <a:p>
            <a:pPr algn="just"/>
            <a:r>
              <a:rPr lang="fr-FR" sz="1200" dirty="0" smtClean="0">
                <a:solidFill>
                  <a:srgbClr val="002060"/>
                </a:solidFill>
              </a:rPr>
              <a:t>(°) Antidépresseurs, anxiolytiques, somnifères … pour lesquels vous avez pu probablement développer une addiction ou dépendance.</a:t>
            </a:r>
            <a:endParaRPr lang="fr-FR" sz="1200" dirty="0">
              <a:solidFill>
                <a:srgbClr val="002060"/>
              </a:solidFill>
            </a:endParaRPr>
          </a:p>
        </p:txBody>
      </p:sp>
      <p:sp>
        <p:nvSpPr>
          <p:cNvPr id="14" name="ZoneTexte 13"/>
          <p:cNvSpPr txBox="1"/>
          <p:nvPr/>
        </p:nvSpPr>
        <p:spPr>
          <a:xfrm>
            <a:off x="5148198" y="5986462"/>
            <a:ext cx="1828800" cy="369332"/>
          </a:xfrm>
          <a:prstGeom prst="rect">
            <a:avLst/>
          </a:prstGeom>
          <a:noFill/>
        </p:spPr>
        <p:txBody>
          <a:bodyPr wrap="square" rtlCol="0">
            <a:spAutoFit/>
          </a:bodyPr>
          <a:lstStyle/>
          <a:p>
            <a:r>
              <a:rPr lang="fr-FR" dirty="0" smtClean="0"/>
              <a:t>raisonnablement.</a:t>
            </a:r>
            <a:endParaRPr lang="fr-FR" dirty="0"/>
          </a:p>
        </p:txBody>
      </p:sp>
    </p:spTree>
    <p:extLst>
      <p:ext uri="{BB962C8B-B14F-4D97-AF65-F5344CB8AC3E}">
        <p14:creationId xmlns:p14="http://schemas.microsoft.com/office/powerpoint/2010/main" val="4464724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59643" y="149481"/>
            <a:ext cx="595489" cy="41098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113</a:t>
            </a:fld>
            <a:endParaRPr lang="fr-FR" dirty="0"/>
          </a:p>
        </p:txBody>
      </p:sp>
      <p:sp>
        <p:nvSpPr>
          <p:cNvPr id="4" name="Rectangle 3"/>
          <p:cNvSpPr/>
          <p:nvPr/>
        </p:nvSpPr>
        <p:spPr>
          <a:xfrm>
            <a:off x="135465" y="597967"/>
            <a:ext cx="7127403" cy="369333"/>
          </a:xfrm>
          <a:prstGeom prst="rect">
            <a:avLst/>
          </a:prstGeom>
        </p:spPr>
        <p:txBody>
          <a:bodyPr wrap="square">
            <a:spAutoFit/>
          </a:bodyPr>
          <a:lstStyle/>
          <a:p>
            <a:r>
              <a:rPr lang="fr-FR" dirty="0" smtClean="0">
                <a:solidFill>
                  <a:srgbClr val="002060"/>
                </a:solidFill>
              </a:rPr>
              <a:t>25. </a:t>
            </a:r>
            <a:r>
              <a:rPr lang="fr-FR" b="1" dirty="0" smtClean="0">
                <a:solidFill>
                  <a:srgbClr val="002060"/>
                </a:solidFill>
              </a:rPr>
              <a:t>Annexe : Les situations d’impasse professionnelle, psychologiques …</a:t>
            </a: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35466" y="967301"/>
            <a:ext cx="11921068" cy="5909310"/>
          </a:xfrm>
          <a:prstGeom prst="rect">
            <a:avLst/>
          </a:prstGeom>
          <a:noFill/>
        </p:spPr>
        <p:txBody>
          <a:bodyPr wrap="square" rtlCol="0">
            <a:spAutoFit/>
          </a:bodyPr>
          <a:lstStyle/>
          <a:p>
            <a:pPr algn="just"/>
            <a:r>
              <a:rPr lang="fr-FR" dirty="0" smtClean="0">
                <a:solidFill>
                  <a:srgbClr val="FF0000"/>
                </a:solidFill>
              </a:rPr>
              <a:t>Certains malades ressentent des douleurs céphalalgiques insupportables. Ils ont l’impression que les médecins ne prennent pas leur douleur au sérieux et qu’ils leur ont fermé toutes les portes ou solutions. Leur handicap peut être tellement sérieux (perte de toutes leurs capacités de concentration et de mémorisation), qu’ils perdent leur travail et se retrouve au RSA et dans une dépression sévères, avec des idées suicidaires. Ils se voient dans une situation d’impasse, totalement bloquée, </a:t>
            </a:r>
            <a:r>
              <a:rPr lang="fr-FR" dirty="0">
                <a:solidFill>
                  <a:srgbClr val="FF0000"/>
                </a:solidFill>
              </a:rPr>
              <a:t>sans issue</a:t>
            </a:r>
            <a:r>
              <a:rPr lang="fr-FR" dirty="0" smtClean="0">
                <a:solidFill>
                  <a:srgbClr val="FF0000"/>
                </a:solidFill>
              </a:rPr>
              <a:t>.</a:t>
            </a:r>
            <a:endParaRPr lang="fr-FR" dirty="0" smtClean="0">
              <a:solidFill>
                <a:srgbClr val="002060"/>
              </a:solidFill>
            </a:endParaRPr>
          </a:p>
          <a:p>
            <a:pPr algn="just"/>
            <a:r>
              <a:rPr lang="fr-FR" i="1" dirty="0" smtClean="0">
                <a:solidFill>
                  <a:srgbClr val="002060"/>
                </a:solidFill>
              </a:rPr>
              <a:t>Dans certains cas, la céphalée sévère est liée à un abus médicamenteux d’antalgiques, d’anxiolytiques, de somnifères, voire d’antidépresseurs</a:t>
            </a:r>
            <a:r>
              <a:rPr lang="fr-FR" dirty="0" smtClean="0">
                <a:solidFill>
                  <a:srgbClr val="002060"/>
                </a:solidFill>
              </a:rPr>
              <a:t>. Or il n’est pas toujours facile de faire prendre conscience au malade que sa douleur peut être liée à une dépendance </a:t>
            </a:r>
            <a:r>
              <a:rPr lang="fr-FR" dirty="0">
                <a:solidFill>
                  <a:srgbClr val="002060"/>
                </a:solidFill>
              </a:rPr>
              <a:t>[</a:t>
            </a:r>
            <a:r>
              <a:rPr lang="fr-FR" dirty="0" smtClean="0">
                <a:solidFill>
                  <a:srgbClr val="002060"/>
                </a:solidFill>
              </a:rPr>
              <a:t>addiction] à des médicaments (censés soulager sa douleur) (°).</a:t>
            </a:r>
            <a:r>
              <a:rPr lang="fr-FR" dirty="0" smtClean="0">
                <a:solidFill>
                  <a:srgbClr val="FF0000"/>
                </a:solidFill>
              </a:rPr>
              <a:t> Mais dans certains cas de céphalées de tension chroniques très douloureuses, on ne détecte pas d’abus médicamenteux. </a:t>
            </a:r>
            <a:r>
              <a:rPr lang="fr-FR" dirty="0" smtClean="0">
                <a:solidFill>
                  <a:srgbClr val="008000"/>
                </a:solidFill>
              </a:rPr>
              <a:t>Mais </a:t>
            </a:r>
            <a:r>
              <a:rPr lang="fr-FR" dirty="0">
                <a:solidFill>
                  <a:srgbClr val="008000"/>
                </a:solidFill>
              </a:rPr>
              <a:t>m</a:t>
            </a:r>
            <a:r>
              <a:rPr lang="fr-FR" dirty="0" smtClean="0">
                <a:solidFill>
                  <a:srgbClr val="008000"/>
                </a:solidFill>
              </a:rPr>
              <a:t>algré tout, les recommandations des pages précédentes (</a:t>
            </a:r>
            <a:r>
              <a:rPr lang="fr-FR" b="1" dirty="0" smtClean="0">
                <a:solidFill>
                  <a:srgbClr val="008000"/>
                </a:solidFill>
              </a:rPr>
              <a:t>avoir une passion, des amis</a:t>
            </a:r>
            <a:r>
              <a:rPr lang="fr-FR" dirty="0" smtClean="0">
                <a:solidFill>
                  <a:srgbClr val="008000"/>
                </a:solidFill>
              </a:rPr>
              <a:t>), pour détourner l’attention du malade de sa douleur, sont toujours valables</a:t>
            </a:r>
            <a:r>
              <a:rPr lang="fr-FR" dirty="0" smtClean="0">
                <a:solidFill>
                  <a:srgbClr val="002060"/>
                </a:solidFill>
              </a:rPr>
              <a:t>. </a:t>
            </a:r>
          </a:p>
          <a:p>
            <a:pPr algn="just"/>
            <a:r>
              <a:rPr lang="fr-FR" dirty="0" smtClean="0">
                <a:solidFill>
                  <a:srgbClr val="002060"/>
                </a:solidFill>
              </a:rPr>
              <a:t>Si l’on vit dans un grande ville (et le reste de la France) et que l’on touche le RSA,  on trouve énormément de services gratuits et des bons plans pour vivre gratuitement, sans être nécessairement un pique-assiette (+), avec l’aide des Restaus du cœur, d’Emmaüs, le SAMU social, les dispensaires de Médecins du Monde, les écoles dentaires ….</a:t>
            </a:r>
          </a:p>
          <a:p>
            <a:pPr algn="just"/>
            <a:r>
              <a:rPr lang="fr-FR" dirty="0" smtClean="0">
                <a:solidFill>
                  <a:srgbClr val="008000"/>
                </a:solidFill>
              </a:rPr>
              <a:t>Sinon, l’on a remarqué que durant un sport d’endurance, au long cours _ randonnée pédestre, cycliste …_, l’intensité douloureuse de la céphalée diminue. </a:t>
            </a:r>
            <a:r>
              <a:rPr lang="fr-FR" dirty="0" smtClean="0">
                <a:solidFill>
                  <a:srgbClr val="002060"/>
                </a:solidFill>
              </a:rPr>
              <a:t>Pourquoi alors ne pas entreprendre un tour de </a:t>
            </a:r>
            <a:r>
              <a:rPr lang="fr-FR" dirty="0">
                <a:solidFill>
                  <a:srgbClr val="002060"/>
                </a:solidFill>
              </a:rPr>
              <a:t>France pédestre, </a:t>
            </a:r>
            <a:r>
              <a:rPr lang="fr-FR" dirty="0" smtClean="0">
                <a:solidFill>
                  <a:srgbClr val="002060"/>
                </a:solidFill>
              </a:rPr>
              <a:t>cycliste, en se faisant aider des centres Emmaüs (par échange de bons procédés), d’associations caritatives, d’</a:t>
            </a:r>
            <a:r>
              <a:rPr lang="fr-FR" dirty="0" err="1" smtClean="0">
                <a:solidFill>
                  <a:srgbClr val="002060"/>
                </a:solidFill>
              </a:rPr>
              <a:t>écovillages</a:t>
            </a:r>
            <a:r>
              <a:rPr lang="fr-FR" dirty="0" smtClean="0">
                <a:solidFill>
                  <a:srgbClr val="002060"/>
                </a:solidFill>
              </a:rPr>
              <a:t> … ? (*).</a:t>
            </a:r>
            <a:endParaRPr lang="fr-FR" dirty="0" smtClean="0">
              <a:solidFill>
                <a:srgbClr val="008000"/>
              </a:solidFill>
            </a:endParaRPr>
          </a:p>
          <a:p>
            <a:pPr algn="just"/>
            <a:r>
              <a:rPr lang="fr-FR" sz="1200" dirty="0" smtClean="0">
                <a:solidFill>
                  <a:srgbClr val="002060"/>
                </a:solidFill>
              </a:rPr>
              <a:t>(*) </a:t>
            </a:r>
            <a:r>
              <a:rPr lang="fr-FR" sz="1200" dirty="0">
                <a:solidFill>
                  <a:srgbClr val="002060"/>
                </a:solidFill>
              </a:rPr>
              <a:t>à « charge de revanche » </a:t>
            </a:r>
            <a:r>
              <a:rPr lang="fr-FR" sz="1200" dirty="0" smtClean="0">
                <a:solidFill>
                  <a:srgbClr val="002060"/>
                </a:solidFill>
              </a:rPr>
              <a:t> : Nourriture et hébergement gratuit en échange d’un service, comme dans le WWOOFING (voir le site : </a:t>
            </a:r>
            <a:r>
              <a:rPr lang="fr-FR" sz="1200" dirty="0" smtClean="0">
                <a:hlinkClick r:id="rId2"/>
              </a:rPr>
              <a:t>www.wwoof.fr</a:t>
            </a:r>
            <a:r>
              <a:rPr lang="fr-FR" sz="1200" dirty="0" smtClean="0">
                <a:solidFill>
                  <a:srgbClr val="002060"/>
                </a:solidFill>
              </a:rPr>
              <a:t>).</a:t>
            </a:r>
          </a:p>
          <a:p>
            <a:pPr algn="just"/>
            <a:r>
              <a:rPr lang="fr-FR" sz="1200" dirty="0" smtClean="0">
                <a:solidFill>
                  <a:srgbClr val="002060"/>
                </a:solidFill>
              </a:rPr>
              <a:t>(°) Chez certains malades</a:t>
            </a:r>
            <a:r>
              <a:rPr lang="fr-FR" sz="1200" dirty="0" smtClean="0">
                <a:solidFill>
                  <a:srgbClr val="FF0000"/>
                </a:solidFill>
              </a:rPr>
              <a:t>, il y a la honte de reconnaître d’être dépendant à des drogues et de ne pas arriver à s’en passer</a:t>
            </a:r>
            <a:r>
              <a:rPr lang="fr-FR" sz="1200" dirty="0" smtClean="0">
                <a:solidFill>
                  <a:srgbClr val="002060"/>
                </a:solidFill>
              </a:rPr>
              <a:t>.  </a:t>
            </a:r>
          </a:p>
          <a:p>
            <a:pPr algn="just"/>
            <a:r>
              <a:rPr lang="fr-FR" sz="1200" dirty="0">
                <a:solidFill>
                  <a:srgbClr val="002060"/>
                </a:solidFill>
              </a:rPr>
              <a:t>(+) </a:t>
            </a:r>
            <a:r>
              <a:rPr lang="fr-FR" sz="1200" dirty="0">
                <a:solidFill>
                  <a:srgbClr val="002060"/>
                </a:solidFill>
                <a:hlinkClick r:id="rId3"/>
              </a:rPr>
              <a:t>http://</a:t>
            </a:r>
            <a:r>
              <a:rPr lang="fr-FR" sz="1200" dirty="0" smtClean="0">
                <a:solidFill>
                  <a:srgbClr val="002060"/>
                </a:solidFill>
                <a:hlinkClick r:id="rId3"/>
              </a:rPr>
              <a:t>www.france5.fr/emissions/la-quotidienne/a-la-une/les-bons-plans-pour-vivre-en-partie-gratuitement_224857</a:t>
            </a:r>
            <a:endParaRPr lang="fr-FR" sz="1200" dirty="0" smtClean="0">
              <a:solidFill>
                <a:srgbClr val="002060"/>
              </a:solidFill>
            </a:endParaRPr>
          </a:p>
          <a:p>
            <a:pPr algn="just"/>
            <a:r>
              <a:rPr lang="fr-FR" sz="1200" dirty="0">
                <a:solidFill>
                  <a:srgbClr val="FF0000"/>
                </a:solidFill>
                <a:hlinkClick r:id="rId4"/>
              </a:rPr>
              <a:t>http://</a:t>
            </a:r>
            <a:r>
              <a:rPr lang="fr-FR" sz="1200" dirty="0" smtClean="0">
                <a:solidFill>
                  <a:srgbClr val="FF0000"/>
                </a:solidFill>
                <a:hlinkClick r:id="rId4"/>
              </a:rPr>
              <a:t>rue89.nouvelobs.com/2013/12/18/vivre-sans-argent-france-si-difficile-ca-248258</a:t>
            </a:r>
            <a:endParaRPr lang="fr-FR" sz="1200" dirty="0" smtClean="0">
              <a:solidFill>
                <a:srgbClr val="FF0000"/>
              </a:solidFill>
            </a:endParaRPr>
          </a:p>
          <a:p>
            <a:pPr algn="just"/>
            <a:r>
              <a:rPr lang="fr-FR" sz="1200" dirty="0">
                <a:solidFill>
                  <a:srgbClr val="FF0000"/>
                </a:solidFill>
                <a:hlinkClick r:id="rId5"/>
              </a:rPr>
              <a:t>http://</a:t>
            </a:r>
            <a:r>
              <a:rPr lang="fr-FR" sz="1200" dirty="0" smtClean="0">
                <a:solidFill>
                  <a:srgbClr val="FF0000"/>
                </a:solidFill>
                <a:hlinkClick r:id="rId5"/>
              </a:rPr>
              <a:t>www.planet.fr/conso-les-bons-plans-pour-vivre-gratis.17172.1404.html</a:t>
            </a:r>
            <a:r>
              <a:rPr lang="fr-FR" sz="1200" dirty="0" smtClean="0">
                <a:solidFill>
                  <a:srgbClr val="FF0000"/>
                </a:solidFill>
              </a:rPr>
              <a:t> </a:t>
            </a:r>
          </a:p>
          <a:p>
            <a:pPr algn="just"/>
            <a:r>
              <a:rPr lang="fr-FR" sz="1200" dirty="0">
                <a:solidFill>
                  <a:srgbClr val="FF0000"/>
                </a:solidFill>
                <a:hlinkClick r:id="rId6"/>
              </a:rPr>
              <a:t>http://alternatives.blog.lemonde.fr/2014/01/22/vivre-sans-argent-pourquoi-comment-cinq-exemples</a:t>
            </a:r>
            <a:r>
              <a:rPr lang="fr-FR" sz="1200" dirty="0" smtClean="0">
                <a:solidFill>
                  <a:srgbClr val="FF0000"/>
                </a:solidFill>
                <a:hlinkClick r:id="rId6"/>
              </a:rPr>
              <a:t>/</a:t>
            </a:r>
            <a:r>
              <a:rPr lang="fr-FR" sz="1200" dirty="0" smtClean="0">
                <a:solidFill>
                  <a:srgbClr val="FF0000"/>
                </a:solidFill>
              </a:rPr>
              <a:t> </a:t>
            </a:r>
          </a:p>
          <a:p>
            <a:pPr algn="just"/>
            <a:r>
              <a:rPr lang="fr-FR" sz="1200" dirty="0">
                <a:solidFill>
                  <a:srgbClr val="FF0000"/>
                </a:solidFill>
                <a:hlinkClick r:id="rId7"/>
              </a:rPr>
              <a:t>http://www.neo-planete.com/vivre-gratuitement-yolainedelabigne-chronique-bonnenouvelle-europe1-gratuivores-consommation</a:t>
            </a:r>
            <a:r>
              <a:rPr lang="fr-FR" sz="1200" dirty="0" smtClean="0">
                <a:solidFill>
                  <a:srgbClr val="FF0000"/>
                </a:solidFill>
                <a:hlinkClick r:id="rId7"/>
              </a:rPr>
              <a:t>/</a:t>
            </a:r>
            <a:r>
              <a:rPr lang="fr-FR" sz="1200" dirty="0" smtClean="0">
                <a:solidFill>
                  <a:srgbClr val="FF0000"/>
                </a:solidFill>
              </a:rPr>
              <a:t> </a:t>
            </a:r>
          </a:p>
          <a:p>
            <a:pPr algn="just"/>
            <a:r>
              <a:rPr lang="fr-FR" sz="1200" dirty="0">
                <a:solidFill>
                  <a:srgbClr val="FF0000"/>
                </a:solidFill>
                <a:hlinkClick r:id="rId8"/>
              </a:rPr>
              <a:t>http://</a:t>
            </a:r>
            <a:r>
              <a:rPr lang="fr-FR" sz="1200" dirty="0" smtClean="0">
                <a:solidFill>
                  <a:srgbClr val="FF0000"/>
                </a:solidFill>
                <a:hlinkClick r:id="rId8"/>
              </a:rPr>
              <a:t>www.franceinter.fr/emission-leco-du-matin-vivre-sans-argent-cest-possible</a:t>
            </a:r>
            <a:r>
              <a:rPr lang="fr-FR" sz="1200" dirty="0" smtClean="0">
                <a:solidFill>
                  <a:srgbClr val="FF0000"/>
                </a:solidFill>
              </a:rPr>
              <a:t> </a:t>
            </a:r>
          </a:p>
          <a:p>
            <a:pPr algn="just"/>
            <a:r>
              <a:rPr lang="fr-FR" sz="1200" i="1" dirty="0">
                <a:solidFill>
                  <a:srgbClr val="008000"/>
                </a:solidFill>
              </a:rPr>
              <a:t>Sans un sou en poche : Vivre fauché... mais vivre libre !, </a:t>
            </a:r>
            <a:r>
              <a:rPr lang="fr-FR" sz="1200" dirty="0">
                <a:solidFill>
                  <a:srgbClr val="008000"/>
                </a:solidFill>
              </a:rPr>
              <a:t>Benjamin Lesage et Béatrice Madeline, Flammarion, </a:t>
            </a:r>
            <a:r>
              <a:rPr lang="fr-FR" sz="1200" dirty="0" smtClean="0">
                <a:solidFill>
                  <a:srgbClr val="008000"/>
                </a:solidFill>
              </a:rPr>
              <a:t>2015, 19,90 €.</a:t>
            </a:r>
            <a:endParaRPr lang="fr-FR" sz="1200" dirty="0">
              <a:solidFill>
                <a:srgbClr val="008000"/>
              </a:solidFill>
            </a:endParaRPr>
          </a:p>
        </p:txBody>
      </p:sp>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10044" y="0"/>
            <a:ext cx="2381956" cy="1046937"/>
          </a:xfrm>
          <a:prstGeom prst="rect">
            <a:avLst/>
          </a:prstGeom>
        </p:spPr>
      </p:pic>
      <p:pic>
        <p:nvPicPr>
          <p:cNvPr id="2"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3040" y="5024085"/>
            <a:ext cx="1438275" cy="1438275"/>
          </a:xfrm>
          <a:prstGeom prst="rect">
            <a:avLst/>
          </a:prstGeom>
        </p:spPr>
      </p:pic>
      <p:sp>
        <p:nvSpPr>
          <p:cNvPr id="9" name="ZoneTexte 8"/>
          <p:cNvSpPr txBox="1"/>
          <p:nvPr/>
        </p:nvSpPr>
        <p:spPr>
          <a:xfrm>
            <a:off x="10220578" y="6462360"/>
            <a:ext cx="1143198" cy="276999"/>
          </a:xfrm>
          <a:prstGeom prst="rect">
            <a:avLst/>
          </a:prstGeom>
          <a:noFill/>
        </p:spPr>
        <p:txBody>
          <a:bodyPr wrap="none" rtlCol="0">
            <a:spAutoFit/>
          </a:bodyPr>
          <a:lstStyle/>
          <a:p>
            <a:pPr algn="ctr"/>
            <a:r>
              <a:rPr lang="fr-FR" sz="1200" dirty="0" smtClean="0">
                <a:solidFill>
                  <a:srgbClr val="002060"/>
                </a:solidFill>
              </a:rPr>
              <a:t>Le WWOOFING</a:t>
            </a:r>
            <a:endParaRPr lang="fr-FR" sz="1200" dirty="0">
              <a:solidFill>
                <a:srgbClr val="002060"/>
              </a:solidFill>
            </a:endParaRPr>
          </a:p>
        </p:txBody>
      </p:sp>
      <p:sp>
        <p:nvSpPr>
          <p:cNvPr id="10" name="ZoneTexte 9"/>
          <p:cNvSpPr txBox="1"/>
          <p:nvPr/>
        </p:nvSpPr>
        <p:spPr>
          <a:xfrm>
            <a:off x="1851378" y="171283"/>
            <a:ext cx="2607733"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QUESTION DIFFICILE</a:t>
            </a:r>
            <a:endParaRPr lang="fr-FR" b="1" dirty="0">
              <a:solidFill>
                <a:srgbClr val="FF0000"/>
              </a:solidFill>
            </a:endParaRPr>
          </a:p>
        </p:txBody>
      </p:sp>
    </p:spTree>
    <p:extLst>
      <p:ext uri="{BB962C8B-B14F-4D97-AF65-F5344CB8AC3E}">
        <p14:creationId xmlns:p14="http://schemas.microsoft.com/office/powerpoint/2010/main" val="748191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E177AD9-1C89-497B-82D4-54EC60B92A04}" type="slidenum">
              <a:rPr lang="fr-FR" smtClean="0"/>
              <a:t>114</a:t>
            </a:fld>
            <a:endParaRPr lang="fr-FR" dirty="0"/>
          </a:p>
        </p:txBody>
      </p:sp>
      <p:sp>
        <p:nvSpPr>
          <p:cNvPr id="3" name="ZoneTexte 2"/>
          <p:cNvSpPr txBox="1"/>
          <p:nvPr/>
        </p:nvSpPr>
        <p:spPr>
          <a:xfrm>
            <a:off x="114260" y="536337"/>
            <a:ext cx="8746640" cy="369332"/>
          </a:xfrm>
          <a:prstGeom prst="rect">
            <a:avLst/>
          </a:prstGeom>
          <a:noFill/>
        </p:spPr>
        <p:txBody>
          <a:bodyPr wrap="square" rtlCol="0">
            <a:spAutoFit/>
          </a:bodyPr>
          <a:lstStyle/>
          <a:p>
            <a:r>
              <a:rPr lang="fr-FR" b="1" dirty="0" smtClean="0">
                <a:solidFill>
                  <a:srgbClr val="002060"/>
                </a:solidFill>
              </a:rPr>
              <a:t>26. Annexe : Aller ou non vers une reconnaissance </a:t>
            </a:r>
            <a:r>
              <a:rPr lang="fr-FR" b="1" dirty="0">
                <a:solidFill>
                  <a:srgbClr val="002060"/>
                </a:solidFill>
              </a:rPr>
              <a:t>handicapé </a:t>
            </a:r>
            <a:r>
              <a:rPr lang="fr-FR" b="1" dirty="0" smtClean="0">
                <a:solidFill>
                  <a:srgbClr val="002060"/>
                </a:solidFill>
              </a:rPr>
              <a:t>adulte des CTC ?</a:t>
            </a:r>
            <a:endParaRPr lang="fr-FR" b="1" dirty="0">
              <a:solidFill>
                <a:srgbClr val="002060"/>
              </a:solidFill>
            </a:endParaRPr>
          </a:p>
        </p:txBody>
      </p:sp>
      <p:sp>
        <p:nvSpPr>
          <p:cNvPr id="4" name="ZoneTexte 3"/>
          <p:cNvSpPr txBox="1"/>
          <p:nvPr/>
        </p:nvSpPr>
        <p:spPr>
          <a:xfrm>
            <a:off x="5041618" y="16700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14260" y="905669"/>
            <a:ext cx="11953562" cy="5909310"/>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A notre connaissance, un seul membre de notre association, Jean-Philippe, souffrant de CTC et de vertiges permanents, a bénéficié d’une « </a:t>
            </a:r>
            <a:r>
              <a:rPr lang="fr-FR" b="1" dirty="0">
                <a:solidFill>
                  <a:srgbClr val="002060"/>
                </a:solidFill>
              </a:rPr>
              <a:t> </a:t>
            </a:r>
            <a:r>
              <a:rPr lang="fr-FR" b="1" dirty="0" smtClean="0">
                <a:solidFill>
                  <a:srgbClr val="002060"/>
                </a:solidFill>
              </a:rPr>
              <a:t>Reconnaissance handicapé </a:t>
            </a:r>
            <a:r>
              <a:rPr lang="fr-FR" b="1" dirty="0">
                <a:solidFill>
                  <a:srgbClr val="002060"/>
                </a:solidFill>
              </a:rPr>
              <a:t>adulte </a:t>
            </a:r>
            <a:r>
              <a:rPr lang="fr-FR" dirty="0" smtClean="0">
                <a:solidFill>
                  <a:srgbClr val="002060"/>
                </a:solidFill>
              </a:rPr>
              <a:t>», accompagnée d’une allocation « handicapé adulte », de la part de la Maison Départementale des Personnes Handicapées (MDPH) de sa ville. Il l’a obtenu pour </a:t>
            </a:r>
            <a:r>
              <a:rPr lang="fr-FR" b="1" dirty="0" smtClean="0">
                <a:solidFill>
                  <a:srgbClr val="002060"/>
                </a:solidFill>
              </a:rPr>
              <a:t>dépression grave</a:t>
            </a:r>
            <a:r>
              <a:rPr lang="fr-FR" dirty="0" smtClean="0">
                <a:solidFill>
                  <a:srgbClr val="002060"/>
                </a:solidFill>
              </a:rPr>
              <a:t>, parce qu’un neurologue a détecté, après investigation intrusive (invasive), un </a:t>
            </a:r>
            <a:r>
              <a:rPr lang="fr-FR" b="1" dirty="0" smtClean="0">
                <a:solidFill>
                  <a:srgbClr val="002060"/>
                </a:solidFill>
              </a:rPr>
              <a:t>déficit important de sérotonine</a:t>
            </a:r>
            <a:r>
              <a:rPr lang="fr-FR" dirty="0" smtClean="0">
                <a:solidFill>
                  <a:srgbClr val="002060"/>
                </a:solidFill>
              </a:rPr>
              <a:t>, dans son cerveau. De plus, il été reconnu faisant parti </a:t>
            </a:r>
            <a:r>
              <a:rPr lang="fr-FR" b="1" dirty="0" smtClean="0">
                <a:solidFill>
                  <a:srgbClr val="002060"/>
                </a:solidFill>
              </a:rPr>
              <a:t>d’une lignée familiale dépressive </a:t>
            </a:r>
            <a:r>
              <a:rPr lang="fr-FR" dirty="0" smtClean="0">
                <a:solidFill>
                  <a:srgbClr val="002060"/>
                </a:solidFill>
              </a:rPr>
              <a:t>(un de ses parents s’étant suicidé, sans raison apparente).</a:t>
            </a:r>
          </a:p>
          <a:p>
            <a:pPr marL="285750" indent="-285750" algn="just">
              <a:buFont typeface="Arial" panose="020B0604020202020204" pitchFamily="34" charset="0"/>
              <a:buChar char="•"/>
            </a:pPr>
            <a:r>
              <a:rPr lang="fr-FR" dirty="0">
                <a:solidFill>
                  <a:srgbClr val="002060"/>
                </a:solidFill>
              </a:rPr>
              <a:t>Il doit donc </a:t>
            </a:r>
            <a:r>
              <a:rPr lang="fr-FR" dirty="0" smtClean="0">
                <a:solidFill>
                  <a:srgbClr val="002060"/>
                </a:solidFill>
              </a:rPr>
              <a:t>prendre, </a:t>
            </a:r>
            <a:r>
              <a:rPr lang="fr-FR" dirty="0">
                <a:solidFill>
                  <a:srgbClr val="002060"/>
                </a:solidFill>
              </a:rPr>
              <a:t>à </a:t>
            </a:r>
            <a:r>
              <a:rPr lang="fr-FR" dirty="0" smtClean="0">
                <a:solidFill>
                  <a:srgbClr val="002060"/>
                </a:solidFill>
              </a:rPr>
              <a:t>vie, </a:t>
            </a:r>
            <a:r>
              <a:rPr lang="fr-FR" dirty="0">
                <a:solidFill>
                  <a:srgbClr val="002060"/>
                </a:solidFill>
              </a:rPr>
              <a:t>un médicament inhibiteur de la recapture de la sérotonine (ici le </a:t>
            </a:r>
            <a:r>
              <a:rPr lang="fr-FR" dirty="0" err="1" smtClean="0">
                <a:solidFill>
                  <a:srgbClr val="002060"/>
                </a:solidFill>
              </a:rPr>
              <a:t>Seroplex</a:t>
            </a:r>
            <a:r>
              <a:rPr lang="fr-FR" dirty="0" smtClean="0">
                <a:solidFill>
                  <a:srgbClr val="002060"/>
                </a:solidFill>
              </a:rPr>
              <a:t>, bénéfique pour lui).</a:t>
            </a:r>
          </a:p>
          <a:p>
            <a:pPr marL="285750" indent="-285750" algn="just">
              <a:buFont typeface="Arial" panose="020B0604020202020204" pitchFamily="34" charset="0"/>
              <a:buChar char="•"/>
            </a:pPr>
            <a:r>
              <a:rPr lang="fr-FR" dirty="0" smtClean="0">
                <a:solidFill>
                  <a:srgbClr val="002060"/>
                </a:solidFill>
              </a:rPr>
              <a:t>En le faisant bénéficier de la reconnaissance et de l’indemnité «</a:t>
            </a:r>
            <a:r>
              <a:rPr lang="fr-FR" dirty="0">
                <a:solidFill>
                  <a:srgbClr val="002060"/>
                </a:solidFill>
              </a:rPr>
              <a:t> handicapé adulte », </a:t>
            </a:r>
            <a:r>
              <a:rPr lang="fr-FR" dirty="0" smtClean="0">
                <a:solidFill>
                  <a:srgbClr val="002060"/>
                </a:solidFill>
              </a:rPr>
              <a:t>la MDPH l’a autorisé à a travailler à mis temps dans un kiosque à journaux.</a:t>
            </a:r>
          </a:p>
          <a:p>
            <a:pPr marL="285750" indent="-285750" algn="just">
              <a:buFont typeface="Arial" panose="020B0604020202020204" pitchFamily="34" charset="0"/>
              <a:buChar char="•"/>
            </a:pPr>
            <a:r>
              <a:rPr lang="fr-FR" dirty="0" smtClean="0">
                <a:solidFill>
                  <a:srgbClr val="002060"/>
                </a:solidFill>
              </a:rPr>
              <a:t>Normalement, aucune CTC [même associés à </a:t>
            </a:r>
            <a:r>
              <a:rPr lang="fr-FR" dirty="0">
                <a:solidFill>
                  <a:srgbClr val="002060"/>
                </a:solidFill>
              </a:rPr>
              <a:t>des vertiges permanents] </a:t>
            </a:r>
            <a:r>
              <a:rPr lang="fr-FR" dirty="0" smtClean="0">
                <a:solidFill>
                  <a:srgbClr val="002060"/>
                </a:solidFill>
              </a:rPr>
              <a:t>n’est normalement reconnu, par la MDPH, comme constituant un handicap suffisant, pour qu’elle puisse obtenir la </a:t>
            </a:r>
            <a:r>
              <a:rPr lang="fr-FR" dirty="0">
                <a:solidFill>
                  <a:srgbClr val="002060"/>
                </a:solidFill>
              </a:rPr>
              <a:t>« </a:t>
            </a:r>
            <a:r>
              <a:rPr lang="fr-FR" b="1" dirty="0">
                <a:solidFill>
                  <a:srgbClr val="002060"/>
                </a:solidFill>
              </a:rPr>
              <a:t> Reconnaissance handicapé adulte </a:t>
            </a:r>
            <a:r>
              <a:rPr lang="fr-FR" dirty="0" smtClean="0">
                <a:solidFill>
                  <a:srgbClr val="002060"/>
                </a:solidFill>
              </a:rPr>
              <a:t>».</a:t>
            </a:r>
          </a:p>
          <a:p>
            <a:pPr marL="285750" indent="-285750" algn="just">
              <a:buFont typeface="Arial" panose="020B0604020202020204" pitchFamily="34" charset="0"/>
              <a:buChar char="•"/>
            </a:pPr>
            <a:r>
              <a:rPr lang="fr-FR" dirty="0" smtClean="0">
                <a:solidFill>
                  <a:srgbClr val="002060"/>
                </a:solidFill>
              </a:rPr>
              <a:t>Dans notre association, nous pensons que si les techniques de travail sur soi, mises en jeu </a:t>
            </a:r>
            <a:r>
              <a:rPr lang="fr-FR" dirty="0">
                <a:solidFill>
                  <a:srgbClr val="002060"/>
                </a:solidFill>
              </a:rPr>
              <a:t>par notre </a:t>
            </a:r>
            <a:r>
              <a:rPr lang="fr-FR" dirty="0" smtClean="0">
                <a:solidFill>
                  <a:srgbClr val="002060"/>
                </a:solidFill>
              </a:rPr>
              <a:t>association, pour « traiter » les CTC (d’origine psychique), fonctionnent, alors normalement nul besoin de cette </a:t>
            </a:r>
            <a:r>
              <a:rPr lang="fr-FR" dirty="0">
                <a:solidFill>
                  <a:srgbClr val="002060"/>
                </a:solidFill>
              </a:rPr>
              <a:t>« </a:t>
            </a:r>
            <a:r>
              <a:rPr lang="fr-FR" b="1" dirty="0">
                <a:solidFill>
                  <a:srgbClr val="002060"/>
                </a:solidFill>
              </a:rPr>
              <a:t> Reconnaissance handicapé adulte </a:t>
            </a:r>
            <a:r>
              <a:rPr lang="fr-FR" dirty="0" smtClean="0">
                <a:solidFill>
                  <a:srgbClr val="002060"/>
                </a:solidFill>
              </a:rPr>
              <a:t>» (?).</a:t>
            </a:r>
            <a:r>
              <a:rPr lang="fr-FR" dirty="0">
                <a:solidFill>
                  <a:srgbClr val="002060"/>
                </a:solidFill>
              </a:rPr>
              <a:t> </a:t>
            </a:r>
            <a:r>
              <a:rPr lang="fr-FR" dirty="0" smtClean="0">
                <a:solidFill>
                  <a:srgbClr val="002060"/>
                </a:solidFill>
              </a:rPr>
              <a:t>De plus, pour obtenir cette reconnaissance, quelles preuves scientifiques pouvons-nous avancer, étant donné le caractère « invisible » de cette malade ? </a:t>
            </a:r>
            <a:r>
              <a:rPr lang="fr-FR" dirty="0">
                <a:solidFill>
                  <a:srgbClr val="002060"/>
                </a:solidFill>
              </a:rPr>
              <a:t>C</a:t>
            </a:r>
            <a:r>
              <a:rPr lang="fr-FR" dirty="0" smtClean="0">
                <a:solidFill>
                  <a:srgbClr val="002060"/>
                </a:solidFill>
              </a:rPr>
              <a:t>omment faire le tri entre les « simulateurs » et ceux qui souffrent réellement ?</a:t>
            </a:r>
          </a:p>
          <a:p>
            <a:pPr marL="285750" indent="-285750" algn="just">
              <a:buFont typeface="Arial" panose="020B0604020202020204" pitchFamily="34" charset="0"/>
              <a:buChar char="•"/>
            </a:pPr>
            <a:r>
              <a:rPr lang="fr-FR" dirty="0" smtClean="0">
                <a:solidFill>
                  <a:srgbClr val="002060"/>
                </a:solidFill>
              </a:rPr>
              <a:t>Et comment distinguer une Céphalées de Tension Episodique, gênante mais non handicapante, d’une </a:t>
            </a:r>
            <a:r>
              <a:rPr lang="fr-FR" dirty="0">
                <a:solidFill>
                  <a:srgbClr val="002060"/>
                </a:solidFill>
              </a:rPr>
              <a:t>Céphalées de Tension </a:t>
            </a:r>
            <a:r>
              <a:rPr lang="fr-FR" dirty="0" smtClean="0">
                <a:solidFill>
                  <a:srgbClr val="002060"/>
                </a:solidFill>
              </a:rPr>
              <a:t>Chronique, elle bien plus handicapante ?</a:t>
            </a:r>
          </a:p>
          <a:p>
            <a:pPr marL="285750" indent="-285750" algn="just">
              <a:buFont typeface="Arial" panose="020B0604020202020204" pitchFamily="34" charset="0"/>
              <a:buChar char="•"/>
            </a:pPr>
            <a:r>
              <a:rPr lang="fr-FR" dirty="0" smtClean="0">
                <a:solidFill>
                  <a:srgbClr val="002060"/>
                </a:solidFill>
              </a:rPr>
              <a:t>Sans compter qu’il n’existe aucune épidémiologique sur la prévalence des CTC, en France (°), donc aucun moyen d’estimer le coût de cette reconnaissance (si elle était accordée pour tous les CTC) pour la sécurité sociale ou/et la MDPH (!), dont le coût pourrait être « faramineux » (?) (+).</a:t>
            </a:r>
            <a:endParaRPr lang="fr-FR" sz="1200" dirty="0" smtClean="0">
              <a:solidFill>
                <a:srgbClr val="002060"/>
              </a:solidFill>
            </a:endParaRPr>
          </a:p>
          <a:p>
            <a:pPr algn="r"/>
            <a:r>
              <a:rPr lang="fr-FR" sz="1200" dirty="0" smtClean="0">
                <a:solidFill>
                  <a:srgbClr val="002060"/>
                </a:solidFill>
              </a:rPr>
              <a:t>(°) Nous mettons à la disposition des médecins, notre projet </a:t>
            </a:r>
            <a:r>
              <a:rPr lang="fr-FR" sz="1200" dirty="0">
                <a:solidFill>
                  <a:srgbClr val="002060"/>
                </a:solidFill>
              </a:rPr>
              <a:t>d’enquête épidémiologique, </a:t>
            </a:r>
            <a:endParaRPr lang="fr-FR" sz="1200" dirty="0" smtClean="0">
              <a:solidFill>
                <a:srgbClr val="002060"/>
              </a:solidFill>
            </a:endParaRPr>
          </a:p>
          <a:p>
            <a:pPr algn="r"/>
            <a:r>
              <a:rPr lang="fr-FR" sz="1200" dirty="0" smtClean="0">
                <a:solidFill>
                  <a:srgbClr val="002060"/>
                </a:solidFill>
              </a:rPr>
              <a:t>a) </a:t>
            </a:r>
            <a:r>
              <a:rPr lang="fr-FR" sz="1200" dirty="0" smtClean="0">
                <a:solidFill>
                  <a:srgbClr val="002060"/>
                </a:solidFill>
                <a:hlinkClick r:id="rId2"/>
              </a:rPr>
              <a:t>http</a:t>
            </a:r>
            <a:r>
              <a:rPr lang="fr-FR" sz="1200" dirty="0">
                <a:solidFill>
                  <a:srgbClr val="002060"/>
                </a:solidFill>
                <a:hlinkClick r:id="rId2"/>
              </a:rPr>
              <a:t>://</a:t>
            </a:r>
            <a:r>
              <a:rPr lang="fr-FR" sz="1200" dirty="0" smtClean="0">
                <a:solidFill>
                  <a:srgbClr val="002060"/>
                </a:solidFill>
                <a:hlinkClick r:id="rId2"/>
              </a:rPr>
              <a:t>benjamin.lisan.free.fr/AssoLutteContreCephalee/questionnaireEpidemioCephaleeTensionChronique.htm</a:t>
            </a:r>
            <a:r>
              <a:rPr lang="fr-FR" sz="1200" dirty="0" smtClean="0">
                <a:solidFill>
                  <a:srgbClr val="002060"/>
                </a:solidFill>
              </a:rPr>
              <a:t> ,</a:t>
            </a:r>
          </a:p>
          <a:p>
            <a:pPr algn="r"/>
            <a:r>
              <a:rPr lang="fr-FR" sz="1200" dirty="0">
                <a:solidFill>
                  <a:srgbClr val="002060"/>
                </a:solidFill>
              </a:rPr>
              <a:t>b) </a:t>
            </a:r>
            <a:r>
              <a:rPr lang="fr-FR" sz="1200" dirty="0">
                <a:solidFill>
                  <a:srgbClr val="002060"/>
                </a:solidFill>
                <a:hlinkClick r:id="rId3"/>
              </a:rPr>
              <a:t>http://</a:t>
            </a:r>
            <a:r>
              <a:rPr lang="fr-FR" sz="1200" dirty="0" smtClean="0">
                <a:solidFill>
                  <a:srgbClr val="002060"/>
                </a:solidFill>
                <a:hlinkClick r:id="rId3"/>
              </a:rPr>
              <a:t>benjamin.lisan.free.fr/AssoLutteContreCephalee/questionnaireEpidemioCephaleeTensionChronique.doc</a:t>
            </a:r>
            <a:r>
              <a:rPr lang="fr-FR" sz="1200" dirty="0" smtClean="0">
                <a:solidFill>
                  <a:srgbClr val="002060"/>
                </a:solidFill>
              </a:rPr>
              <a:t> </a:t>
            </a:r>
            <a:endParaRPr lang="fr-FR" sz="1200" dirty="0">
              <a:solidFill>
                <a:srgbClr val="002060"/>
              </a:solidFill>
            </a:endParaRPr>
          </a:p>
        </p:txBody>
      </p:sp>
      <p:sp>
        <p:nvSpPr>
          <p:cNvPr id="6" name="Espace réservé du numéro de diapositive 4"/>
          <p:cNvSpPr txBox="1">
            <a:spLocks/>
          </p:cNvSpPr>
          <p:nvPr/>
        </p:nvSpPr>
        <p:spPr>
          <a:xfrm>
            <a:off x="-93839" y="179070"/>
            <a:ext cx="639498" cy="369332"/>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114</a:t>
            </a:fld>
            <a:endParaRPr lang="fr-FR" dirty="0"/>
          </a:p>
        </p:txBody>
      </p:sp>
      <p:sp>
        <p:nvSpPr>
          <p:cNvPr id="7" name="ZoneTexte 6"/>
          <p:cNvSpPr txBox="1"/>
          <p:nvPr/>
        </p:nvSpPr>
        <p:spPr>
          <a:xfrm>
            <a:off x="237067" y="6356350"/>
            <a:ext cx="4233333" cy="276999"/>
          </a:xfrm>
          <a:prstGeom prst="rect">
            <a:avLst/>
          </a:prstGeom>
          <a:noFill/>
        </p:spPr>
        <p:txBody>
          <a:bodyPr wrap="square" rtlCol="0">
            <a:spAutoFit/>
          </a:bodyPr>
          <a:lstStyle/>
          <a:p>
            <a:r>
              <a:rPr lang="fr-FR" sz="1200" dirty="0" smtClean="0">
                <a:solidFill>
                  <a:srgbClr val="002060"/>
                </a:solidFill>
              </a:rPr>
              <a:t>(+) Ce sont les défis auxquels les malades sont confrontés.</a:t>
            </a:r>
            <a:endParaRPr lang="fr-FR" sz="1200" dirty="0">
              <a:solidFill>
                <a:srgbClr val="002060"/>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7975" y="0"/>
            <a:ext cx="1724025" cy="990600"/>
          </a:xfrm>
          <a:prstGeom prst="rect">
            <a:avLst/>
          </a:prstGeom>
        </p:spPr>
      </p:pic>
      <p:sp>
        <p:nvSpPr>
          <p:cNvPr id="9" name="ZoneTexte 8"/>
          <p:cNvSpPr txBox="1"/>
          <p:nvPr/>
        </p:nvSpPr>
        <p:spPr>
          <a:xfrm>
            <a:off x="1851378" y="171283"/>
            <a:ext cx="2607733"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QUESTION DIFFICILE</a:t>
            </a:r>
            <a:endParaRPr lang="fr-FR" b="1" dirty="0">
              <a:solidFill>
                <a:srgbClr val="FF0000"/>
              </a:solidFill>
            </a:endParaRPr>
          </a:p>
        </p:txBody>
      </p:sp>
    </p:spTree>
    <p:extLst>
      <p:ext uri="{BB962C8B-B14F-4D97-AF65-F5344CB8AC3E}">
        <p14:creationId xmlns:p14="http://schemas.microsoft.com/office/powerpoint/2010/main" val="134329557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0718564" y="237547"/>
            <a:ext cx="904875" cy="3778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115</a:t>
            </a:fld>
            <a:endParaRPr lang="fr-FR" dirty="0"/>
          </a:p>
        </p:txBody>
      </p:sp>
      <p:sp>
        <p:nvSpPr>
          <p:cNvPr id="4" name="ZoneTexte 3"/>
          <p:cNvSpPr txBox="1"/>
          <p:nvPr/>
        </p:nvSpPr>
        <p:spPr>
          <a:xfrm>
            <a:off x="209623" y="410417"/>
            <a:ext cx="8173022" cy="369332"/>
          </a:xfrm>
          <a:prstGeom prst="rect">
            <a:avLst/>
          </a:prstGeom>
          <a:noFill/>
        </p:spPr>
        <p:txBody>
          <a:bodyPr wrap="square" rtlCol="0">
            <a:spAutoFit/>
          </a:bodyPr>
          <a:lstStyle/>
          <a:p>
            <a:r>
              <a:rPr lang="fr-FR" b="1" dirty="0" smtClean="0">
                <a:solidFill>
                  <a:srgbClr val="002060"/>
                </a:solidFill>
              </a:rPr>
              <a:t>27. </a:t>
            </a:r>
            <a:r>
              <a:rPr lang="fr-FR" b="1" dirty="0" smtClean="0">
                <a:solidFill>
                  <a:srgbClr val="002060"/>
                </a:solidFill>
              </a:rPr>
              <a:t>Annexe : un lien entre spasmophilie et céphalée de tension ?</a:t>
            </a:r>
            <a:endParaRPr lang="fr-FR" b="1" dirty="0">
              <a:solidFill>
                <a:srgbClr val="002060"/>
              </a:solidFill>
            </a:endParaRPr>
          </a:p>
        </p:txBody>
      </p:sp>
      <p:sp>
        <p:nvSpPr>
          <p:cNvPr id="5" name="ZoneTexte 4"/>
          <p:cNvSpPr txBox="1"/>
          <p:nvPr/>
        </p:nvSpPr>
        <p:spPr>
          <a:xfrm>
            <a:off x="7155079" y="190359"/>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209623" y="884795"/>
            <a:ext cx="11672578" cy="4524315"/>
          </a:xfrm>
          <a:prstGeom prst="rect">
            <a:avLst/>
          </a:prstGeom>
          <a:noFill/>
        </p:spPr>
        <p:txBody>
          <a:bodyPr wrap="square" rtlCol="0">
            <a:spAutoFit/>
          </a:bodyPr>
          <a:lstStyle/>
          <a:p>
            <a:pPr algn="just"/>
            <a:r>
              <a:rPr lang="fr-FR" dirty="0" smtClean="0"/>
              <a:t>[…] </a:t>
            </a:r>
            <a:r>
              <a:rPr lang="fr-FR" i="1" dirty="0" smtClean="0"/>
              <a:t>Il y a, peut-être,  </a:t>
            </a:r>
            <a:r>
              <a:rPr lang="fr-FR" i="1" dirty="0"/>
              <a:t>un lien entre crises de tétanie / spasmophilie et céphalées de tension.</a:t>
            </a:r>
          </a:p>
          <a:p>
            <a:pPr algn="just"/>
            <a:r>
              <a:rPr lang="fr-FR" i="1" dirty="0" smtClean="0"/>
              <a:t>En effet, avant </a:t>
            </a:r>
            <a:r>
              <a:rPr lang="fr-FR" i="1" dirty="0"/>
              <a:t>17 ans et demi, j'ai le souvenir de deux crises de tétanie, dont l'une m'a emmené à l'hôpital (vers 15 ans), après avoir fait un 8 km de course à pieds, l'hiver, sans respirer, car mon nez était bouché</a:t>
            </a:r>
            <a:r>
              <a:rPr lang="fr-FR" i="1" dirty="0" smtClean="0"/>
              <a:t>. La crise avait été traitée par du calcium injectable (°).</a:t>
            </a:r>
            <a:endParaRPr lang="fr-FR" i="1" dirty="0"/>
          </a:p>
          <a:p>
            <a:pPr algn="just"/>
            <a:r>
              <a:rPr lang="fr-FR" i="1" dirty="0"/>
              <a:t>La contracture musculaire était très douloureuse et on l'avait soigné avec du </a:t>
            </a:r>
            <a:r>
              <a:rPr lang="fr-FR" i="1" dirty="0" smtClean="0"/>
              <a:t>calcium </a:t>
            </a:r>
            <a:r>
              <a:rPr lang="fr-FR" i="1" dirty="0"/>
              <a:t>(Le niveau de douleur de certaines céphalées de tension </a:t>
            </a:r>
            <a:r>
              <a:rPr lang="fr-FR" i="1" dirty="0" smtClean="0"/>
              <a:t>est, d’ailleurs, </a:t>
            </a:r>
            <a:r>
              <a:rPr lang="fr-FR" i="1" dirty="0"/>
              <a:t>équivalente à celle de la </a:t>
            </a:r>
            <a:r>
              <a:rPr lang="fr-FR" i="1" dirty="0" smtClean="0"/>
              <a:t>contracture musculaire, </a:t>
            </a:r>
            <a:r>
              <a:rPr lang="fr-FR" i="1" dirty="0"/>
              <a:t>quand on </a:t>
            </a:r>
            <a:r>
              <a:rPr lang="fr-FR" i="1" dirty="0" smtClean="0"/>
              <a:t>souffre d’une </a:t>
            </a:r>
            <a:r>
              <a:rPr lang="fr-FR" i="1" dirty="0"/>
              <a:t>crampe à la piscine. Mais à la piscine ou en mer, il suffit de faire la planche, de se faire de la relaxation pour qu'elle passe au bout d'une minute ou </a:t>
            </a:r>
            <a:r>
              <a:rPr lang="fr-FR" i="1" dirty="0" smtClean="0"/>
              <a:t>de quelques minutes. </a:t>
            </a:r>
            <a:r>
              <a:rPr lang="fr-FR" i="1" dirty="0"/>
              <a:t>Ce qui n'est pas le cas des céphalées de </a:t>
            </a:r>
            <a:r>
              <a:rPr lang="fr-FR" i="1" dirty="0" smtClean="0"/>
              <a:t>tension. Car vous </a:t>
            </a:r>
            <a:r>
              <a:rPr lang="fr-FR" i="1" dirty="0"/>
              <a:t>n'avez jamais aucune </a:t>
            </a:r>
            <a:r>
              <a:rPr lang="fr-FR" i="1" dirty="0" smtClean="0"/>
              <a:t>maîtrise </a:t>
            </a:r>
            <a:r>
              <a:rPr lang="fr-FR" i="1" dirty="0"/>
              <a:t>sur ces </a:t>
            </a:r>
            <a:r>
              <a:rPr lang="fr-FR" i="1" dirty="0" smtClean="0"/>
              <a:t>dernières, même par les techniques de relaxation …).</a:t>
            </a:r>
            <a:endParaRPr lang="fr-FR" i="1" dirty="0"/>
          </a:p>
          <a:p>
            <a:pPr algn="just"/>
            <a:r>
              <a:rPr lang="fr-FR" i="1" dirty="0"/>
              <a:t>Et j'ai aussi eu un début de crise, juste avant l'épreuve de natation du baccalauréat, vers 17 </a:t>
            </a:r>
            <a:r>
              <a:rPr lang="fr-FR" i="1" dirty="0" smtClean="0"/>
              <a:t>ans. Ensuite</a:t>
            </a:r>
            <a:r>
              <a:rPr lang="fr-FR" i="1" dirty="0"/>
              <a:t>, je n'en ai plus eu</a:t>
            </a:r>
            <a:r>
              <a:rPr lang="fr-FR" i="1" dirty="0" smtClean="0"/>
              <a:t>.</a:t>
            </a:r>
            <a:endParaRPr lang="fr-FR" i="1" dirty="0"/>
          </a:p>
          <a:p>
            <a:pPr algn="just"/>
            <a:r>
              <a:rPr lang="fr-FR" i="1" dirty="0"/>
              <a:t>Je donne mes plaquettes ou mon plasma depuis 1997. </a:t>
            </a:r>
            <a:r>
              <a:rPr lang="fr-FR" i="1" dirty="0" smtClean="0"/>
              <a:t>Or au début de </a:t>
            </a:r>
            <a:r>
              <a:rPr lang="fr-FR" i="1" dirty="0"/>
              <a:t>chaque séance de don du sang, </a:t>
            </a:r>
            <a:r>
              <a:rPr lang="fr-FR" i="1" dirty="0" smtClean="0"/>
              <a:t>l‘infirmière </a:t>
            </a:r>
            <a:r>
              <a:rPr lang="fr-FR" i="1" dirty="0"/>
              <a:t>me donne du calcium buvable</a:t>
            </a:r>
            <a:r>
              <a:rPr lang="fr-FR" i="1" dirty="0" smtClean="0"/>
              <a:t>. Mais lors </a:t>
            </a:r>
            <a:r>
              <a:rPr lang="fr-FR" i="1" dirty="0"/>
              <a:t>de mon dernier don du sang, il y a deux semaines, l'infirmière a oublié de me donner du calcium buvable. Or 15 mn avant la fin de </a:t>
            </a:r>
            <a:r>
              <a:rPr lang="fr-FR" i="1" dirty="0" smtClean="0"/>
              <a:t>la séance </a:t>
            </a:r>
            <a:r>
              <a:rPr lang="fr-FR" i="1" dirty="0"/>
              <a:t>de </a:t>
            </a:r>
            <a:r>
              <a:rPr lang="fr-FR" i="1" dirty="0" smtClean="0"/>
              <a:t>don, </a:t>
            </a:r>
            <a:r>
              <a:rPr lang="fr-FR" i="1" dirty="0"/>
              <a:t>qui </a:t>
            </a:r>
            <a:r>
              <a:rPr lang="fr-FR" i="1" dirty="0" smtClean="0"/>
              <a:t>avait duré </a:t>
            </a:r>
            <a:r>
              <a:rPr lang="fr-FR" i="1" dirty="0"/>
              <a:t>1h30, j'ai eu soudainement eu une </a:t>
            </a:r>
            <a:r>
              <a:rPr lang="fr-FR" i="1" dirty="0" smtClean="0"/>
              <a:t>crampe douloureuse, </a:t>
            </a:r>
            <a:r>
              <a:rPr lang="fr-FR" i="1" dirty="0"/>
              <a:t>dans la jambe droite, </a:t>
            </a:r>
            <a:r>
              <a:rPr lang="fr-FR" i="1" dirty="0" smtClean="0"/>
              <a:t> </a:t>
            </a:r>
            <a:r>
              <a:rPr lang="fr-FR" i="1" dirty="0"/>
              <a:t>impossible à arrêter même en me relaxant (alors que pourtant, j'étais bien positionné et que je regardais un film </a:t>
            </a:r>
            <a:r>
              <a:rPr lang="fr-FR" i="1" dirty="0" smtClean="0"/>
              <a:t>passionnant). </a:t>
            </a:r>
            <a:r>
              <a:rPr lang="fr-FR" i="1" dirty="0"/>
              <a:t>l'infirmière m'a </a:t>
            </a:r>
            <a:r>
              <a:rPr lang="fr-FR" i="1" dirty="0" smtClean="0"/>
              <a:t>alors donné </a:t>
            </a:r>
            <a:r>
              <a:rPr lang="fr-FR" i="1" dirty="0"/>
              <a:t>du calcium buvable et la crampe a disparue, en </a:t>
            </a:r>
            <a:r>
              <a:rPr lang="fr-FR" i="1" dirty="0" smtClean="0"/>
              <a:t>environ seulement une minute </a:t>
            </a:r>
            <a:r>
              <a:rPr lang="fr-FR" i="1" dirty="0"/>
              <a:t>(mais ma céphalée de </a:t>
            </a:r>
            <a:r>
              <a:rPr lang="fr-FR" i="1" dirty="0" smtClean="0"/>
              <a:t>tension, elle, restait </a:t>
            </a:r>
            <a:r>
              <a:rPr lang="fr-FR" i="1" dirty="0"/>
              <a:t>toujours présente</a:t>
            </a:r>
            <a:r>
              <a:rPr lang="fr-FR" i="1" dirty="0" smtClean="0"/>
              <a:t>). Cordialement, Benjamin</a:t>
            </a:r>
            <a:endParaRPr lang="fr-FR" i="1" dirty="0"/>
          </a:p>
        </p:txBody>
      </p:sp>
      <p:sp>
        <p:nvSpPr>
          <p:cNvPr id="7" name="ZoneTexte 6"/>
          <p:cNvSpPr txBox="1"/>
          <p:nvPr/>
        </p:nvSpPr>
        <p:spPr>
          <a:xfrm>
            <a:off x="209623" y="5409110"/>
            <a:ext cx="11672578" cy="1292662"/>
          </a:xfrm>
          <a:prstGeom prst="rect">
            <a:avLst/>
          </a:prstGeom>
          <a:noFill/>
        </p:spPr>
        <p:txBody>
          <a:bodyPr wrap="square" rtlCol="0">
            <a:spAutoFit/>
          </a:bodyPr>
          <a:lstStyle/>
          <a:p>
            <a:r>
              <a:rPr lang="fr-FR" dirty="0" smtClean="0">
                <a:solidFill>
                  <a:srgbClr val="002060"/>
                </a:solidFill>
              </a:rPr>
              <a:t>Pour en savoir plus sur la </a:t>
            </a:r>
            <a:r>
              <a:rPr lang="fr-FR" b="1" dirty="0" smtClean="0">
                <a:solidFill>
                  <a:srgbClr val="002060"/>
                </a:solidFill>
              </a:rPr>
              <a:t>spasmophilie </a:t>
            </a:r>
            <a:r>
              <a:rPr lang="fr-FR" dirty="0" smtClean="0">
                <a:solidFill>
                  <a:srgbClr val="002060"/>
                </a:solidFill>
              </a:rPr>
              <a:t>:</a:t>
            </a:r>
          </a:p>
          <a:p>
            <a:r>
              <a:rPr lang="fr-FR" i="1" dirty="0" smtClean="0">
                <a:solidFill>
                  <a:srgbClr val="002060"/>
                </a:solidFill>
              </a:rPr>
              <a:t>Spasmophiles, </a:t>
            </a:r>
            <a:r>
              <a:rPr lang="fr-FR" i="1" dirty="0">
                <a:solidFill>
                  <a:srgbClr val="002060"/>
                </a:solidFill>
              </a:rPr>
              <a:t>libérez vos </a:t>
            </a:r>
            <a:r>
              <a:rPr lang="fr-FR" i="1" dirty="0">
                <a:solidFill>
                  <a:srgbClr val="002060"/>
                </a:solidFill>
              </a:rPr>
              <a:t>émotions, Pour en </a:t>
            </a:r>
            <a:r>
              <a:rPr lang="fr-FR" i="1" dirty="0" smtClean="0">
                <a:solidFill>
                  <a:srgbClr val="002060"/>
                </a:solidFill>
              </a:rPr>
              <a:t>finir </a:t>
            </a:r>
            <a:r>
              <a:rPr lang="fr-FR" i="1" dirty="0">
                <a:solidFill>
                  <a:srgbClr val="002060"/>
                </a:solidFill>
              </a:rPr>
              <a:t>avec les angoisses, le stress, les attaques de panique, le malaise vagal et les crises de </a:t>
            </a:r>
            <a:r>
              <a:rPr lang="fr-FR" i="1" dirty="0" smtClean="0">
                <a:solidFill>
                  <a:srgbClr val="002060"/>
                </a:solidFill>
              </a:rPr>
              <a:t>tétanie, </a:t>
            </a:r>
            <a:r>
              <a:rPr lang="fr-FR" dirty="0">
                <a:solidFill>
                  <a:srgbClr val="002060"/>
                </a:solidFill>
              </a:rPr>
              <a:t>Dr Jean </a:t>
            </a:r>
            <a:r>
              <a:rPr lang="fr-FR" dirty="0" err="1" smtClean="0">
                <a:solidFill>
                  <a:srgbClr val="002060"/>
                </a:solidFill>
              </a:rPr>
              <a:t>Dupire</a:t>
            </a:r>
            <a:r>
              <a:rPr lang="fr-FR" dirty="0" smtClean="0">
                <a:solidFill>
                  <a:srgbClr val="002060"/>
                </a:solidFill>
              </a:rPr>
              <a:t>, éditions Mosaïque-Santé, 2015, 192 pages. </a:t>
            </a:r>
          </a:p>
          <a:p>
            <a:endParaRPr lang="fr-FR" sz="1200" dirty="0" smtClean="0">
              <a:solidFill>
                <a:srgbClr val="002060"/>
              </a:solidFill>
            </a:endParaRPr>
          </a:p>
          <a:p>
            <a:r>
              <a:rPr lang="fr-FR" sz="1200" dirty="0" smtClean="0">
                <a:solidFill>
                  <a:srgbClr val="002060"/>
                </a:solidFill>
              </a:rPr>
              <a:t>(°) Certaines tétanies semblent aussi dues </a:t>
            </a:r>
            <a:r>
              <a:rPr lang="fr-FR" sz="1200" dirty="0">
                <a:solidFill>
                  <a:srgbClr val="002060"/>
                </a:solidFill>
              </a:rPr>
              <a:t>à un trouble du métabolisme du </a:t>
            </a:r>
            <a:r>
              <a:rPr lang="fr-FR" sz="1200" dirty="0" smtClean="0">
                <a:solidFill>
                  <a:srgbClr val="002060"/>
                </a:solidFill>
              </a:rPr>
              <a:t>calcium. </a:t>
            </a:r>
            <a:r>
              <a:rPr lang="fr-FR" sz="1200" dirty="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www.doctissimo.fr/html/sante/encyclopedie/sa_840_spasmophilie.htm</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11682191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E177AD9-1C89-497B-82D4-54EC60B92A04}" type="slidenum">
              <a:rPr lang="fr-FR" smtClean="0"/>
              <a:t>116</a:t>
            </a:fld>
            <a:endParaRPr lang="fr-FR" dirty="0"/>
          </a:p>
        </p:txBody>
      </p:sp>
      <p:sp>
        <p:nvSpPr>
          <p:cNvPr id="3" name="Espace réservé du numéro de diapositive 1"/>
          <p:cNvSpPr txBox="1">
            <a:spLocks/>
          </p:cNvSpPr>
          <p:nvPr/>
        </p:nvSpPr>
        <p:spPr>
          <a:xfrm>
            <a:off x="321497" y="191135"/>
            <a:ext cx="904875" cy="3778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116</a:t>
            </a:fld>
            <a:endParaRPr lang="fr-FR" dirty="0"/>
          </a:p>
        </p:txBody>
      </p:sp>
      <p:sp>
        <p:nvSpPr>
          <p:cNvPr id="4" name="ZoneTexte 3"/>
          <p:cNvSpPr txBox="1"/>
          <p:nvPr/>
        </p:nvSpPr>
        <p:spPr>
          <a:xfrm>
            <a:off x="225911" y="647994"/>
            <a:ext cx="4758684" cy="369332"/>
          </a:xfrm>
          <a:prstGeom prst="rect">
            <a:avLst/>
          </a:prstGeom>
          <a:noFill/>
        </p:spPr>
        <p:txBody>
          <a:bodyPr wrap="square" rtlCol="0">
            <a:spAutoFit/>
          </a:bodyPr>
          <a:lstStyle/>
          <a:p>
            <a:r>
              <a:rPr lang="fr-FR" b="1" dirty="0" smtClean="0">
                <a:solidFill>
                  <a:srgbClr val="002060"/>
                </a:solidFill>
              </a:rPr>
              <a:t>28. </a:t>
            </a:r>
            <a:r>
              <a:rPr lang="fr-FR" b="1" dirty="0" smtClean="0">
                <a:solidFill>
                  <a:srgbClr val="002060"/>
                </a:solidFill>
              </a:rPr>
              <a:t>Notes</a:t>
            </a:r>
            <a:endParaRPr lang="fr-FR" b="1" dirty="0">
              <a:solidFill>
                <a:srgbClr val="002060"/>
              </a:solidFill>
            </a:endParaRP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Tree>
    <p:extLst>
      <p:ext uri="{BB962C8B-B14F-4D97-AF65-F5344CB8AC3E}">
        <p14:creationId xmlns:p14="http://schemas.microsoft.com/office/powerpoint/2010/main" val="19611023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0075" y="194592"/>
            <a:ext cx="531607" cy="311373"/>
          </a:xfrm>
        </p:spPr>
        <p:txBody>
          <a:bodyPr/>
          <a:lstStyle/>
          <a:p>
            <a:fld id="{CE177AD9-1C89-497B-82D4-54EC60B92A04}" type="slidenum">
              <a:rPr lang="fr-FR" smtClean="0"/>
              <a:t>117</a:t>
            </a:fld>
            <a:endParaRPr lang="fr-FR" dirty="0"/>
          </a:p>
        </p:txBody>
      </p:sp>
      <p:pic>
        <p:nvPicPr>
          <p:cNvPr id="3" name="Image 3" descr="dessus_de_tet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2850" y="593725"/>
            <a:ext cx="4857750"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4072731" y="162646"/>
            <a:ext cx="4237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i="1" dirty="0">
                <a:solidFill>
                  <a:srgbClr val="6699FF"/>
                </a:solidFill>
                <a:latin typeface="Arial Black" panose="020B0A04020102020204" pitchFamily="34" charset="0"/>
              </a:rPr>
              <a:t>Association Papillon en Cage</a:t>
            </a:r>
          </a:p>
        </p:txBody>
      </p:sp>
      <p:sp>
        <p:nvSpPr>
          <p:cNvPr id="6" name="WordArt 65"/>
          <p:cNvSpPr>
            <a:spLocks noChangeArrowheads="1" noChangeShapeType="1" noTextEdit="1"/>
          </p:cNvSpPr>
          <p:nvPr/>
        </p:nvSpPr>
        <p:spPr bwMode="auto">
          <a:xfrm rot="861532">
            <a:off x="5019675" y="1196975"/>
            <a:ext cx="2286000" cy="2438400"/>
          </a:xfrm>
          <a:prstGeom prst="rect">
            <a:avLst/>
          </a:prstGeom>
        </p:spPr>
        <p:txBody>
          <a:bodyPr wrap="none" fromWordArt="1">
            <a:prstTxWarp prst="textSlantUp">
              <a:avLst>
                <a:gd name="adj" fmla="val 31065"/>
              </a:avLst>
            </a:prstTxWarp>
          </a:bodyPr>
          <a:lstStyle/>
          <a:p>
            <a:pPr algn="ctr"/>
            <a:r>
              <a:rPr lang="fr-FR" sz="900" kern="10" dirty="0">
                <a:ln w="9525">
                  <a:solidFill>
                    <a:srgbClr val="990099"/>
                  </a:solidFill>
                  <a:round/>
                  <a:headEnd/>
                  <a:tailEnd/>
                </a:ln>
                <a:solidFill>
                  <a:srgbClr val="990099"/>
                </a:solidFill>
                <a:latin typeface="Arial Black" panose="020B0A04020102020204" pitchFamily="34" charset="0"/>
              </a:rPr>
              <a:t>Si vous êtes </a:t>
            </a:r>
          </a:p>
          <a:p>
            <a:pPr algn="ctr"/>
            <a:r>
              <a:rPr lang="fr-FR" sz="900" kern="10" dirty="0">
                <a:ln w="9525">
                  <a:solidFill>
                    <a:srgbClr val="990099"/>
                  </a:solidFill>
                  <a:round/>
                  <a:headEnd/>
                  <a:tailEnd/>
                </a:ln>
                <a:solidFill>
                  <a:srgbClr val="990099"/>
                </a:solidFill>
                <a:latin typeface="Arial Black" panose="020B0A04020102020204" pitchFamily="34" charset="0"/>
              </a:rPr>
              <a:t>concernés </a:t>
            </a:r>
          </a:p>
          <a:p>
            <a:pPr algn="ctr"/>
            <a:r>
              <a:rPr lang="fr-FR" sz="900" kern="10" dirty="0">
                <a:ln w="9525">
                  <a:solidFill>
                    <a:srgbClr val="990099"/>
                  </a:solidFill>
                  <a:round/>
                  <a:headEnd/>
                  <a:tailEnd/>
                </a:ln>
                <a:solidFill>
                  <a:srgbClr val="990099"/>
                </a:solidFill>
                <a:latin typeface="Arial Black" panose="020B0A04020102020204" pitchFamily="34" charset="0"/>
              </a:rPr>
              <a:t>par cette souffrance, </a:t>
            </a:r>
          </a:p>
          <a:p>
            <a:pPr algn="ctr"/>
            <a:r>
              <a:rPr lang="fr-FR" sz="900" kern="10" dirty="0">
                <a:ln w="9525">
                  <a:solidFill>
                    <a:srgbClr val="990099"/>
                  </a:solidFill>
                  <a:round/>
                  <a:headEnd/>
                  <a:tailEnd/>
                </a:ln>
                <a:solidFill>
                  <a:srgbClr val="990099"/>
                </a:solidFill>
                <a:latin typeface="Arial Black" panose="020B0A04020102020204" pitchFamily="34" charset="0"/>
              </a:rPr>
              <a:t>ne restez-pas seuls : </a:t>
            </a:r>
          </a:p>
          <a:p>
            <a:pPr algn="ctr"/>
            <a:r>
              <a:rPr lang="fr-FR" sz="900" kern="10" dirty="0">
                <a:ln w="9525">
                  <a:solidFill>
                    <a:srgbClr val="990099"/>
                  </a:solidFill>
                  <a:round/>
                  <a:headEnd/>
                  <a:tailEnd/>
                </a:ln>
                <a:solidFill>
                  <a:srgbClr val="990099"/>
                </a:solidFill>
                <a:latin typeface="Arial Black" panose="020B0A04020102020204" pitchFamily="34" charset="0"/>
              </a:rPr>
              <a:t>rejoignez-nous. </a:t>
            </a:r>
          </a:p>
          <a:p>
            <a:pPr algn="ctr"/>
            <a:r>
              <a:rPr lang="fr-FR" sz="900" kern="10" dirty="0">
                <a:ln w="9525">
                  <a:solidFill>
                    <a:srgbClr val="990099"/>
                  </a:solidFill>
                  <a:round/>
                  <a:headEnd/>
                  <a:tailEnd/>
                </a:ln>
                <a:solidFill>
                  <a:srgbClr val="990099"/>
                </a:solidFill>
                <a:latin typeface="Arial Black" panose="020B0A04020102020204" pitchFamily="34" charset="0"/>
              </a:rPr>
              <a:t>N’hésitez pas à nous </a:t>
            </a:r>
          </a:p>
          <a:p>
            <a:pPr algn="ctr"/>
            <a:r>
              <a:rPr lang="fr-FR" sz="900" kern="10" dirty="0">
                <a:ln w="9525">
                  <a:solidFill>
                    <a:srgbClr val="990099"/>
                  </a:solidFill>
                  <a:round/>
                  <a:headEnd/>
                  <a:tailEnd/>
                </a:ln>
                <a:solidFill>
                  <a:srgbClr val="990099"/>
                </a:solidFill>
                <a:latin typeface="Arial Black" panose="020B0A04020102020204" pitchFamily="34" charset="0"/>
              </a:rPr>
              <a:t>contacter.</a:t>
            </a:r>
          </a:p>
        </p:txBody>
      </p:sp>
      <p:sp>
        <p:nvSpPr>
          <p:cNvPr id="7" name="WordArt 66"/>
          <p:cNvSpPr>
            <a:spLocks noChangeArrowheads="1" noChangeShapeType="1" noTextEdit="1"/>
          </p:cNvSpPr>
          <p:nvPr/>
        </p:nvSpPr>
        <p:spPr bwMode="auto">
          <a:xfrm rot="1785603">
            <a:off x="5186363" y="2663825"/>
            <a:ext cx="2205037" cy="2906713"/>
          </a:xfrm>
          <a:prstGeom prst="rect">
            <a:avLst/>
          </a:prstGeom>
        </p:spPr>
        <p:txBody>
          <a:bodyPr wrap="none" fromWordArt="1">
            <a:prstTxWarp prst="textSlantUp">
              <a:avLst>
                <a:gd name="adj" fmla="val 55556"/>
              </a:avLst>
            </a:prstTxWarp>
          </a:bodyPr>
          <a:lstStyle/>
          <a:p>
            <a:pPr algn="ctr"/>
            <a:r>
              <a:rPr lang="fr-FR" sz="1400" kern="10" dirty="0">
                <a:ln w="9525">
                  <a:solidFill>
                    <a:srgbClr val="3366FF"/>
                  </a:solidFill>
                  <a:round/>
                  <a:headEnd/>
                  <a:tailEnd/>
                </a:ln>
                <a:solidFill>
                  <a:srgbClr val="3366FF"/>
                </a:solidFill>
                <a:latin typeface="Arial Black" panose="020B0A04020102020204" pitchFamily="34" charset="0"/>
              </a:rPr>
              <a:t>L’Association </a:t>
            </a:r>
          </a:p>
          <a:p>
            <a:pPr algn="ctr"/>
            <a:r>
              <a:rPr lang="fr-FR" sz="1400" kern="10" dirty="0">
                <a:ln w="9525">
                  <a:solidFill>
                    <a:srgbClr val="3366FF"/>
                  </a:solidFill>
                  <a:round/>
                  <a:headEnd/>
                  <a:tailEnd/>
                </a:ln>
                <a:solidFill>
                  <a:srgbClr val="3366FF"/>
                </a:solidFill>
                <a:latin typeface="Arial Black" panose="020B0A04020102020204" pitchFamily="34" charset="0"/>
              </a:rPr>
              <a:t>Papillons en Cage </a:t>
            </a:r>
          </a:p>
          <a:p>
            <a:pPr algn="ctr"/>
            <a:r>
              <a:rPr lang="fr-FR" sz="1400" kern="10" dirty="0">
                <a:ln w="9525">
                  <a:solidFill>
                    <a:srgbClr val="3366FF"/>
                  </a:solidFill>
                  <a:round/>
                  <a:headEnd/>
                  <a:tailEnd/>
                </a:ln>
                <a:solidFill>
                  <a:srgbClr val="3366FF"/>
                </a:solidFill>
                <a:latin typeface="Arial Black" panose="020B0A04020102020204" pitchFamily="34" charset="0"/>
              </a:rPr>
              <a:t>vous propose </a:t>
            </a:r>
          </a:p>
          <a:p>
            <a:pPr algn="ctr"/>
            <a:r>
              <a:rPr lang="fr-FR" sz="1400" kern="10" dirty="0">
                <a:ln w="9525">
                  <a:solidFill>
                    <a:srgbClr val="3366FF"/>
                  </a:solidFill>
                  <a:round/>
                  <a:headEnd/>
                  <a:tailEnd/>
                </a:ln>
                <a:solidFill>
                  <a:srgbClr val="3366FF"/>
                </a:solidFill>
                <a:latin typeface="Arial Black" panose="020B0A04020102020204" pitchFamily="34" charset="0"/>
              </a:rPr>
              <a:t>une écoute, </a:t>
            </a:r>
          </a:p>
          <a:p>
            <a:pPr algn="ctr"/>
            <a:r>
              <a:rPr lang="fr-FR" sz="1400" kern="10" dirty="0">
                <a:ln w="9525">
                  <a:solidFill>
                    <a:srgbClr val="3366FF"/>
                  </a:solidFill>
                  <a:round/>
                  <a:headEnd/>
                  <a:tailEnd/>
                </a:ln>
                <a:solidFill>
                  <a:srgbClr val="3366FF"/>
                </a:solidFill>
                <a:latin typeface="Arial Black" panose="020B0A04020102020204" pitchFamily="34" charset="0"/>
              </a:rPr>
              <a:t>des conseils, un</a:t>
            </a:r>
          </a:p>
          <a:p>
            <a:pPr algn="ctr"/>
            <a:r>
              <a:rPr lang="fr-FR" sz="1400" kern="10" dirty="0">
                <a:ln w="9525">
                  <a:solidFill>
                    <a:srgbClr val="3366FF"/>
                  </a:solidFill>
                  <a:round/>
                  <a:headEnd/>
                  <a:tailEnd/>
                </a:ln>
                <a:solidFill>
                  <a:srgbClr val="3366FF"/>
                </a:solidFill>
                <a:latin typeface="Arial Black" panose="020B0A04020102020204" pitchFamily="34" charset="0"/>
              </a:rPr>
              <a:t>site Internet.</a:t>
            </a:r>
          </a:p>
        </p:txBody>
      </p:sp>
      <p:sp>
        <p:nvSpPr>
          <p:cNvPr id="8" name="WordArt 5"/>
          <p:cNvSpPr>
            <a:spLocks noChangeArrowheads="1" noChangeShapeType="1" noTextEdit="1"/>
          </p:cNvSpPr>
          <p:nvPr/>
        </p:nvSpPr>
        <p:spPr bwMode="auto">
          <a:xfrm rot="3977748">
            <a:off x="3542506" y="4304507"/>
            <a:ext cx="2103437" cy="603250"/>
          </a:xfrm>
          <a:prstGeom prst="rect">
            <a:avLst/>
          </a:prstGeom>
        </p:spPr>
        <p:txBody>
          <a:bodyPr wrap="none" fromWordArt="1">
            <a:prstTxWarp prst="textCanDown">
              <a:avLst>
                <a:gd name="adj" fmla="val 33333"/>
              </a:avLst>
            </a:prstTxWarp>
          </a:bodyPr>
          <a:lstStyle/>
          <a:p>
            <a:pPr algn="ctr"/>
            <a:r>
              <a:rPr lang="fr-FR" sz="2800" kern="10" dirty="0">
                <a:ln w="9525">
                  <a:solidFill>
                    <a:srgbClr val="993300"/>
                  </a:solidFill>
                  <a:round/>
                  <a:headEnd/>
                  <a:tailEnd/>
                </a:ln>
                <a:solidFill>
                  <a:srgbClr val="993300"/>
                </a:solidFill>
                <a:latin typeface="Arial Black" panose="020B0A04020102020204" pitchFamily="34" charset="0"/>
              </a:rPr>
              <a:t>Souffrances invisibles</a:t>
            </a:r>
          </a:p>
        </p:txBody>
      </p:sp>
      <p:sp>
        <p:nvSpPr>
          <p:cNvPr id="9" name="WordArt 4"/>
          <p:cNvSpPr>
            <a:spLocks noChangeArrowheads="1" noChangeShapeType="1" noTextEdit="1"/>
          </p:cNvSpPr>
          <p:nvPr/>
        </p:nvSpPr>
        <p:spPr bwMode="auto">
          <a:xfrm rot="17540777">
            <a:off x="6520656" y="4475957"/>
            <a:ext cx="2181225" cy="493712"/>
          </a:xfrm>
          <a:prstGeom prst="rect">
            <a:avLst/>
          </a:prstGeom>
        </p:spPr>
        <p:txBody>
          <a:bodyPr wrap="none" fromWordArt="1">
            <a:prstTxWarp prst="textCanDown">
              <a:avLst>
                <a:gd name="adj" fmla="val 33333"/>
              </a:avLst>
            </a:prstTxWarp>
          </a:bodyPr>
          <a:lstStyle/>
          <a:p>
            <a:pPr algn="ctr"/>
            <a:r>
              <a:rPr lang="fr-FR" sz="2800" kern="10" dirty="0">
                <a:ln w="9525">
                  <a:solidFill>
                    <a:srgbClr val="008000"/>
                  </a:solidFill>
                  <a:round/>
                  <a:headEnd/>
                  <a:tailEnd/>
                </a:ln>
                <a:solidFill>
                  <a:srgbClr val="008000"/>
                </a:solidFill>
                <a:latin typeface="Arial Black" panose="020B0A04020102020204" pitchFamily="34" charset="0"/>
              </a:rPr>
              <a:t>Tête prise en étau</a:t>
            </a:r>
          </a:p>
        </p:txBody>
      </p:sp>
      <p:sp>
        <p:nvSpPr>
          <p:cNvPr id="10" name="Text Box 21"/>
          <p:cNvSpPr txBox="1">
            <a:spLocks noChangeArrowheads="1"/>
          </p:cNvSpPr>
          <p:nvPr/>
        </p:nvSpPr>
        <p:spPr bwMode="auto">
          <a:xfrm>
            <a:off x="4133850" y="6070600"/>
            <a:ext cx="4114800" cy="52705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dirty="0">
                <a:solidFill>
                  <a:srgbClr val="FF3300"/>
                </a:solidFill>
                <a:latin typeface="Arial Black" panose="020B0A04020102020204" pitchFamily="34" charset="0"/>
              </a:rPr>
              <a:t>Regroupons-nous pour faire connaître </a:t>
            </a:r>
          </a:p>
          <a:p>
            <a:pPr algn="ctr" eaLnBrk="1" hangingPunct="1"/>
            <a:r>
              <a:rPr lang="fr-FR" altLang="fr-FR" sz="1400" dirty="0">
                <a:solidFill>
                  <a:srgbClr val="FF3300"/>
                </a:solidFill>
                <a:latin typeface="Arial Black" panose="020B0A04020102020204" pitchFamily="34" charset="0"/>
              </a:rPr>
              <a:t>et reconnaître notre souffrance.</a:t>
            </a:r>
            <a:endParaRPr lang="fr-FR" altLang="fr-FR" dirty="0">
              <a:solidFill>
                <a:srgbClr val="FF3300"/>
              </a:solidFill>
              <a:latin typeface="Calibri" panose="020F0502020204030204" pitchFamily="34" charset="0"/>
            </a:endParaRPr>
          </a:p>
        </p:txBody>
      </p:sp>
      <p:pic>
        <p:nvPicPr>
          <p:cNvPr id="11" name="Image 14" descr="doigt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020344">
            <a:off x="2660650" y="2552700"/>
            <a:ext cx="1428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10"/>
          <p:cNvSpPr>
            <a:spLocks noChangeArrowheads="1" noChangeShapeType="1" noTextEdit="1"/>
          </p:cNvSpPr>
          <p:nvPr/>
        </p:nvSpPr>
        <p:spPr bwMode="auto">
          <a:xfrm rot="20809128">
            <a:off x="2865438" y="2665413"/>
            <a:ext cx="846137" cy="460375"/>
          </a:xfrm>
          <a:prstGeom prst="rect">
            <a:avLst/>
          </a:prstGeom>
        </p:spPr>
        <p:txBody>
          <a:bodyPr wrap="none" fromWordArt="1">
            <a:prstTxWarp prst="textSlantUp">
              <a:avLst>
                <a:gd name="adj" fmla="val 55556"/>
              </a:avLst>
            </a:prstTxWarp>
          </a:bodyPr>
          <a:lstStyle/>
          <a:p>
            <a:pPr algn="ctr"/>
            <a:r>
              <a:rPr lang="fr-FR" kern="10" dirty="0">
                <a:ln w="9525">
                  <a:solidFill>
                    <a:srgbClr val="FF0000"/>
                  </a:solidFill>
                  <a:round/>
                  <a:headEnd/>
                  <a:tailEnd/>
                </a:ln>
                <a:solidFill>
                  <a:srgbClr val="FF0000"/>
                </a:solidFill>
                <a:latin typeface="Arial Black" panose="020B0A04020102020204" pitchFamily="34" charset="0"/>
              </a:rPr>
              <a:t>Impasse</a:t>
            </a:r>
          </a:p>
        </p:txBody>
      </p:sp>
      <p:pic>
        <p:nvPicPr>
          <p:cNvPr id="13" name="Image 16" descr="doigt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020344">
            <a:off x="2660650" y="3481388"/>
            <a:ext cx="1428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11"/>
          <p:cNvSpPr>
            <a:spLocks noChangeArrowheads="1" noChangeShapeType="1" noTextEdit="1"/>
          </p:cNvSpPr>
          <p:nvPr/>
        </p:nvSpPr>
        <p:spPr bwMode="auto">
          <a:xfrm rot="20257579">
            <a:off x="2644775" y="3643313"/>
            <a:ext cx="1087438" cy="398462"/>
          </a:xfrm>
          <a:prstGeom prst="rect">
            <a:avLst/>
          </a:prstGeom>
        </p:spPr>
        <p:txBody>
          <a:bodyPr wrap="none" fromWordArt="1">
            <a:prstTxWarp prst="textSlantUp">
              <a:avLst>
                <a:gd name="adj" fmla="val 55556"/>
              </a:avLst>
            </a:prstTxWarp>
          </a:bodyPr>
          <a:lstStyle/>
          <a:p>
            <a:pPr algn="ctr"/>
            <a:r>
              <a:rPr lang="fr-FR" kern="10" dirty="0">
                <a:ln w="9525">
                  <a:solidFill>
                    <a:srgbClr val="00FF00"/>
                  </a:solidFill>
                  <a:round/>
                  <a:headEnd/>
                  <a:tailEnd/>
                </a:ln>
                <a:solidFill>
                  <a:srgbClr val="00FF00"/>
                </a:solidFill>
                <a:latin typeface="Arial Black" panose="020B0A04020102020204" pitchFamily="34" charset="0"/>
              </a:rPr>
              <a:t>Solitude</a:t>
            </a:r>
          </a:p>
        </p:txBody>
      </p:sp>
      <p:pic>
        <p:nvPicPr>
          <p:cNvPr id="15" name="Image 18" descr="doigt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020344">
            <a:off x="2874963" y="4481513"/>
            <a:ext cx="1428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2"/>
          <p:cNvSpPr>
            <a:spLocks noChangeArrowheads="1" noChangeShapeType="1" noTextEdit="1"/>
          </p:cNvSpPr>
          <p:nvPr/>
        </p:nvSpPr>
        <p:spPr bwMode="auto">
          <a:xfrm rot="20580563">
            <a:off x="3021013" y="4524375"/>
            <a:ext cx="1066800" cy="533400"/>
          </a:xfrm>
          <a:prstGeom prst="rect">
            <a:avLst/>
          </a:prstGeom>
        </p:spPr>
        <p:txBody>
          <a:bodyPr wrap="none" fromWordArt="1">
            <a:prstTxWarp prst="textSlantUp">
              <a:avLst>
                <a:gd name="adj" fmla="val 55556"/>
              </a:avLst>
            </a:prstTxWarp>
          </a:bodyPr>
          <a:lstStyle/>
          <a:p>
            <a:pPr algn="ctr"/>
            <a:r>
              <a:rPr lang="fr-FR" kern="10" dirty="0">
                <a:ln w="9525">
                  <a:solidFill>
                    <a:srgbClr val="CC0066"/>
                  </a:solidFill>
                  <a:round/>
                  <a:headEnd/>
                  <a:tailEnd/>
                </a:ln>
                <a:solidFill>
                  <a:srgbClr val="CC0066"/>
                </a:solidFill>
                <a:latin typeface="Arial Black" panose="020B0A04020102020204" pitchFamily="34" charset="0"/>
              </a:rPr>
              <a:t>Handicap</a:t>
            </a:r>
          </a:p>
        </p:txBody>
      </p:sp>
      <p:pic>
        <p:nvPicPr>
          <p:cNvPr id="17" name="Image 20" descr="doigt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020344">
            <a:off x="2951163" y="5435600"/>
            <a:ext cx="15462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9"/>
          <p:cNvSpPr>
            <a:spLocks noChangeArrowheads="1" noChangeShapeType="1" noTextEdit="1"/>
          </p:cNvSpPr>
          <p:nvPr/>
        </p:nvSpPr>
        <p:spPr bwMode="auto">
          <a:xfrm rot="20445530">
            <a:off x="2932113" y="5592763"/>
            <a:ext cx="1371600" cy="457200"/>
          </a:xfrm>
          <a:prstGeom prst="rect">
            <a:avLst/>
          </a:prstGeom>
        </p:spPr>
        <p:txBody>
          <a:bodyPr wrap="none" fromWordArt="1">
            <a:prstTxWarp prst="textSlantUp">
              <a:avLst>
                <a:gd name="adj" fmla="val 55556"/>
              </a:avLst>
            </a:prstTxWarp>
          </a:bodyPr>
          <a:lstStyle/>
          <a:p>
            <a:pPr algn="ctr"/>
            <a:r>
              <a:rPr lang="fr-FR" kern="10" dirty="0">
                <a:ln w="9525">
                  <a:solidFill>
                    <a:srgbClr val="800080"/>
                  </a:solidFill>
                  <a:round/>
                  <a:headEnd/>
                  <a:tailEnd/>
                </a:ln>
                <a:solidFill>
                  <a:srgbClr val="800080"/>
                </a:solidFill>
                <a:latin typeface="Arial Black" panose="020B0A04020102020204" pitchFamily="34" charset="0"/>
              </a:rPr>
              <a:t>Désocialisation</a:t>
            </a:r>
          </a:p>
        </p:txBody>
      </p:sp>
      <p:pic>
        <p:nvPicPr>
          <p:cNvPr id="19" name="Image 22" descr="doigt6_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291244">
            <a:off x="7739063" y="1223963"/>
            <a:ext cx="1428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ordArt 15"/>
          <p:cNvSpPr>
            <a:spLocks noChangeArrowheads="1" noChangeShapeType="1" noTextEdit="1"/>
          </p:cNvSpPr>
          <p:nvPr/>
        </p:nvSpPr>
        <p:spPr bwMode="auto">
          <a:xfrm rot="1901969">
            <a:off x="8215313" y="1376363"/>
            <a:ext cx="914400" cy="388937"/>
          </a:xfrm>
          <a:prstGeom prst="rect">
            <a:avLst/>
          </a:prstGeom>
        </p:spPr>
        <p:txBody>
          <a:bodyPr wrap="none" fromWordArt="1">
            <a:prstTxWarp prst="textSlantUp">
              <a:avLst>
                <a:gd name="adj" fmla="val 55556"/>
              </a:avLst>
            </a:prstTxWarp>
          </a:bodyPr>
          <a:lstStyle/>
          <a:p>
            <a:pPr algn="ctr"/>
            <a:r>
              <a:rPr lang="fr-FR" kern="10" dirty="0">
                <a:ln w="9525">
                  <a:solidFill>
                    <a:srgbClr val="FF3300"/>
                  </a:solidFill>
                  <a:round/>
                  <a:headEnd/>
                  <a:tailEnd/>
                </a:ln>
                <a:solidFill>
                  <a:srgbClr val="FF3300"/>
                </a:solidFill>
                <a:latin typeface="Arial Black" panose="020B0A04020102020204" pitchFamily="34" charset="0"/>
              </a:rPr>
              <a:t>Détresse</a:t>
            </a:r>
          </a:p>
        </p:txBody>
      </p:sp>
      <p:pic>
        <p:nvPicPr>
          <p:cNvPr id="21" name="Image 24" descr="doigt6_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833717">
            <a:off x="7981950" y="2386013"/>
            <a:ext cx="1428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WordArt 16"/>
          <p:cNvSpPr>
            <a:spLocks noChangeArrowheads="1" noChangeShapeType="1" noTextEdit="1"/>
          </p:cNvSpPr>
          <p:nvPr/>
        </p:nvSpPr>
        <p:spPr bwMode="auto">
          <a:xfrm rot="2507656">
            <a:off x="8286750" y="2473325"/>
            <a:ext cx="971550" cy="419100"/>
          </a:xfrm>
          <a:prstGeom prst="rect">
            <a:avLst/>
          </a:prstGeom>
        </p:spPr>
        <p:txBody>
          <a:bodyPr wrap="none" fromWordArt="1">
            <a:prstTxWarp prst="textSlantUp">
              <a:avLst>
                <a:gd name="adj" fmla="val 55556"/>
              </a:avLst>
            </a:prstTxWarp>
          </a:bodyPr>
          <a:lstStyle/>
          <a:p>
            <a:pPr algn="ctr"/>
            <a:r>
              <a:rPr lang="fr-FR" kern="10" dirty="0">
                <a:ln w="9525">
                  <a:solidFill>
                    <a:srgbClr val="000000"/>
                  </a:solidFill>
                  <a:round/>
                  <a:headEnd/>
                  <a:tailEnd/>
                </a:ln>
                <a:solidFill>
                  <a:srgbClr val="9966FF"/>
                </a:solidFill>
                <a:latin typeface="Arial Black" panose="020B0A04020102020204" pitchFamily="34" charset="0"/>
              </a:rPr>
              <a:t>Sans répit</a:t>
            </a:r>
          </a:p>
        </p:txBody>
      </p:sp>
      <p:pic>
        <p:nvPicPr>
          <p:cNvPr id="23" name="Image 26" descr="doigt6_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410408">
            <a:off x="7659688" y="3452813"/>
            <a:ext cx="18811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17"/>
          <p:cNvSpPr>
            <a:spLocks noChangeArrowheads="1" noChangeShapeType="1" noTextEdit="1"/>
          </p:cNvSpPr>
          <p:nvPr/>
        </p:nvSpPr>
        <p:spPr bwMode="auto">
          <a:xfrm rot="3244557">
            <a:off x="7976394" y="3598069"/>
            <a:ext cx="1455738" cy="412750"/>
          </a:xfrm>
          <a:prstGeom prst="rect">
            <a:avLst/>
          </a:prstGeom>
        </p:spPr>
        <p:txBody>
          <a:bodyPr wrap="none" fromWordArt="1">
            <a:prstTxWarp prst="textSlantUp">
              <a:avLst>
                <a:gd name="adj" fmla="val 55556"/>
              </a:avLst>
            </a:prstTxWarp>
          </a:bodyPr>
          <a:lstStyle/>
          <a:p>
            <a:pPr algn="ctr"/>
            <a:r>
              <a:rPr lang="fr-FR" kern="10" dirty="0">
                <a:ln w="9525">
                  <a:solidFill>
                    <a:srgbClr val="FF7C80"/>
                  </a:solidFill>
                  <a:round/>
                  <a:headEnd/>
                  <a:tailEnd/>
                </a:ln>
                <a:solidFill>
                  <a:srgbClr val="FF7C80"/>
                </a:solidFill>
                <a:latin typeface="Arial Black" panose="020B0A04020102020204" pitchFamily="34" charset="0"/>
              </a:rPr>
              <a:t>Incapacitant</a:t>
            </a:r>
          </a:p>
        </p:txBody>
      </p:sp>
      <p:sp>
        <p:nvSpPr>
          <p:cNvPr id="25" name="WordArt 2"/>
          <p:cNvSpPr>
            <a:spLocks noChangeArrowheads="1" noChangeShapeType="1" noTextEdit="1"/>
          </p:cNvSpPr>
          <p:nvPr/>
        </p:nvSpPr>
        <p:spPr bwMode="auto">
          <a:xfrm>
            <a:off x="4395788" y="1022350"/>
            <a:ext cx="3581400" cy="3429000"/>
          </a:xfrm>
          <a:prstGeom prst="rect">
            <a:avLst/>
          </a:prstGeom>
        </p:spPr>
        <p:txBody>
          <a:bodyPr spcFirstLastPara="1" wrap="none" fromWordArt="1">
            <a:prstTxWarp prst="textArchUp">
              <a:avLst>
                <a:gd name="adj" fmla="val 10305084"/>
              </a:avLst>
            </a:prstTxWarp>
          </a:bodyPr>
          <a:lstStyle/>
          <a:p>
            <a:pPr algn="ctr"/>
            <a:r>
              <a:rPr lang="fr-FR" sz="2800" kern="10" dirty="0">
                <a:ln w="9525">
                  <a:solidFill>
                    <a:schemeClr val="accent2"/>
                  </a:solidFill>
                  <a:round/>
                  <a:headEnd/>
                  <a:tailEnd/>
                </a:ln>
                <a:solidFill>
                  <a:schemeClr val="accent2"/>
                </a:solidFill>
                <a:latin typeface="Arial Black" panose="020B0A04020102020204" pitchFamily="34" charset="0"/>
              </a:rPr>
              <a:t>Céphalées de tension chroniques</a:t>
            </a:r>
          </a:p>
        </p:txBody>
      </p:sp>
      <p:pic>
        <p:nvPicPr>
          <p:cNvPr id="26" name="Image 29" descr="doigt6_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968686">
            <a:off x="7700962" y="4740276"/>
            <a:ext cx="18272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WordArt 18"/>
          <p:cNvSpPr>
            <a:spLocks noChangeArrowheads="1" noChangeShapeType="1" noTextEdit="1"/>
          </p:cNvSpPr>
          <p:nvPr/>
        </p:nvSpPr>
        <p:spPr bwMode="auto">
          <a:xfrm rot="3865037">
            <a:off x="7831931" y="4996657"/>
            <a:ext cx="1622425" cy="404812"/>
          </a:xfrm>
          <a:prstGeom prst="rect">
            <a:avLst/>
          </a:prstGeom>
        </p:spPr>
        <p:txBody>
          <a:bodyPr wrap="none" fromWordArt="1">
            <a:prstTxWarp prst="textSlantUp">
              <a:avLst>
                <a:gd name="adj" fmla="val 55556"/>
              </a:avLst>
            </a:prstTxWarp>
          </a:bodyPr>
          <a:lstStyle/>
          <a:p>
            <a:pPr algn="ctr"/>
            <a:r>
              <a:rPr lang="fr-FR" kern="10" dirty="0">
                <a:ln w="9525">
                  <a:solidFill>
                    <a:srgbClr val="33CCCC"/>
                  </a:solidFill>
                  <a:round/>
                  <a:headEnd/>
                  <a:tailEnd/>
                </a:ln>
                <a:solidFill>
                  <a:srgbClr val="33CCCC"/>
                </a:solidFill>
                <a:latin typeface="Arial Black" panose="020B0A04020102020204" pitchFamily="34" charset="0"/>
              </a:rPr>
              <a:t>Inexprimable</a:t>
            </a:r>
          </a:p>
        </p:txBody>
      </p:sp>
      <p:pic>
        <p:nvPicPr>
          <p:cNvPr id="28" name="Imag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897" y="434975"/>
            <a:ext cx="1701800" cy="1981200"/>
          </a:xfrm>
          <a:prstGeom prst="rect">
            <a:avLst/>
          </a:prstGeom>
        </p:spPr>
      </p:pic>
      <p:sp>
        <p:nvSpPr>
          <p:cNvPr id="29" name="ZoneTexte 28"/>
          <p:cNvSpPr txBox="1"/>
          <p:nvPr/>
        </p:nvSpPr>
        <p:spPr>
          <a:xfrm>
            <a:off x="941819" y="2459851"/>
            <a:ext cx="866391" cy="276999"/>
          </a:xfrm>
          <a:prstGeom prst="rect">
            <a:avLst/>
          </a:prstGeom>
          <a:noFill/>
        </p:spPr>
        <p:txBody>
          <a:bodyPr wrap="none" rtlCol="0">
            <a:spAutoFit/>
          </a:bodyPr>
          <a:lstStyle/>
          <a:p>
            <a:r>
              <a:rPr lang="fr-FR" sz="1200" dirty="0" smtClean="0">
                <a:solidFill>
                  <a:srgbClr val="002060"/>
                </a:solidFill>
              </a:rPr>
              <a:t>© B. LISAN</a:t>
            </a:r>
            <a:endParaRPr lang="fr-FR" sz="1200" dirty="0">
              <a:solidFill>
                <a:srgbClr val="002060"/>
              </a:solidFill>
            </a:endParaRPr>
          </a:p>
        </p:txBody>
      </p:sp>
    </p:spTree>
    <p:extLst>
      <p:ext uri="{BB962C8B-B14F-4D97-AF65-F5344CB8AC3E}">
        <p14:creationId xmlns:p14="http://schemas.microsoft.com/office/powerpoint/2010/main" val="1744249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05071" y="220842"/>
            <a:ext cx="660699" cy="309917"/>
          </a:xfrm>
        </p:spPr>
        <p:txBody>
          <a:bodyPr/>
          <a:lstStyle/>
          <a:p>
            <a:fld id="{CE177AD9-1C89-497B-82D4-54EC60B92A04}" type="slidenum">
              <a:rPr lang="fr-FR" smtClean="0"/>
              <a:t>12</a:t>
            </a:fld>
            <a:endParaRPr lang="fr-FR" dirty="0"/>
          </a:p>
        </p:txBody>
      </p:sp>
      <p:sp>
        <p:nvSpPr>
          <p:cNvPr id="3" name="ZoneTexte 2"/>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344245" y="806825"/>
            <a:ext cx="11523961"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malades (suite)</a:t>
            </a:r>
            <a:endParaRPr lang="fr-FR" b="1" dirty="0">
              <a:solidFill>
                <a:srgbClr val="002060"/>
              </a:solidFill>
            </a:endParaRPr>
          </a:p>
        </p:txBody>
      </p:sp>
      <p:sp>
        <p:nvSpPr>
          <p:cNvPr id="5" name="ZoneTexte 4"/>
          <p:cNvSpPr txBox="1"/>
          <p:nvPr/>
        </p:nvSpPr>
        <p:spPr>
          <a:xfrm>
            <a:off x="344245" y="1775011"/>
            <a:ext cx="11478409" cy="923330"/>
          </a:xfrm>
          <a:prstGeom prst="rect">
            <a:avLst/>
          </a:prstGeom>
          <a:noFill/>
        </p:spPr>
        <p:txBody>
          <a:bodyPr wrap="square" rtlCol="0">
            <a:spAutoFit/>
          </a:bodyPr>
          <a:lstStyle/>
          <a:p>
            <a:r>
              <a:rPr lang="fr-FR" dirty="0" smtClean="0">
                <a:solidFill>
                  <a:srgbClr val="002060"/>
                </a:solidFill>
              </a:rPr>
              <a:t>Les malades ressentent souvent leurs céphalées comme une « </a:t>
            </a:r>
            <a:r>
              <a:rPr lang="fr-FR" b="1" dirty="0" smtClean="0">
                <a:solidFill>
                  <a:srgbClr val="002060"/>
                </a:solidFill>
              </a:rPr>
              <a:t>machine infernale</a:t>
            </a:r>
            <a:r>
              <a:rPr lang="fr-FR" dirty="0" smtClean="0">
                <a:solidFill>
                  <a:srgbClr val="002060"/>
                </a:solidFill>
              </a:rPr>
              <a:t> », une « </a:t>
            </a:r>
            <a:r>
              <a:rPr lang="fr-FR" b="1" dirty="0" smtClean="0">
                <a:solidFill>
                  <a:srgbClr val="002060"/>
                </a:solidFill>
              </a:rPr>
              <a:t>mécanique infernale</a:t>
            </a:r>
            <a:r>
              <a:rPr lang="fr-FR" dirty="0" smtClean="0">
                <a:solidFill>
                  <a:srgbClr val="002060"/>
                </a:solidFill>
              </a:rPr>
              <a:t> » ou une « </a:t>
            </a:r>
            <a:r>
              <a:rPr lang="fr-FR" b="1" dirty="0" smtClean="0">
                <a:solidFill>
                  <a:srgbClr val="002060"/>
                </a:solidFill>
              </a:rPr>
              <a:t>céphalée infernale</a:t>
            </a:r>
            <a:r>
              <a:rPr lang="fr-FR" dirty="0" smtClean="0">
                <a:solidFill>
                  <a:srgbClr val="002060"/>
                </a:solidFill>
              </a:rPr>
              <a:t> » contre laquelle ils ont l’impression d’être totalement impuissants (ou contre laquelle ils n’ont strictement aucune maîtrise).  </a:t>
            </a:r>
            <a:endParaRPr lang="fr-FR" dirty="0">
              <a:solidFill>
                <a:srgbClr val="002060"/>
              </a:solidFill>
            </a:endParaRPr>
          </a:p>
        </p:txBody>
      </p:sp>
      <p:sp>
        <p:nvSpPr>
          <p:cNvPr id="7" name="ZoneTexte 6"/>
          <p:cNvSpPr txBox="1"/>
          <p:nvPr/>
        </p:nvSpPr>
        <p:spPr>
          <a:xfrm>
            <a:off x="334049" y="1348766"/>
            <a:ext cx="7852519"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.1. Impression pour le malade d’être victime d’une </a:t>
            </a:r>
            <a:r>
              <a:rPr lang="fr-FR" b="1" dirty="0">
                <a:solidFill>
                  <a:srgbClr val="002060"/>
                </a:solidFill>
              </a:rPr>
              <a:t>« mécanique infernale » </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924" y="2712998"/>
            <a:ext cx="4200525" cy="302895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49" y="2729300"/>
            <a:ext cx="5092988" cy="1955595"/>
          </a:xfrm>
          <a:prstGeom prst="rect">
            <a:avLst/>
          </a:prstGeom>
        </p:spPr>
      </p:pic>
      <p:sp>
        <p:nvSpPr>
          <p:cNvPr id="10" name="ZoneTexte 9"/>
          <p:cNvSpPr txBox="1"/>
          <p:nvPr/>
        </p:nvSpPr>
        <p:spPr>
          <a:xfrm>
            <a:off x="7567488" y="5917636"/>
            <a:ext cx="4561804" cy="473336"/>
          </a:xfrm>
          <a:prstGeom prst="rect">
            <a:avLst/>
          </a:prstGeom>
          <a:noFill/>
        </p:spPr>
        <p:txBody>
          <a:bodyPr wrap="square" rtlCol="0">
            <a:spAutoFit/>
          </a:bodyPr>
          <a:lstStyle/>
          <a:p>
            <a:pPr algn="ctr"/>
            <a:r>
              <a:rPr lang="fr-FR" sz="1200" dirty="0">
                <a:solidFill>
                  <a:srgbClr val="002060"/>
                </a:solidFill>
              </a:rPr>
              <a:t>Source image : </a:t>
            </a:r>
            <a:r>
              <a:rPr lang="fr-FR" sz="1200" dirty="0">
                <a:solidFill>
                  <a:srgbClr val="002060"/>
                </a:solidFill>
                <a:hlinkClick r:id="rId4"/>
              </a:rPr>
              <a:t>https://</a:t>
            </a:r>
            <a:r>
              <a:rPr lang="fr-FR" sz="1200" dirty="0" smtClean="0">
                <a:solidFill>
                  <a:srgbClr val="002060"/>
                </a:solidFill>
                <a:hlinkClick r:id="rId4"/>
              </a:rPr>
              <a:t>farm8.static.flickr.com/7352/12679954945_fd89d32547_m.jpg</a:t>
            </a:r>
            <a:r>
              <a:rPr lang="fr-FR" sz="1200" dirty="0" smtClean="0">
                <a:solidFill>
                  <a:srgbClr val="002060"/>
                </a:solidFill>
              </a:rPr>
              <a:t> </a:t>
            </a:r>
            <a:endParaRPr lang="fr-FR" sz="1200" dirty="0">
              <a:solidFill>
                <a:srgbClr val="002060"/>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7038" y="2726611"/>
            <a:ext cx="2140450" cy="1958284"/>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1801" y="4806823"/>
            <a:ext cx="2428875" cy="1847850"/>
          </a:xfrm>
          <a:prstGeom prst="rect">
            <a:avLst/>
          </a:prstGeom>
        </p:spPr>
      </p:pic>
    </p:spTree>
    <p:extLst>
      <p:ext uri="{BB962C8B-B14F-4D97-AF65-F5344CB8AC3E}">
        <p14:creationId xmlns:p14="http://schemas.microsoft.com/office/powerpoint/2010/main" val="2160480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14803" y="246010"/>
            <a:ext cx="477819" cy="365125"/>
          </a:xfrm>
        </p:spPr>
        <p:txBody>
          <a:bodyPr/>
          <a:lstStyle/>
          <a:p>
            <a:fld id="{CE177AD9-1C89-497B-82D4-54EC60B92A04}" type="slidenum">
              <a:rPr lang="fr-FR" smtClean="0"/>
              <a:t>13</a:t>
            </a:fld>
            <a:endParaRPr lang="fr-FR" dirty="0"/>
          </a:p>
        </p:txBody>
      </p:sp>
      <p:sp>
        <p:nvSpPr>
          <p:cNvPr id="3" name="ZoneTexte 2"/>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344245" y="806825"/>
            <a:ext cx="11209468"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malades (suite)</a:t>
            </a:r>
            <a:endParaRPr lang="fr-FR" b="1" dirty="0">
              <a:solidFill>
                <a:srgbClr val="002060"/>
              </a:solidFill>
            </a:endParaRPr>
          </a:p>
        </p:txBody>
      </p:sp>
      <p:sp>
        <p:nvSpPr>
          <p:cNvPr id="5" name="ZoneTexte 4"/>
          <p:cNvSpPr txBox="1"/>
          <p:nvPr/>
        </p:nvSpPr>
        <p:spPr>
          <a:xfrm>
            <a:off x="344245" y="1366222"/>
            <a:ext cx="10058400" cy="369332"/>
          </a:xfrm>
          <a:prstGeom prst="rect">
            <a:avLst/>
          </a:prstGeom>
          <a:noFill/>
        </p:spPr>
        <p:txBody>
          <a:bodyPr wrap="square" rtlCol="0">
            <a:spAutoFit/>
          </a:bodyPr>
          <a:lstStyle/>
          <a:p>
            <a:r>
              <a:rPr lang="fr-FR" dirty="0" smtClean="0">
                <a:solidFill>
                  <a:srgbClr val="002060"/>
                </a:solidFill>
              </a:rPr>
              <a:t>4.2. </a:t>
            </a:r>
            <a:r>
              <a:rPr lang="fr-FR" b="1" dirty="0" smtClean="0">
                <a:solidFill>
                  <a:srgbClr val="002060"/>
                </a:solidFill>
              </a:rPr>
              <a:t>Caractéristiques courantes des céphalées chroniques des malades contactant l’association </a:t>
            </a:r>
            <a:endParaRPr lang="fr-FR" dirty="0">
              <a:solidFill>
                <a:srgbClr val="002060"/>
              </a:solidFill>
            </a:endParaRPr>
          </a:p>
        </p:txBody>
      </p:sp>
      <p:sp>
        <p:nvSpPr>
          <p:cNvPr id="6" name="ZoneTexte 5"/>
          <p:cNvSpPr txBox="1"/>
          <p:nvPr/>
        </p:nvSpPr>
        <p:spPr>
          <a:xfrm>
            <a:off x="344245" y="1782157"/>
            <a:ext cx="7713233" cy="2862322"/>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solidFill>
                  <a:srgbClr val="C00000"/>
                </a:solidFill>
              </a:rPr>
              <a:t>Durée de leur chronicité très longue</a:t>
            </a:r>
            <a:r>
              <a:rPr lang="fr-FR" dirty="0" smtClean="0">
                <a:solidFill>
                  <a:srgbClr val="002060"/>
                </a:solidFill>
              </a:rPr>
              <a:t>, </a:t>
            </a:r>
            <a:r>
              <a:rPr lang="fr-FR" dirty="0" smtClean="0">
                <a:solidFill>
                  <a:srgbClr val="FF0000"/>
                </a:solidFill>
              </a:rPr>
              <a:t>leur céphalée de tension pouvant persister, d’une façon constante, depuis plusieurs années, voire depuis 30 ans (et même pour un cas _ comme celui de Loïc _depuis plus de 50 ans).</a:t>
            </a:r>
          </a:p>
          <a:p>
            <a:pPr marL="285750" indent="-285750">
              <a:buFont typeface="Arial" panose="020B0604020202020204" pitchFamily="34" charset="0"/>
              <a:buChar char="•"/>
            </a:pPr>
            <a:r>
              <a:rPr lang="fr-FR" dirty="0" smtClean="0">
                <a:solidFill>
                  <a:srgbClr val="002060"/>
                </a:solidFill>
              </a:rPr>
              <a:t>Impression, en général, que leur céphalée de tension a la </a:t>
            </a:r>
            <a:r>
              <a:rPr lang="fr-FR" b="1" dirty="0" smtClean="0">
                <a:solidFill>
                  <a:srgbClr val="C00000"/>
                </a:solidFill>
              </a:rPr>
              <a:t>forme d’un casque ou d’un étaux bilatéral</a:t>
            </a:r>
            <a:r>
              <a:rPr lang="fr-FR" dirty="0">
                <a:solidFill>
                  <a:srgbClr val="002060"/>
                </a:solidFill>
              </a:rPr>
              <a:t> </a:t>
            </a:r>
            <a:r>
              <a:rPr lang="fr-FR" dirty="0" smtClean="0">
                <a:solidFill>
                  <a:srgbClr val="002060"/>
                </a:solidFill>
              </a:rPr>
              <a:t>(°), </a:t>
            </a:r>
            <a:r>
              <a:rPr lang="fr-FR" i="1" dirty="0" smtClean="0">
                <a:solidFill>
                  <a:srgbClr val="002060"/>
                </a:solidFill>
              </a:rPr>
              <a:t>symétrique par rapport à l’axe sagittale du crâne</a:t>
            </a:r>
            <a:r>
              <a:rPr lang="fr-FR" dirty="0" smtClean="0">
                <a:solidFill>
                  <a:srgbClr val="002060"/>
                </a:solidFill>
              </a:rPr>
              <a:t>.</a:t>
            </a:r>
          </a:p>
          <a:p>
            <a:pPr marL="285750" indent="-285750">
              <a:buFont typeface="Arial" panose="020B0604020202020204" pitchFamily="34" charset="0"/>
              <a:buChar char="•"/>
            </a:pPr>
            <a:r>
              <a:rPr lang="fr-FR" dirty="0" smtClean="0">
                <a:solidFill>
                  <a:srgbClr val="002060"/>
                </a:solidFill>
              </a:rPr>
              <a:t>L’intensité de la </a:t>
            </a:r>
            <a:r>
              <a:rPr lang="fr-FR" dirty="0">
                <a:solidFill>
                  <a:srgbClr val="002060"/>
                </a:solidFill>
              </a:rPr>
              <a:t>douleur </a:t>
            </a:r>
            <a:r>
              <a:rPr lang="fr-FR" dirty="0" smtClean="0">
                <a:solidFill>
                  <a:srgbClr val="002060"/>
                </a:solidFill>
              </a:rPr>
              <a:t>céphalalgique, </a:t>
            </a:r>
            <a:r>
              <a:rPr lang="fr-FR" dirty="0">
                <a:solidFill>
                  <a:srgbClr val="002060"/>
                </a:solidFill>
              </a:rPr>
              <a:t>ressentie par le </a:t>
            </a:r>
            <a:r>
              <a:rPr lang="fr-FR" dirty="0" smtClean="0">
                <a:solidFill>
                  <a:srgbClr val="002060"/>
                </a:solidFill>
              </a:rPr>
              <a:t>malade, </a:t>
            </a:r>
            <a:r>
              <a:rPr lang="fr-FR" dirty="0">
                <a:solidFill>
                  <a:srgbClr val="002060"/>
                </a:solidFill>
              </a:rPr>
              <a:t>ne dépend pas des tractions, des pressions, des déplacements, des balancements de la tête du malade</a:t>
            </a:r>
            <a:r>
              <a:rPr lang="fr-FR" dirty="0" smtClean="0">
                <a:solidFill>
                  <a:srgbClr val="002060"/>
                </a:solidFill>
              </a:rPr>
              <a:t>. Elle reste constante quelque soit les mouvement de sa tête.</a:t>
            </a:r>
          </a:p>
          <a:p>
            <a:pPr marL="285750" indent="-285750">
              <a:buFont typeface="Arial" panose="020B0604020202020204" pitchFamily="34" charset="0"/>
              <a:buChar char="•"/>
            </a:pPr>
            <a:r>
              <a:rPr lang="fr-FR" dirty="0">
                <a:solidFill>
                  <a:srgbClr val="002060"/>
                </a:solidFill>
              </a:rPr>
              <a:t>L’intensité de la </a:t>
            </a:r>
            <a:r>
              <a:rPr lang="fr-FR" dirty="0" smtClean="0">
                <a:solidFill>
                  <a:srgbClr val="002060"/>
                </a:solidFill>
              </a:rPr>
              <a:t>douleur ne dépend pas des activité sportives (physiques) du malade (sauf de très rares exceptions). </a:t>
            </a:r>
            <a:endParaRPr lang="fr-FR" dirty="0">
              <a:solidFill>
                <a:srgbClr val="00206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236" y="4985078"/>
            <a:ext cx="1432560" cy="143256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603" y="2078060"/>
            <a:ext cx="3810000" cy="4584700"/>
          </a:xfrm>
          <a:prstGeom prst="rect">
            <a:avLst/>
          </a:prstGeom>
        </p:spPr>
      </p:pic>
      <p:sp>
        <p:nvSpPr>
          <p:cNvPr id="9" name="ZoneTexte 8"/>
          <p:cNvSpPr txBox="1"/>
          <p:nvPr/>
        </p:nvSpPr>
        <p:spPr>
          <a:xfrm>
            <a:off x="94593" y="4676279"/>
            <a:ext cx="2646381" cy="276999"/>
          </a:xfrm>
          <a:prstGeom prst="rect">
            <a:avLst/>
          </a:prstGeom>
          <a:noFill/>
        </p:spPr>
        <p:txBody>
          <a:bodyPr wrap="square" rtlCol="0">
            <a:spAutoFit/>
          </a:bodyPr>
          <a:lstStyle/>
          <a:p>
            <a:r>
              <a:rPr lang="fr-FR" sz="1200" dirty="0">
                <a:solidFill>
                  <a:srgbClr val="002060"/>
                </a:solidFill>
              </a:rPr>
              <a:t>(°) </a:t>
            </a:r>
            <a:r>
              <a:rPr lang="fr-FR" sz="1200" dirty="0" smtClean="0">
                <a:solidFill>
                  <a:srgbClr val="002060"/>
                </a:solidFill>
              </a:rPr>
              <a:t>bilatérales : </a:t>
            </a:r>
            <a:r>
              <a:rPr lang="fr-FR" sz="1200" dirty="0">
                <a:solidFill>
                  <a:srgbClr val="002060"/>
                </a:solidFill>
              </a:rPr>
              <a:t>deux côtés de la tête</a:t>
            </a:r>
            <a:r>
              <a:rPr lang="fr-FR" sz="1200" dirty="0" smtClean="0">
                <a:solidFill>
                  <a:srgbClr val="002060"/>
                </a:solidFill>
              </a:rPr>
              <a:t> </a:t>
            </a:r>
            <a:endParaRPr lang="fr-FR" sz="1200" dirty="0">
              <a:solidFill>
                <a:srgbClr val="002060"/>
              </a:solidFill>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746" y="4494969"/>
            <a:ext cx="1367906" cy="2213521"/>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9996" y="4824434"/>
            <a:ext cx="2495550" cy="1838325"/>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394" y="5001493"/>
            <a:ext cx="1921855" cy="1030014"/>
          </a:xfrm>
          <a:prstGeom prst="rect">
            <a:avLst/>
          </a:prstGeom>
        </p:spPr>
      </p:pic>
      <p:sp>
        <p:nvSpPr>
          <p:cNvPr id="13" name="ZoneTexte 12"/>
          <p:cNvSpPr txBox="1"/>
          <p:nvPr/>
        </p:nvSpPr>
        <p:spPr>
          <a:xfrm>
            <a:off x="113021" y="6031507"/>
            <a:ext cx="2091643" cy="646331"/>
          </a:xfrm>
          <a:prstGeom prst="rect">
            <a:avLst/>
          </a:prstGeom>
          <a:noFill/>
        </p:spPr>
        <p:txBody>
          <a:bodyPr wrap="square" rtlCol="0">
            <a:spAutoFit/>
          </a:bodyPr>
          <a:lstStyle/>
          <a:p>
            <a:pPr algn="ctr"/>
            <a:r>
              <a:rPr lang="fr-FR" sz="1200" dirty="0" smtClean="0">
                <a:solidFill>
                  <a:srgbClr val="C00000"/>
                </a:solidFill>
              </a:rPr>
              <a:t>Céphalée bilatérale, symétrique par rapport à l’axe du nez ou l’axe sagittal.</a:t>
            </a:r>
            <a:endParaRPr lang="fr-FR" sz="1200" dirty="0">
              <a:solidFill>
                <a:srgbClr val="C00000"/>
              </a:solidFill>
            </a:endParaRPr>
          </a:p>
        </p:txBody>
      </p:sp>
    </p:spTree>
    <p:extLst>
      <p:ext uri="{BB962C8B-B14F-4D97-AF65-F5344CB8AC3E}">
        <p14:creationId xmlns:p14="http://schemas.microsoft.com/office/powerpoint/2010/main" val="862731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77194" y="301214"/>
            <a:ext cx="682215" cy="315546"/>
          </a:xfrm>
        </p:spPr>
        <p:txBody>
          <a:bodyPr/>
          <a:lstStyle/>
          <a:p>
            <a:fld id="{CE177AD9-1C89-497B-82D4-54EC60B92A04}" type="slidenum">
              <a:rPr lang="fr-FR" smtClean="0"/>
              <a:t>14</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308833" y="714492"/>
            <a:ext cx="10287449"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malades (suite)</a:t>
            </a:r>
            <a:endParaRPr lang="fr-FR" b="1" dirty="0">
              <a:solidFill>
                <a:srgbClr val="002060"/>
              </a:solidFill>
            </a:endParaRPr>
          </a:p>
        </p:txBody>
      </p:sp>
      <p:sp>
        <p:nvSpPr>
          <p:cNvPr id="6" name="ZoneTexte 5"/>
          <p:cNvSpPr txBox="1"/>
          <p:nvPr/>
        </p:nvSpPr>
        <p:spPr>
          <a:xfrm>
            <a:off x="308833" y="1182276"/>
            <a:ext cx="10058400" cy="369332"/>
          </a:xfrm>
          <a:prstGeom prst="rect">
            <a:avLst/>
          </a:prstGeom>
          <a:noFill/>
        </p:spPr>
        <p:txBody>
          <a:bodyPr wrap="square" rtlCol="0">
            <a:spAutoFit/>
          </a:bodyPr>
          <a:lstStyle/>
          <a:p>
            <a:r>
              <a:rPr lang="fr-FR" dirty="0" smtClean="0">
                <a:solidFill>
                  <a:srgbClr val="002060"/>
                </a:solidFill>
              </a:rPr>
              <a:t>4.2. </a:t>
            </a:r>
            <a:r>
              <a:rPr lang="fr-FR" b="1" dirty="0" smtClean="0">
                <a:solidFill>
                  <a:srgbClr val="002060"/>
                </a:solidFill>
              </a:rPr>
              <a:t>Caractéristiques courantes des céphalées chroniques des malades contactant l’association (suite) </a:t>
            </a:r>
            <a:endParaRPr lang="fr-FR" dirty="0">
              <a:solidFill>
                <a:srgbClr val="002060"/>
              </a:solidFill>
            </a:endParaRPr>
          </a:p>
        </p:txBody>
      </p:sp>
      <p:sp>
        <p:nvSpPr>
          <p:cNvPr id="7" name="ZoneTexte 6"/>
          <p:cNvSpPr txBox="1"/>
          <p:nvPr/>
        </p:nvSpPr>
        <p:spPr>
          <a:xfrm>
            <a:off x="75428" y="1580295"/>
            <a:ext cx="11989720" cy="1200329"/>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Localisations courantes : a) de chaque côté des tempes (bilatérales) (90%), b) l’arrière du crâne, dans le cou et la nuque (70% ?), c) en barre frontale (15%, 20% à 30% ?) (°). </a:t>
            </a:r>
          </a:p>
          <a:p>
            <a:pPr marL="285750" indent="-285750" algn="just">
              <a:buFont typeface="Arial" panose="020B0604020202020204" pitchFamily="34" charset="0"/>
              <a:buChar char="•"/>
            </a:pPr>
            <a:r>
              <a:rPr lang="fr-FR" dirty="0" smtClean="0">
                <a:solidFill>
                  <a:srgbClr val="002060"/>
                </a:solidFill>
              </a:rPr>
              <a:t>Ce sont des céphalées, en général, permanentes, constantes ou dont les fluctuations </a:t>
            </a:r>
            <a:r>
              <a:rPr lang="fr-FR" dirty="0">
                <a:solidFill>
                  <a:srgbClr val="002060"/>
                </a:solidFill>
              </a:rPr>
              <a:t>/</a:t>
            </a:r>
            <a:r>
              <a:rPr lang="fr-FR" dirty="0" smtClean="0">
                <a:solidFill>
                  <a:srgbClr val="002060"/>
                </a:solidFill>
              </a:rPr>
              <a:t> évolutions sont progressives, lentes.</a:t>
            </a:r>
          </a:p>
          <a:p>
            <a:pPr marL="285750" indent="-285750" algn="just">
              <a:buFont typeface="Arial" panose="020B0604020202020204" pitchFamily="34" charset="0"/>
              <a:buChar char="•"/>
            </a:pPr>
            <a:r>
              <a:rPr lang="fr-FR" dirty="0" smtClean="0">
                <a:solidFill>
                  <a:srgbClr val="002060"/>
                </a:solidFill>
              </a:rPr>
              <a:t>Il n’y a pas de troubles visuels (« auras »), associés aux céphalées de tension, comme dans les cas des migraines.</a:t>
            </a:r>
          </a:p>
        </p:txBody>
      </p:sp>
      <p:pic>
        <p:nvPicPr>
          <p:cNvPr id="8" name="Image 7"/>
          <p:cNvPicPr>
            <a:picLocks noChangeAspect="1"/>
          </p:cNvPicPr>
          <p:nvPr/>
        </p:nvPicPr>
        <p:blipFill>
          <a:blip r:embed="rId2"/>
          <a:stretch>
            <a:fillRect/>
          </a:stretch>
        </p:blipFill>
        <p:spPr>
          <a:xfrm>
            <a:off x="1141035" y="4885683"/>
            <a:ext cx="857250" cy="942975"/>
          </a:xfrm>
          <a:prstGeom prst="rect">
            <a:avLst/>
          </a:prstGeom>
        </p:spPr>
      </p:pic>
      <p:sp>
        <p:nvSpPr>
          <p:cNvPr id="9" name="ZoneTexte 8"/>
          <p:cNvSpPr txBox="1"/>
          <p:nvPr/>
        </p:nvSpPr>
        <p:spPr>
          <a:xfrm>
            <a:off x="281616" y="5852396"/>
            <a:ext cx="2388011" cy="830997"/>
          </a:xfrm>
          <a:prstGeom prst="rect">
            <a:avLst/>
          </a:prstGeom>
          <a:noFill/>
        </p:spPr>
        <p:txBody>
          <a:bodyPr wrap="square" rtlCol="0">
            <a:spAutoFit/>
          </a:bodyPr>
          <a:lstStyle/>
          <a:p>
            <a:pPr algn="ctr"/>
            <a:r>
              <a:rPr lang="fr-FR" sz="1200" dirty="0" smtClean="0">
                <a:solidFill>
                  <a:srgbClr val="C00000"/>
                </a:solidFill>
              </a:rPr>
              <a:t>↗ Céphalée de tension à l’arrière du crâne, en général bilatérale (des 2 côtés de la tête) (un cas courant, peut-être 70% des cas).</a:t>
            </a:r>
            <a:endParaRPr lang="fr-FR" sz="1200" dirty="0">
              <a:solidFill>
                <a:srgbClr val="C00000"/>
              </a:solidFill>
            </a:endParaRPr>
          </a:p>
        </p:txBody>
      </p:sp>
      <p:pic>
        <p:nvPicPr>
          <p:cNvPr id="10" name="Image 9"/>
          <p:cNvPicPr>
            <a:picLocks noChangeAspect="1"/>
          </p:cNvPicPr>
          <p:nvPr/>
        </p:nvPicPr>
        <p:blipFill>
          <a:blip r:embed="rId3"/>
          <a:stretch>
            <a:fillRect/>
          </a:stretch>
        </p:blipFill>
        <p:spPr>
          <a:xfrm>
            <a:off x="3207710" y="4883764"/>
            <a:ext cx="828675" cy="876300"/>
          </a:xfrm>
          <a:prstGeom prst="rect">
            <a:avLst/>
          </a:prstGeom>
        </p:spPr>
      </p:pic>
      <p:sp>
        <p:nvSpPr>
          <p:cNvPr id="11" name="ZoneTexte 10"/>
          <p:cNvSpPr txBox="1"/>
          <p:nvPr/>
        </p:nvSpPr>
        <p:spPr>
          <a:xfrm>
            <a:off x="2513987" y="5828658"/>
            <a:ext cx="2470389" cy="830997"/>
          </a:xfrm>
          <a:prstGeom prst="rect">
            <a:avLst/>
          </a:prstGeom>
          <a:noFill/>
        </p:spPr>
        <p:txBody>
          <a:bodyPr wrap="square" rtlCol="0">
            <a:spAutoFit/>
          </a:bodyPr>
          <a:lstStyle/>
          <a:p>
            <a:pPr algn="ctr"/>
            <a:r>
              <a:rPr lang="fr-FR" sz="1200" dirty="0">
                <a:solidFill>
                  <a:srgbClr val="C00000"/>
                </a:solidFill>
              </a:rPr>
              <a:t>↗ </a:t>
            </a:r>
            <a:r>
              <a:rPr lang="fr-FR" sz="1200" dirty="0" smtClean="0">
                <a:solidFill>
                  <a:srgbClr val="C00000"/>
                </a:solidFill>
              </a:rPr>
              <a:t>C Céphalée de tension en barre frontale, en général, bilatérale (des 2 côtés de la tête).</a:t>
            </a:r>
          </a:p>
          <a:p>
            <a:pPr algn="ctr"/>
            <a:r>
              <a:rPr lang="fr-FR" sz="1200" dirty="0" smtClean="0">
                <a:solidFill>
                  <a:srgbClr val="C00000"/>
                </a:solidFill>
              </a:rPr>
              <a:t>(plus rare, </a:t>
            </a:r>
            <a:r>
              <a:rPr lang="fr-FR" sz="1200" dirty="0">
                <a:solidFill>
                  <a:srgbClr val="C00000"/>
                </a:solidFill>
              </a:rPr>
              <a:t>peut-être </a:t>
            </a:r>
            <a:r>
              <a:rPr lang="fr-FR" sz="1200" dirty="0" smtClean="0">
                <a:solidFill>
                  <a:srgbClr val="C00000"/>
                </a:solidFill>
              </a:rPr>
              <a:t>20% des cas).</a:t>
            </a:r>
          </a:p>
        </p:txBody>
      </p:sp>
      <p:sp>
        <p:nvSpPr>
          <p:cNvPr id="12" name="ZoneTexte 11"/>
          <p:cNvSpPr txBox="1"/>
          <p:nvPr/>
        </p:nvSpPr>
        <p:spPr>
          <a:xfrm>
            <a:off x="4904015" y="6083228"/>
            <a:ext cx="7094483" cy="646331"/>
          </a:xfrm>
          <a:prstGeom prst="rect">
            <a:avLst/>
          </a:prstGeom>
          <a:noFill/>
        </p:spPr>
        <p:txBody>
          <a:bodyPr wrap="square" rtlCol="0">
            <a:spAutoFit/>
          </a:bodyPr>
          <a:lstStyle/>
          <a:p>
            <a:r>
              <a:rPr lang="fr-FR" dirty="0" smtClean="0">
                <a:solidFill>
                  <a:srgbClr val="002060"/>
                </a:solidFill>
              </a:rPr>
              <a:t>(°) Les céphalées semblent bien être des céphalées de tension primaires et non pas des sinusites ou des problèmes d’accoutumances oculaires.</a:t>
            </a:r>
            <a:endParaRPr lang="fr-FR" dirty="0">
              <a:solidFill>
                <a:srgbClr val="002060"/>
              </a:solidFill>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321" y="2773992"/>
            <a:ext cx="4160827" cy="3242851"/>
          </a:xfrm>
          <a:prstGeom prst="rect">
            <a:avLst/>
          </a:prstGeom>
        </p:spPr>
      </p:pic>
      <p:sp>
        <p:nvSpPr>
          <p:cNvPr id="3" name="ZoneTexte 2"/>
          <p:cNvSpPr txBox="1"/>
          <p:nvPr/>
        </p:nvSpPr>
        <p:spPr>
          <a:xfrm>
            <a:off x="5761305" y="3228815"/>
            <a:ext cx="2143016" cy="2862322"/>
          </a:xfrm>
          <a:prstGeom prst="rect">
            <a:avLst/>
          </a:prstGeom>
          <a:noFill/>
        </p:spPr>
        <p:txBody>
          <a:bodyPr wrap="square" rtlCol="0">
            <a:spAutoFit/>
          </a:bodyPr>
          <a:lstStyle/>
          <a:p>
            <a:r>
              <a:rPr lang="fr-FR" dirty="0">
                <a:solidFill>
                  <a:srgbClr val="002060"/>
                </a:solidFill>
              </a:rPr>
              <a:t>Les zones possibles de la </a:t>
            </a:r>
            <a:r>
              <a:rPr lang="fr-FR" dirty="0" smtClean="0">
                <a:solidFill>
                  <a:srgbClr val="002060"/>
                </a:solidFill>
              </a:rPr>
              <a:t>douleur : →</a:t>
            </a:r>
            <a:endParaRPr lang="fr-FR" dirty="0">
              <a:solidFill>
                <a:srgbClr val="002060"/>
              </a:solidFill>
            </a:endParaRPr>
          </a:p>
          <a:p>
            <a:r>
              <a:rPr lang="fr-FR" dirty="0">
                <a:solidFill>
                  <a:srgbClr val="002060"/>
                </a:solidFill>
              </a:rPr>
              <a:t>- Le haut du dos et du cou</a:t>
            </a:r>
          </a:p>
          <a:p>
            <a:r>
              <a:rPr lang="fr-FR" dirty="0">
                <a:solidFill>
                  <a:srgbClr val="002060"/>
                </a:solidFill>
              </a:rPr>
              <a:t>- Base de la tête</a:t>
            </a:r>
          </a:p>
          <a:p>
            <a:r>
              <a:rPr lang="fr-FR" dirty="0">
                <a:solidFill>
                  <a:srgbClr val="002060"/>
                </a:solidFill>
              </a:rPr>
              <a:t>- Les oreilles</a:t>
            </a:r>
          </a:p>
          <a:p>
            <a:r>
              <a:rPr lang="fr-FR" dirty="0">
                <a:solidFill>
                  <a:srgbClr val="002060"/>
                </a:solidFill>
              </a:rPr>
              <a:t>- Au-dessus des oreilles</a:t>
            </a:r>
          </a:p>
          <a:p>
            <a:r>
              <a:rPr lang="fr-FR" dirty="0">
                <a:solidFill>
                  <a:srgbClr val="002060"/>
                </a:solidFill>
              </a:rPr>
              <a:t>- La mâchoire</a:t>
            </a:r>
          </a:p>
          <a:p>
            <a:r>
              <a:rPr lang="fr-FR" dirty="0">
                <a:solidFill>
                  <a:srgbClr val="002060"/>
                </a:solidFill>
              </a:rPr>
              <a:t>- Au-dessus des yeux</a:t>
            </a:r>
          </a:p>
        </p:txBody>
      </p:sp>
      <p:pic>
        <p:nvPicPr>
          <p:cNvPr id="1027" name="Picture 3" descr="D:\Users\blisan\Documents\divers\céphalées\céphalées\CDT1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655" y="2926896"/>
            <a:ext cx="1043384" cy="1200766"/>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242115" y="3238605"/>
            <a:ext cx="866391" cy="276999"/>
          </a:xfrm>
          <a:prstGeom prst="rect">
            <a:avLst/>
          </a:prstGeom>
          <a:noFill/>
        </p:spPr>
        <p:txBody>
          <a:bodyPr wrap="none" rtlCol="0">
            <a:spAutoFit/>
          </a:bodyPr>
          <a:lstStyle/>
          <a:p>
            <a:r>
              <a:rPr lang="fr-FR" sz="1200" dirty="0" smtClean="0">
                <a:solidFill>
                  <a:srgbClr val="002060"/>
                </a:solidFill>
              </a:rPr>
              <a:t>© B. LISAN</a:t>
            </a:r>
            <a:endParaRPr lang="fr-FR" sz="1200" dirty="0">
              <a:solidFill>
                <a:srgbClr val="002060"/>
              </a:solidFill>
            </a:endParaRPr>
          </a:p>
        </p:txBody>
      </p:sp>
      <p:pic>
        <p:nvPicPr>
          <p:cNvPr id="1028" name="Picture 4" descr="D:\Users\blisan\Documents\divers\céphalées\céphalées\CDT2_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7710" y="2882191"/>
            <a:ext cx="1162050" cy="126682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2341319" y="3264882"/>
            <a:ext cx="866391" cy="276999"/>
          </a:xfrm>
          <a:prstGeom prst="rect">
            <a:avLst/>
          </a:prstGeom>
          <a:noFill/>
        </p:spPr>
        <p:txBody>
          <a:bodyPr wrap="none" rtlCol="0">
            <a:spAutoFit/>
          </a:bodyPr>
          <a:lstStyle/>
          <a:p>
            <a:r>
              <a:rPr lang="fr-FR" sz="1200" dirty="0" smtClean="0">
                <a:solidFill>
                  <a:srgbClr val="002060"/>
                </a:solidFill>
              </a:rPr>
              <a:t>© B. LISAN</a:t>
            </a:r>
            <a:endParaRPr lang="fr-FR" sz="1200" dirty="0">
              <a:solidFill>
                <a:srgbClr val="002060"/>
              </a:solidFill>
            </a:endParaRPr>
          </a:p>
        </p:txBody>
      </p:sp>
      <p:sp>
        <p:nvSpPr>
          <p:cNvPr id="15" name="ZoneTexte 14"/>
          <p:cNvSpPr txBox="1"/>
          <p:nvPr/>
        </p:nvSpPr>
        <p:spPr>
          <a:xfrm>
            <a:off x="75428" y="4165663"/>
            <a:ext cx="5741054" cy="646331"/>
          </a:xfrm>
          <a:prstGeom prst="rect">
            <a:avLst/>
          </a:prstGeom>
          <a:noFill/>
        </p:spPr>
        <p:txBody>
          <a:bodyPr wrap="square" rtlCol="0">
            <a:spAutoFit/>
          </a:bodyPr>
          <a:lstStyle/>
          <a:p>
            <a:pPr algn="ctr"/>
            <a:r>
              <a:rPr lang="fr-FR" sz="1200" dirty="0">
                <a:solidFill>
                  <a:srgbClr val="C00000"/>
                </a:solidFill>
              </a:rPr>
              <a:t>↗ </a:t>
            </a:r>
            <a:r>
              <a:rPr lang="fr-FR" sz="1200" dirty="0" smtClean="0">
                <a:solidFill>
                  <a:srgbClr val="C00000"/>
                </a:solidFill>
              </a:rPr>
              <a:t>La céphalée « presse », en général, les 2 tempes et le cou ↖</a:t>
            </a:r>
          </a:p>
          <a:p>
            <a:pPr algn="ctr"/>
            <a:r>
              <a:rPr lang="fr-FR" sz="1200" dirty="0" smtClean="0">
                <a:solidFill>
                  <a:srgbClr val="C00000"/>
                </a:solidFill>
              </a:rPr>
              <a:t>Voire fait « horizontalement » le tour du crâne, en passant par les 2 tempes.</a:t>
            </a:r>
          </a:p>
          <a:p>
            <a:pPr algn="ctr"/>
            <a:r>
              <a:rPr lang="fr-FR" sz="1200" dirty="0" smtClean="0">
                <a:solidFill>
                  <a:srgbClr val="C00000"/>
                </a:solidFill>
              </a:rPr>
              <a:t>Parfois la douleur apparaît aussi dans une zone localisée sur le dessus (haut) </a:t>
            </a:r>
            <a:r>
              <a:rPr lang="fr-FR" sz="1200" dirty="0">
                <a:solidFill>
                  <a:srgbClr val="C00000"/>
                </a:solidFill>
              </a:rPr>
              <a:t>du crâne </a:t>
            </a:r>
            <a:r>
              <a:rPr lang="fr-FR" sz="1200" dirty="0" smtClean="0">
                <a:solidFill>
                  <a:srgbClr val="C00000"/>
                </a:solidFill>
              </a:rPr>
              <a:t>.</a:t>
            </a:r>
            <a:endParaRPr lang="fr-FR" sz="1200" dirty="0">
              <a:solidFill>
                <a:srgbClr val="C00000"/>
              </a:solidFill>
            </a:endParaRPr>
          </a:p>
        </p:txBody>
      </p:sp>
    </p:spTree>
    <p:extLst>
      <p:ext uri="{BB962C8B-B14F-4D97-AF65-F5344CB8AC3E}">
        <p14:creationId xmlns:p14="http://schemas.microsoft.com/office/powerpoint/2010/main" val="3700704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2"/>
          </p:nvPr>
        </p:nvSpPr>
        <p:spPr>
          <a:xfrm>
            <a:off x="11187952" y="191135"/>
            <a:ext cx="585395" cy="277644"/>
          </a:xfrm>
        </p:spPr>
        <p:txBody>
          <a:bodyPr/>
          <a:lstStyle/>
          <a:p>
            <a:fld id="{CE177AD9-1C89-497B-82D4-54EC60B92A04}" type="slidenum">
              <a:rPr lang="fr-FR" smtClean="0"/>
              <a:t>15</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308833" y="714492"/>
            <a:ext cx="11209468"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malades (suite)</a:t>
            </a:r>
            <a:endParaRPr lang="fr-FR" b="1" dirty="0">
              <a:solidFill>
                <a:srgbClr val="002060"/>
              </a:solidFill>
            </a:endParaRPr>
          </a:p>
        </p:txBody>
      </p:sp>
      <p:sp>
        <p:nvSpPr>
          <p:cNvPr id="7" name="ZoneTexte 6"/>
          <p:cNvSpPr txBox="1"/>
          <p:nvPr/>
        </p:nvSpPr>
        <p:spPr>
          <a:xfrm>
            <a:off x="308833" y="1182276"/>
            <a:ext cx="10058400" cy="369332"/>
          </a:xfrm>
          <a:prstGeom prst="rect">
            <a:avLst/>
          </a:prstGeom>
          <a:noFill/>
        </p:spPr>
        <p:txBody>
          <a:bodyPr wrap="square" rtlCol="0">
            <a:spAutoFit/>
          </a:bodyPr>
          <a:lstStyle/>
          <a:p>
            <a:r>
              <a:rPr lang="fr-FR" dirty="0" smtClean="0">
                <a:solidFill>
                  <a:srgbClr val="002060"/>
                </a:solidFill>
              </a:rPr>
              <a:t>4.3. </a:t>
            </a:r>
            <a:r>
              <a:rPr lang="fr-FR" b="1" dirty="0" smtClean="0">
                <a:solidFill>
                  <a:srgbClr val="002060"/>
                </a:solidFill>
              </a:rPr>
              <a:t>Caractéristiques </a:t>
            </a:r>
            <a:r>
              <a:rPr lang="fr-FR" b="1" dirty="0" smtClean="0">
                <a:solidFill>
                  <a:srgbClr val="C00000"/>
                </a:solidFill>
              </a:rPr>
              <a:t>plus rares </a:t>
            </a:r>
            <a:r>
              <a:rPr lang="fr-FR" b="1" dirty="0" smtClean="0">
                <a:solidFill>
                  <a:srgbClr val="002060"/>
                </a:solidFill>
              </a:rPr>
              <a:t>des céphalées chroniques des malades contactant l’association </a:t>
            </a:r>
            <a:endParaRPr lang="fr-FR" dirty="0">
              <a:solidFill>
                <a:srgbClr val="002060"/>
              </a:solidFill>
            </a:endParaRPr>
          </a:p>
        </p:txBody>
      </p:sp>
      <p:sp>
        <p:nvSpPr>
          <p:cNvPr id="8" name="ZoneTexte 7"/>
          <p:cNvSpPr txBox="1"/>
          <p:nvPr/>
        </p:nvSpPr>
        <p:spPr>
          <a:xfrm>
            <a:off x="308833" y="1731981"/>
            <a:ext cx="11464514" cy="1200329"/>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rgbClr val="C00000"/>
                </a:solidFill>
              </a:rPr>
              <a:t>Localisations moins courantes (quelques %) </a:t>
            </a:r>
            <a:r>
              <a:rPr lang="fr-FR" dirty="0" smtClean="0">
                <a:solidFill>
                  <a:srgbClr val="002060"/>
                </a:solidFill>
              </a:rPr>
              <a:t>: </a:t>
            </a:r>
            <a:r>
              <a:rPr lang="fr-FR" dirty="0">
                <a:solidFill>
                  <a:srgbClr val="002060"/>
                </a:solidFill>
              </a:rPr>
              <a:t>a) sur un seul </a:t>
            </a:r>
            <a:r>
              <a:rPr lang="fr-FR" dirty="0" smtClean="0">
                <a:solidFill>
                  <a:srgbClr val="002060"/>
                </a:solidFill>
              </a:rPr>
              <a:t>côté (</a:t>
            </a:r>
            <a:r>
              <a:rPr lang="fr-FR" dirty="0" smtClean="0">
                <a:solidFill>
                  <a:srgbClr val="FF0000"/>
                </a:solidFill>
              </a:rPr>
              <a:t>très rare </a:t>
            </a:r>
            <a:r>
              <a:rPr lang="fr-FR" dirty="0" smtClean="0">
                <a:solidFill>
                  <a:srgbClr val="002060"/>
                </a:solidFill>
              </a:rPr>
              <a:t>(°)), b) la céphalée de tension touche les deux yeux (</a:t>
            </a:r>
            <a:r>
              <a:rPr lang="fr-FR" dirty="0" smtClean="0">
                <a:solidFill>
                  <a:srgbClr val="FF0000"/>
                </a:solidFill>
              </a:rPr>
              <a:t>rare</a:t>
            </a:r>
            <a:r>
              <a:rPr lang="fr-FR" dirty="0" smtClean="0">
                <a:solidFill>
                  <a:srgbClr val="002060"/>
                </a:solidFill>
              </a:rPr>
              <a:t>) (+), c) sur  le dessus du crâne (</a:t>
            </a:r>
            <a:r>
              <a:rPr lang="fr-FR" dirty="0" smtClean="0">
                <a:solidFill>
                  <a:srgbClr val="C00000"/>
                </a:solidFill>
              </a:rPr>
              <a:t>moins fréquent</a:t>
            </a:r>
            <a:r>
              <a:rPr lang="fr-FR" dirty="0" smtClean="0">
                <a:solidFill>
                  <a:srgbClr val="002060"/>
                </a:solidFill>
              </a:rPr>
              <a:t>), au niveau des muscles maxillaires (</a:t>
            </a:r>
            <a:r>
              <a:rPr lang="fr-FR" dirty="0" smtClean="0">
                <a:solidFill>
                  <a:srgbClr val="C00000"/>
                </a:solidFill>
              </a:rPr>
              <a:t>plus rare</a:t>
            </a:r>
            <a:r>
              <a:rPr lang="fr-FR" dirty="0" smtClean="0">
                <a:solidFill>
                  <a:srgbClr val="002060"/>
                </a:solidFill>
              </a:rPr>
              <a:t>) (*).</a:t>
            </a:r>
          </a:p>
          <a:p>
            <a:pPr marL="285750" indent="-285750">
              <a:buFont typeface="Arial" panose="020B0604020202020204" pitchFamily="34" charset="0"/>
              <a:buChar char="•"/>
            </a:pPr>
            <a:r>
              <a:rPr lang="fr-FR" dirty="0" smtClean="0">
                <a:solidFill>
                  <a:srgbClr val="002060"/>
                </a:solidFill>
              </a:rPr>
              <a:t>En général, quand la céphalée est localisée prioritairement à l’arrière du crâne, elle n’est pas localisée à l’avant du crâne, et réciproquement.</a:t>
            </a:r>
          </a:p>
        </p:txBody>
      </p:sp>
      <p:sp>
        <p:nvSpPr>
          <p:cNvPr id="10" name="ZoneTexte 9"/>
          <p:cNvSpPr txBox="1"/>
          <p:nvPr/>
        </p:nvSpPr>
        <p:spPr>
          <a:xfrm>
            <a:off x="97490" y="4516754"/>
            <a:ext cx="4688344" cy="646331"/>
          </a:xfrm>
          <a:prstGeom prst="rect">
            <a:avLst/>
          </a:prstGeom>
          <a:noFill/>
        </p:spPr>
        <p:txBody>
          <a:bodyPr wrap="square" rtlCol="0">
            <a:spAutoFit/>
          </a:bodyPr>
          <a:lstStyle/>
          <a:p>
            <a:pPr algn="ctr"/>
            <a:r>
              <a:rPr lang="fr-FR" sz="1200" dirty="0" smtClean="0">
                <a:solidFill>
                  <a:srgbClr val="C00000"/>
                </a:solidFill>
              </a:rPr>
              <a:t>Céphalée de tension d’un seul côté (</a:t>
            </a:r>
            <a:r>
              <a:rPr lang="fr-FR" sz="1200" b="1" dirty="0" smtClean="0">
                <a:solidFill>
                  <a:srgbClr val="FF0000"/>
                </a:solidFill>
              </a:rPr>
              <a:t>rare</a:t>
            </a:r>
            <a:r>
              <a:rPr lang="fr-FR" sz="1200" dirty="0" smtClean="0">
                <a:solidFill>
                  <a:srgbClr val="C00000"/>
                </a:solidFill>
              </a:rPr>
              <a:t> !).</a:t>
            </a:r>
          </a:p>
          <a:p>
            <a:pPr algn="ctr"/>
            <a:r>
              <a:rPr lang="fr-FR" sz="1200" dirty="0" smtClean="0">
                <a:solidFill>
                  <a:srgbClr val="C00000"/>
                </a:solidFill>
              </a:rPr>
              <a:t>Ces cas qui, au départ, </a:t>
            </a:r>
            <a:r>
              <a:rPr lang="fr-FR" sz="1200" dirty="0" smtClean="0">
                <a:solidFill>
                  <a:srgbClr val="C00000"/>
                </a:solidFill>
              </a:rPr>
              <a:t>qui semblent </a:t>
            </a:r>
            <a:r>
              <a:rPr lang="fr-FR" sz="1200" dirty="0" smtClean="0">
                <a:solidFill>
                  <a:srgbClr val="C00000"/>
                </a:solidFill>
              </a:rPr>
              <a:t>inquiétants … ne le seraient pas </a:t>
            </a:r>
            <a:r>
              <a:rPr lang="fr-FR" sz="1200" dirty="0" smtClean="0">
                <a:solidFill>
                  <a:srgbClr val="C00000"/>
                </a:solidFill>
              </a:rPr>
              <a:t>(?), </a:t>
            </a:r>
            <a:r>
              <a:rPr lang="fr-FR" sz="1200" b="1" i="1" dirty="0" smtClean="0">
                <a:solidFill>
                  <a:srgbClr val="C00000"/>
                </a:solidFill>
              </a:rPr>
              <a:t>si, </a:t>
            </a:r>
            <a:r>
              <a:rPr lang="fr-FR" sz="1200" b="1" i="1" dirty="0" smtClean="0">
                <a:solidFill>
                  <a:srgbClr val="C00000"/>
                </a:solidFill>
              </a:rPr>
              <a:t>du moins, l’IRM ne diagnostique rien</a:t>
            </a:r>
            <a:r>
              <a:rPr lang="fr-FR" sz="1200" dirty="0" smtClean="0">
                <a:solidFill>
                  <a:srgbClr val="C00000"/>
                </a:solidFill>
              </a:rPr>
              <a:t>.</a:t>
            </a:r>
            <a:endParaRPr lang="fr-FR" sz="1200" dirty="0">
              <a:solidFill>
                <a:srgbClr val="C00000"/>
              </a:solidFill>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854" y="2838920"/>
            <a:ext cx="1207404" cy="1618435"/>
          </a:xfrm>
          <a:prstGeom prst="rect">
            <a:avLst/>
          </a:prstGeom>
        </p:spPr>
      </p:pic>
      <p:sp>
        <p:nvSpPr>
          <p:cNvPr id="12" name="ZoneTexte 11"/>
          <p:cNvSpPr txBox="1"/>
          <p:nvPr/>
        </p:nvSpPr>
        <p:spPr>
          <a:xfrm>
            <a:off x="4785834" y="4457355"/>
            <a:ext cx="3157320" cy="671262"/>
          </a:xfrm>
          <a:prstGeom prst="rect">
            <a:avLst/>
          </a:prstGeom>
          <a:noFill/>
        </p:spPr>
        <p:txBody>
          <a:bodyPr wrap="square" rtlCol="0">
            <a:spAutoFit/>
          </a:bodyPr>
          <a:lstStyle/>
          <a:p>
            <a:pPr algn="ctr"/>
            <a:r>
              <a:rPr lang="fr-FR" sz="1200" dirty="0" smtClean="0">
                <a:solidFill>
                  <a:srgbClr val="C00000"/>
                </a:solidFill>
              </a:rPr>
              <a:t>Impression d’avoir la céphalée de tension sur le dessus du crâne (ce sont des cas moins fréquents, mais pas si rares).</a:t>
            </a:r>
            <a:endParaRPr lang="fr-FR" sz="1200" dirty="0">
              <a:solidFill>
                <a:srgbClr val="C00000"/>
              </a:solidFill>
            </a:endParaRPr>
          </a:p>
        </p:txBody>
      </p:sp>
      <p:sp>
        <p:nvSpPr>
          <p:cNvPr id="13" name="ZoneTexte 12"/>
          <p:cNvSpPr txBox="1"/>
          <p:nvPr/>
        </p:nvSpPr>
        <p:spPr>
          <a:xfrm>
            <a:off x="8034265" y="4332087"/>
            <a:ext cx="4011336" cy="830997"/>
          </a:xfrm>
          <a:prstGeom prst="rect">
            <a:avLst/>
          </a:prstGeom>
          <a:noFill/>
        </p:spPr>
        <p:txBody>
          <a:bodyPr wrap="square" rtlCol="0">
            <a:spAutoFit/>
          </a:bodyPr>
          <a:lstStyle/>
          <a:p>
            <a:pPr algn="ctr"/>
            <a:r>
              <a:rPr lang="fr-FR" sz="1200" dirty="0" smtClean="0">
                <a:solidFill>
                  <a:srgbClr val="C00000"/>
                </a:solidFill>
              </a:rPr>
              <a:t>Céphalée de tension touchant les yeux, apparaissant symétriquement par rapport au nez, observées et appelées </a:t>
            </a:r>
            <a:r>
              <a:rPr lang="fr-FR" sz="1200" dirty="0">
                <a:solidFill>
                  <a:srgbClr val="C00000"/>
                </a:solidFill>
              </a:rPr>
              <a:t>, au sein de l’association </a:t>
            </a:r>
            <a:r>
              <a:rPr lang="fr-FR" sz="1200" dirty="0" smtClean="0">
                <a:solidFill>
                  <a:srgbClr val="C00000"/>
                </a:solidFill>
              </a:rPr>
              <a:t>,«</a:t>
            </a:r>
            <a:r>
              <a:rPr lang="fr-FR" sz="1200" dirty="0">
                <a:solidFill>
                  <a:srgbClr val="C00000"/>
                </a:solidFill>
              </a:rPr>
              <a:t> </a:t>
            </a:r>
            <a:r>
              <a:rPr lang="fr-FR" sz="1200" i="1" dirty="0" smtClean="0">
                <a:solidFill>
                  <a:srgbClr val="C00000"/>
                </a:solidFill>
              </a:rPr>
              <a:t>céphalées </a:t>
            </a:r>
            <a:r>
              <a:rPr lang="fr-FR" sz="1200" i="1" dirty="0">
                <a:solidFill>
                  <a:srgbClr val="C00000"/>
                </a:solidFill>
              </a:rPr>
              <a:t>de tension oculair</a:t>
            </a:r>
            <a:r>
              <a:rPr lang="fr-FR" sz="1200" dirty="0">
                <a:solidFill>
                  <a:srgbClr val="C00000"/>
                </a:solidFill>
              </a:rPr>
              <a:t>e </a:t>
            </a:r>
            <a:r>
              <a:rPr lang="fr-FR" sz="1200" dirty="0" smtClean="0">
                <a:solidFill>
                  <a:srgbClr val="C00000"/>
                </a:solidFill>
              </a:rPr>
              <a:t>» _ ce sont des cas qui ont été rarement observées par l’association.</a:t>
            </a:r>
            <a:endParaRPr lang="fr-FR" sz="1200" dirty="0">
              <a:solidFill>
                <a:srgbClr val="C00000"/>
              </a:solidFill>
            </a:endParaRPr>
          </a:p>
        </p:txBody>
      </p:sp>
      <p:pic>
        <p:nvPicPr>
          <p:cNvPr id="14" name="Picture 2" descr="D:\Users\blisan\Documents\divers\céphalées\céphalées\CDT3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484" y="3016267"/>
            <a:ext cx="1235345" cy="153291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3294996" y="3949908"/>
            <a:ext cx="866391" cy="276999"/>
          </a:xfrm>
          <a:prstGeom prst="rect">
            <a:avLst/>
          </a:prstGeom>
          <a:noFill/>
        </p:spPr>
        <p:txBody>
          <a:bodyPr wrap="none" rtlCol="0">
            <a:spAutoFit/>
          </a:bodyPr>
          <a:lstStyle/>
          <a:p>
            <a:r>
              <a:rPr lang="fr-FR" sz="1200" dirty="0" smtClean="0">
                <a:solidFill>
                  <a:srgbClr val="002060"/>
                </a:solidFill>
              </a:rPr>
              <a:t>© B. LISAN</a:t>
            </a:r>
            <a:endParaRPr lang="fr-FR" sz="1200" dirty="0">
              <a:solidFill>
                <a:srgbClr val="002060"/>
              </a:solidFill>
            </a:endParaRPr>
          </a:p>
        </p:txBody>
      </p:sp>
      <p:pic>
        <p:nvPicPr>
          <p:cNvPr id="16" name="Picture 3" descr="D:\Users\blisan\Documents\divers\céphalées\céphalées\CDT4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9130" y="2631262"/>
            <a:ext cx="1112737" cy="1705504"/>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8722739" y="3918513"/>
            <a:ext cx="866391" cy="276999"/>
          </a:xfrm>
          <a:prstGeom prst="rect">
            <a:avLst/>
          </a:prstGeom>
          <a:noFill/>
        </p:spPr>
        <p:txBody>
          <a:bodyPr wrap="none" rtlCol="0">
            <a:spAutoFit/>
          </a:bodyPr>
          <a:lstStyle/>
          <a:p>
            <a:r>
              <a:rPr lang="fr-FR" sz="1200" dirty="0" smtClean="0">
                <a:solidFill>
                  <a:srgbClr val="002060"/>
                </a:solidFill>
              </a:rPr>
              <a:t>© B. LISAN</a:t>
            </a:r>
            <a:endParaRPr lang="fr-FR" sz="1200" dirty="0">
              <a:solidFill>
                <a:srgbClr val="002060"/>
              </a:solidFill>
            </a:endParaRPr>
          </a:p>
        </p:txBody>
      </p:sp>
      <p:sp>
        <p:nvSpPr>
          <p:cNvPr id="2" name="ZoneTexte 1"/>
          <p:cNvSpPr txBox="1"/>
          <p:nvPr/>
        </p:nvSpPr>
        <p:spPr>
          <a:xfrm>
            <a:off x="97490" y="5109583"/>
            <a:ext cx="11887200" cy="1754326"/>
          </a:xfrm>
          <a:prstGeom prst="rect">
            <a:avLst/>
          </a:prstGeom>
          <a:noFill/>
        </p:spPr>
        <p:txBody>
          <a:bodyPr wrap="square" rtlCol="0">
            <a:spAutoFit/>
          </a:bodyPr>
          <a:lstStyle/>
          <a:p>
            <a:pPr algn="just"/>
            <a:r>
              <a:rPr lang="fr-FR" dirty="0">
                <a:solidFill>
                  <a:srgbClr val="C00000"/>
                </a:solidFill>
              </a:rPr>
              <a:t>(+) Ce que l’on appelle dans l’association « céphalée de tension oculaire » : Le malade a l’impression que les muscles entourant les yeux lui </a:t>
            </a:r>
            <a:r>
              <a:rPr lang="fr-FR" i="1" dirty="0">
                <a:solidFill>
                  <a:srgbClr val="C00000"/>
                </a:solidFill>
              </a:rPr>
              <a:t>expulsent les globes oculaires hors leur orifice</a:t>
            </a:r>
            <a:r>
              <a:rPr lang="fr-FR" dirty="0">
                <a:solidFill>
                  <a:srgbClr val="C00000"/>
                </a:solidFill>
              </a:rPr>
              <a:t>. C’est un type de céphalée de tension particulièrement </a:t>
            </a:r>
            <a:r>
              <a:rPr lang="fr-FR" b="1" dirty="0">
                <a:solidFill>
                  <a:srgbClr val="FF0000"/>
                </a:solidFill>
              </a:rPr>
              <a:t>rare et douloureuse</a:t>
            </a:r>
            <a:r>
              <a:rPr lang="fr-FR" dirty="0">
                <a:solidFill>
                  <a:srgbClr val="C00000"/>
                </a:solidFill>
              </a:rPr>
              <a:t>. Elle empêche le malade de lire et de regarder la télévision. Elle n’est pas due à une fatigue oculaire (liée, par exemple, à une mauvaise accoutumance oculaire</a:t>
            </a:r>
            <a:r>
              <a:rPr lang="fr-FR" dirty="0" smtClean="0">
                <a:solidFill>
                  <a:srgbClr val="C00000"/>
                </a:solidFill>
              </a:rPr>
              <a:t>). Ce ne sont des algies vasculaires de la face (cluster </a:t>
            </a:r>
            <a:r>
              <a:rPr lang="fr-FR" dirty="0" err="1" smtClean="0">
                <a:solidFill>
                  <a:srgbClr val="C00000"/>
                </a:solidFill>
              </a:rPr>
              <a:t>headache</a:t>
            </a:r>
            <a:r>
              <a:rPr lang="fr-FR" dirty="0" smtClean="0">
                <a:solidFill>
                  <a:srgbClr val="C00000"/>
                </a:solidFill>
              </a:rPr>
              <a:t>), car la douleur est sur les 2 yeux, à égalité ou symétriquement par rapport au à l’axe du nez ou l’axe sagittal</a:t>
            </a:r>
            <a:r>
              <a:rPr lang="fr-FR" dirty="0" smtClean="0">
                <a:solidFill>
                  <a:srgbClr val="002060"/>
                </a:solidFill>
              </a:rPr>
              <a:t>.</a:t>
            </a:r>
          </a:p>
          <a:p>
            <a:pPr algn="just"/>
            <a:r>
              <a:rPr lang="fr-FR" dirty="0">
                <a:solidFill>
                  <a:srgbClr val="002060"/>
                </a:solidFill>
              </a:rPr>
              <a:t>(*) Dans le cas de muscles maxillaires douloureux, on pourrait soupçonner un bruxisme ou une inflammation </a:t>
            </a:r>
            <a:r>
              <a:rPr lang="fr-FR" dirty="0" smtClean="0">
                <a:solidFill>
                  <a:srgbClr val="002060"/>
                </a:solidFill>
              </a:rPr>
              <a:t>maxillaire.</a:t>
            </a:r>
            <a:r>
              <a:rPr lang="fr-FR" dirty="0" smtClean="0">
                <a:solidFill>
                  <a:srgbClr val="C00000"/>
                </a:solidFill>
              </a:rPr>
              <a:t> </a:t>
            </a:r>
            <a:endParaRPr lang="fr-FR" dirty="0"/>
          </a:p>
        </p:txBody>
      </p:sp>
    </p:spTree>
    <p:extLst>
      <p:ext uri="{BB962C8B-B14F-4D97-AF65-F5344CB8AC3E}">
        <p14:creationId xmlns:p14="http://schemas.microsoft.com/office/powerpoint/2010/main" val="3259739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187952" y="191135"/>
            <a:ext cx="585395" cy="2776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16</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308833" y="714492"/>
            <a:ext cx="11209468"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malades (suite)</a:t>
            </a:r>
            <a:endParaRPr lang="fr-FR" b="1" dirty="0">
              <a:solidFill>
                <a:srgbClr val="002060"/>
              </a:solidFill>
            </a:endParaRPr>
          </a:p>
        </p:txBody>
      </p:sp>
      <p:sp>
        <p:nvSpPr>
          <p:cNvPr id="7" name="ZoneTexte 6"/>
          <p:cNvSpPr txBox="1"/>
          <p:nvPr/>
        </p:nvSpPr>
        <p:spPr>
          <a:xfrm>
            <a:off x="308833" y="1182276"/>
            <a:ext cx="10058400" cy="369332"/>
          </a:xfrm>
          <a:prstGeom prst="rect">
            <a:avLst/>
          </a:prstGeom>
          <a:noFill/>
        </p:spPr>
        <p:txBody>
          <a:bodyPr wrap="square" rtlCol="0">
            <a:spAutoFit/>
          </a:bodyPr>
          <a:lstStyle/>
          <a:p>
            <a:r>
              <a:rPr lang="fr-FR" dirty="0" smtClean="0">
                <a:solidFill>
                  <a:srgbClr val="002060"/>
                </a:solidFill>
              </a:rPr>
              <a:t>4.3. </a:t>
            </a:r>
            <a:r>
              <a:rPr lang="fr-FR" b="1" dirty="0" smtClean="0">
                <a:solidFill>
                  <a:srgbClr val="002060"/>
                </a:solidFill>
              </a:rPr>
              <a:t>Caractéristiques </a:t>
            </a:r>
            <a:r>
              <a:rPr lang="fr-FR" b="1" dirty="0" smtClean="0">
                <a:solidFill>
                  <a:srgbClr val="C00000"/>
                </a:solidFill>
              </a:rPr>
              <a:t>plus rares </a:t>
            </a:r>
            <a:r>
              <a:rPr lang="fr-FR" b="1" dirty="0" smtClean="0">
                <a:solidFill>
                  <a:srgbClr val="002060"/>
                </a:solidFill>
              </a:rPr>
              <a:t>des céphalées chroniques des malades contactant l’association (suite) </a:t>
            </a:r>
            <a:endParaRPr lang="fr-FR" dirty="0">
              <a:solidFill>
                <a:srgbClr val="002060"/>
              </a:solidFill>
            </a:endParaRPr>
          </a:p>
        </p:txBody>
      </p:sp>
      <p:sp>
        <p:nvSpPr>
          <p:cNvPr id="8" name="Rectangle 7"/>
          <p:cNvSpPr/>
          <p:nvPr/>
        </p:nvSpPr>
        <p:spPr>
          <a:xfrm>
            <a:off x="224118" y="1703295"/>
            <a:ext cx="11860306" cy="1477328"/>
          </a:xfrm>
          <a:prstGeom prst="rect">
            <a:avLst/>
          </a:prstGeom>
        </p:spPr>
        <p:txBody>
          <a:bodyPr wrap="square">
            <a:spAutoFit/>
          </a:bodyPr>
          <a:lstStyle/>
          <a:p>
            <a:pPr marL="285750" indent="-285750">
              <a:buFont typeface="Arial" panose="020B0604020202020204" pitchFamily="34" charset="0"/>
              <a:buChar char="•"/>
            </a:pPr>
            <a:r>
              <a:rPr lang="fr-FR" dirty="0">
                <a:solidFill>
                  <a:srgbClr val="002060"/>
                </a:solidFill>
              </a:rPr>
              <a:t>Dans le cas </a:t>
            </a:r>
            <a:r>
              <a:rPr lang="fr-FR" dirty="0">
                <a:solidFill>
                  <a:srgbClr val="C00000"/>
                </a:solidFill>
              </a:rPr>
              <a:t>de céphalées de tension particulièrement douloureuses</a:t>
            </a:r>
            <a:r>
              <a:rPr lang="fr-FR" dirty="0">
                <a:solidFill>
                  <a:srgbClr val="002060"/>
                </a:solidFill>
              </a:rPr>
              <a:t>, </a:t>
            </a:r>
            <a:r>
              <a:rPr lang="fr-FR" dirty="0" smtClean="0">
                <a:solidFill>
                  <a:srgbClr val="002060"/>
                </a:solidFill>
              </a:rPr>
              <a:t>des </a:t>
            </a:r>
            <a:r>
              <a:rPr lang="fr-FR" b="1" dirty="0" smtClean="0">
                <a:solidFill>
                  <a:srgbClr val="C00000"/>
                </a:solidFill>
              </a:rPr>
              <a:t>nausées</a:t>
            </a:r>
            <a:r>
              <a:rPr lang="fr-FR" dirty="0" smtClean="0">
                <a:solidFill>
                  <a:srgbClr val="002060"/>
                </a:solidFill>
              </a:rPr>
              <a:t>, des </a:t>
            </a:r>
            <a:r>
              <a:rPr lang="fr-FR" b="1" dirty="0">
                <a:solidFill>
                  <a:srgbClr val="C00000"/>
                </a:solidFill>
              </a:rPr>
              <a:t>envies de vomissements </a:t>
            </a:r>
            <a:r>
              <a:rPr lang="fr-FR" dirty="0">
                <a:solidFill>
                  <a:srgbClr val="002060"/>
                </a:solidFill>
              </a:rPr>
              <a:t>désagréables (°).</a:t>
            </a:r>
          </a:p>
          <a:p>
            <a:pPr marL="285750" indent="-285750">
              <a:buFont typeface="Arial" panose="020B0604020202020204" pitchFamily="34" charset="0"/>
              <a:buChar char="•"/>
            </a:pPr>
            <a:r>
              <a:rPr lang="fr-FR" dirty="0">
                <a:solidFill>
                  <a:srgbClr val="002060"/>
                </a:solidFill>
              </a:rPr>
              <a:t>Dans des </a:t>
            </a:r>
            <a:r>
              <a:rPr lang="fr-FR" dirty="0">
                <a:solidFill>
                  <a:srgbClr val="FF0000"/>
                </a:solidFill>
              </a:rPr>
              <a:t>cas rares</a:t>
            </a:r>
            <a:r>
              <a:rPr lang="fr-FR" dirty="0">
                <a:solidFill>
                  <a:srgbClr val="002060"/>
                </a:solidFill>
              </a:rPr>
              <a:t>, des sensations désagréables et récurrentes de </a:t>
            </a:r>
            <a:r>
              <a:rPr lang="fr-FR" b="1" dirty="0" smtClean="0">
                <a:solidFill>
                  <a:srgbClr val="C00000"/>
                </a:solidFill>
              </a:rPr>
              <a:t>vertiges</a:t>
            </a:r>
            <a:r>
              <a:rPr lang="fr-FR" dirty="0" smtClean="0">
                <a:solidFill>
                  <a:srgbClr val="002060"/>
                </a:solidFill>
              </a:rPr>
              <a:t> (ou une impression </a:t>
            </a:r>
            <a:r>
              <a:rPr lang="fr-FR" i="1" dirty="0" smtClean="0">
                <a:solidFill>
                  <a:srgbClr val="002060"/>
                </a:solidFill>
              </a:rPr>
              <a:t>d’être constamment ivre</a:t>
            </a:r>
            <a:r>
              <a:rPr lang="fr-FR" dirty="0" smtClean="0">
                <a:solidFill>
                  <a:srgbClr val="002060"/>
                </a:solidFill>
              </a:rPr>
              <a:t> ou d’être pris </a:t>
            </a:r>
            <a:r>
              <a:rPr lang="fr-FR" u="sng" dirty="0" smtClean="0">
                <a:solidFill>
                  <a:srgbClr val="002060"/>
                </a:solidFill>
              </a:rPr>
              <a:t>d’étourdissements permanents</a:t>
            </a:r>
            <a:r>
              <a:rPr lang="fr-FR" dirty="0" smtClean="0">
                <a:solidFill>
                  <a:srgbClr val="002060"/>
                </a:solidFill>
              </a:rPr>
              <a:t>), </a:t>
            </a:r>
            <a:r>
              <a:rPr lang="fr-FR" dirty="0">
                <a:solidFill>
                  <a:srgbClr val="002060"/>
                </a:solidFill>
              </a:rPr>
              <a:t>associées aux céphalées de tension </a:t>
            </a:r>
            <a:r>
              <a:rPr lang="fr-FR" dirty="0" smtClean="0">
                <a:solidFill>
                  <a:srgbClr val="002060"/>
                </a:solidFill>
              </a:rPr>
              <a:t>(°) (*).</a:t>
            </a:r>
          </a:p>
          <a:p>
            <a:pPr marL="285750" indent="-285750">
              <a:buFont typeface="Arial" panose="020B0604020202020204" pitchFamily="34" charset="0"/>
              <a:buChar char="•"/>
            </a:pPr>
            <a:r>
              <a:rPr lang="fr-FR" dirty="0">
                <a:solidFill>
                  <a:srgbClr val="002060"/>
                </a:solidFill>
              </a:rPr>
              <a:t>Dans des </a:t>
            </a:r>
            <a:r>
              <a:rPr lang="fr-FR" dirty="0">
                <a:solidFill>
                  <a:srgbClr val="FF0000"/>
                </a:solidFill>
              </a:rPr>
              <a:t>cas </a:t>
            </a:r>
            <a:r>
              <a:rPr lang="fr-FR" dirty="0" smtClean="0">
                <a:solidFill>
                  <a:srgbClr val="FF0000"/>
                </a:solidFill>
              </a:rPr>
              <a:t>très rares</a:t>
            </a:r>
            <a:r>
              <a:rPr lang="fr-FR" dirty="0" smtClean="0">
                <a:solidFill>
                  <a:srgbClr val="002060"/>
                </a:solidFill>
              </a:rPr>
              <a:t>, il peut y avoir coexistence de a) </a:t>
            </a:r>
            <a:r>
              <a:rPr lang="fr-FR" i="1" dirty="0" smtClean="0">
                <a:solidFill>
                  <a:srgbClr val="002060"/>
                </a:solidFill>
              </a:rPr>
              <a:t>migraine</a:t>
            </a:r>
            <a:r>
              <a:rPr lang="fr-FR" dirty="0" smtClean="0">
                <a:solidFill>
                  <a:srgbClr val="002060"/>
                </a:solidFill>
              </a:rPr>
              <a:t>s  (pulsatiles), b) </a:t>
            </a:r>
            <a:r>
              <a:rPr lang="fr-FR" i="1" dirty="0" smtClean="0">
                <a:solidFill>
                  <a:srgbClr val="002060"/>
                </a:solidFill>
              </a:rPr>
              <a:t>céphalées de tension </a:t>
            </a:r>
            <a:r>
              <a:rPr lang="fr-FR" dirty="0" smtClean="0">
                <a:solidFill>
                  <a:srgbClr val="002060"/>
                </a:solidFill>
              </a:rPr>
              <a:t>(pression en étau).</a:t>
            </a:r>
            <a:endParaRPr lang="fr-FR" dirty="0">
              <a:solidFill>
                <a:srgbClr val="002060"/>
              </a:solidFill>
            </a:endParaRPr>
          </a:p>
        </p:txBody>
      </p:sp>
      <p:pic>
        <p:nvPicPr>
          <p:cNvPr id="9" name="Picture 4" descr="D:\Users\blisan\Documents\divers\céphalées\céphalées\verti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5563" y="3328082"/>
            <a:ext cx="1010050" cy="1289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Users\blisan\Documents\divers\céphalées\céphalées\verti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299" y="3329601"/>
            <a:ext cx="1460348" cy="13008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7055223" y="4630415"/>
            <a:ext cx="3541059" cy="461665"/>
          </a:xfrm>
          <a:prstGeom prst="rect">
            <a:avLst/>
          </a:prstGeom>
          <a:noFill/>
        </p:spPr>
        <p:txBody>
          <a:bodyPr wrap="square" rtlCol="0">
            <a:spAutoFit/>
          </a:bodyPr>
          <a:lstStyle/>
          <a:p>
            <a:pPr algn="ctr"/>
            <a:r>
              <a:rPr lang="fr-FR" sz="1200" dirty="0" smtClean="0">
                <a:solidFill>
                  <a:srgbClr val="C00000"/>
                </a:solidFill>
              </a:rPr>
              <a:t>Les cas de malades souffrant de vertiges permanents, associées aux céphalées de tension, sont </a:t>
            </a:r>
            <a:r>
              <a:rPr lang="fr-FR" sz="1200" b="1" dirty="0" smtClean="0">
                <a:solidFill>
                  <a:srgbClr val="FF0000"/>
                </a:solidFill>
              </a:rPr>
              <a:t>rares</a:t>
            </a:r>
            <a:r>
              <a:rPr lang="fr-FR" sz="1200" dirty="0" smtClean="0">
                <a:solidFill>
                  <a:srgbClr val="C00000"/>
                </a:solidFill>
              </a:rPr>
              <a:t>.</a:t>
            </a:r>
            <a:endParaRPr lang="fr-FR" sz="1200" dirty="0">
              <a:solidFill>
                <a:srgbClr val="C00000"/>
              </a:solidFill>
            </a:endParaRPr>
          </a:p>
        </p:txBody>
      </p:sp>
      <p:sp>
        <p:nvSpPr>
          <p:cNvPr id="12" name="Rectangle 11"/>
          <p:cNvSpPr/>
          <p:nvPr/>
        </p:nvSpPr>
        <p:spPr>
          <a:xfrm>
            <a:off x="139400" y="5208495"/>
            <a:ext cx="11945023" cy="646331"/>
          </a:xfrm>
          <a:prstGeom prst="rect">
            <a:avLst/>
          </a:prstGeom>
        </p:spPr>
        <p:txBody>
          <a:bodyPr wrap="square">
            <a:spAutoFit/>
          </a:bodyPr>
          <a:lstStyle/>
          <a:p>
            <a:pPr algn="just"/>
            <a:r>
              <a:rPr lang="fr-FR" dirty="0">
                <a:solidFill>
                  <a:srgbClr val="C00000"/>
                </a:solidFill>
              </a:rPr>
              <a:t>(°) et pourtant ce sont bien des céphalées de tension, auxquels nous avons affaire, et non des migraines.</a:t>
            </a:r>
          </a:p>
          <a:p>
            <a:pPr algn="just"/>
            <a:r>
              <a:rPr lang="fr-FR" dirty="0" smtClean="0">
                <a:solidFill>
                  <a:srgbClr val="C00000"/>
                </a:solidFill>
              </a:rPr>
              <a:t>(*) </a:t>
            </a:r>
            <a:r>
              <a:rPr lang="fr-FR" b="1" dirty="0" smtClean="0">
                <a:solidFill>
                  <a:srgbClr val="C00000"/>
                </a:solidFill>
              </a:rPr>
              <a:t>au point de ne plus pouvoir monter sur un vélo</a:t>
            </a:r>
            <a:r>
              <a:rPr lang="fr-FR" dirty="0" smtClean="0">
                <a:solidFill>
                  <a:srgbClr val="C00000"/>
                </a:solidFill>
              </a:rPr>
              <a:t>.</a:t>
            </a:r>
            <a:endParaRPr lang="fr-FR" dirty="0">
              <a:solidFill>
                <a:srgbClr val="002060"/>
              </a:solidFill>
            </a:endParaRPr>
          </a:p>
        </p:txBody>
      </p:sp>
      <p:pic>
        <p:nvPicPr>
          <p:cNvPr id="2050" name="Picture 2" descr="D:\Users\blisan\Documents\divers\céphalées\céphalées\nausé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100" y="3245571"/>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Users\blisan\Documents\divers\céphalées\céphalées\nausée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086" y="3245571"/>
            <a:ext cx="1383926" cy="167563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785757" y="4931496"/>
            <a:ext cx="4706470" cy="276999"/>
          </a:xfrm>
          <a:prstGeom prst="rect">
            <a:avLst/>
          </a:prstGeom>
          <a:noFill/>
        </p:spPr>
        <p:txBody>
          <a:bodyPr wrap="square" rtlCol="0">
            <a:spAutoFit/>
          </a:bodyPr>
          <a:lstStyle/>
          <a:p>
            <a:pPr algn="ctr"/>
            <a:r>
              <a:rPr lang="fr-FR" sz="1200" dirty="0" smtClean="0">
                <a:solidFill>
                  <a:srgbClr val="002060"/>
                </a:solidFill>
              </a:rPr>
              <a:t>Cas </a:t>
            </a:r>
            <a:r>
              <a:rPr lang="fr-FR" sz="1200" b="1" dirty="0" smtClean="0">
                <a:solidFill>
                  <a:srgbClr val="FF0000"/>
                </a:solidFill>
              </a:rPr>
              <a:t>rares à très rares</a:t>
            </a:r>
            <a:r>
              <a:rPr lang="fr-FR" sz="1200" dirty="0" smtClean="0">
                <a:solidFill>
                  <a:srgbClr val="002060"/>
                </a:solidFill>
              </a:rPr>
              <a:t> de </a:t>
            </a:r>
            <a:r>
              <a:rPr lang="fr-FR" sz="1200" b="1" dirty="0" smtClean="0">
                <a:solidFill>
                  <a:srgbClr val="C00000"/>
                </a:solidFill>
              </a:rPr>
              <a:t>nausées</a:t>
            </a:r>
            <a:r>
              <a:rPr lang="fr-FR" sz="1200" b="1" dirty="0" smtClean="0">
                <a:solidFill>
                  <a:srgbClr val="002060"/>
                </a:solidFill>
              </a:rPr>
              <a:t> </a:t>
            </a:r>
            <a:r>
              <a:rPr lang="fr-FR" sz="1200" dirty="0" smtClean="0">
                <a:solidFill>
                  <a:srgbClr val="002060"/>
                </a:solidFill>
              </a:rPr>
              <a:t>associées à des céphalées de tension.</a:t>
            </a:r>
            <a:endParaRPr lang="fr-FR" sz="1200" dirty="0"/>
          </a:p>
        </p:txBody>
      </p:sp>
      <p:pic>
        <p:nvPicPr>
          <p:cNvPr id="2052" name="Picture 4" descr="D:\Users\blisan\Documents\divers\céphalées\céphalées\étourdissem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3165" y="3329602"/>
            <a:ext cx="1452514" cy="128769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Users\blisan\Documents\divers\céphalées\céphalées\etourdissement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4197" y="3328082"/>
            <a:ext cx="8191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274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187952" y="191135"/>
            <a:ext cx="585395" cy="2776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17</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308833" y="714492"/>
            <a:ext cx="10504169"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malades (suite)</a:t>
            </a:r>
            <a:endParaRPr lang="fr-FR" b="1" dirty="0">
              <a:solidFill>
                <a:srgbClr val="002060"/>
              </a:solidFill>
            </a:endParaRPr>
          </a:p>
        </p:txBody>
      </p:sp>
      <p:sp>
        <p:nvSpPr>
          <p:cNvPr id="7" name="ZoneTexte 6"/>
          <p:cNvSpPr txBox="1"/>
          <p:nvPr/>
        </p:nvSpPr>
        <p:spPr>
          <a:xfrm>
            <a:off x="308833" y="1182276"/>
            <a:ext cx="10058400" cy="369332"/>
          </a:xfrm>
          <a:prstGeom prst="rect">
            <a:avLst/>
          </a:prstGeom>
          <a:noFill/>
        </p:spPr>
        <p:txBody>
          <a:bodyPr wrap="square" rtlCol="0">
            <a:spAutoFit/>
          </a:bodyPr>
          <a:lstStyle/>
          <a:p>
            <a:r>
              <a:rPr lang="fr-FR" dirty="0" smtClean="0">
                <a:solidFill>
                  <a:srgbClr val="002060"/>
                </a:solidFill>
              </a:rPr>
              <a:t>4.3. </a:t>
            </a:r>
            <a:r>
              <a:rPr lang="fr-FR" b="1" dirty="0" smtClean="0">
                <a:solidFill>
                  <a:srgbClr val="002060"/>
                </a:solidFill>
              </a:rPr>
              <a:t>Caractéristiques </a:t>
            </a:r>
            <a:r>
              <a:rPr lang="fr-FR" b="1" dirty="0" smtClean="0">
                <a:solidFill>
                  <a:srgbClr val="C00000"/>
                </a:solidFill>
              </a:rPr>
              <a:t>plus rares </a:t>
            </a:r>
            <a:r>
              <a:rPr lang="fr-FR" b="1" dirty="0" smtClean="0">
                <a:solidFill>
                  <a:srgbClr val="002060"/>
                </a:solidFill>
              </a:rPr>
              <a:t>des céphalées chroniques des malades contactant l’association (suite) </a:t>
            </a:r>
            <a:endParaRPr lang="fr-FR" dirty="0">
              <a:solidFill>
                <a:srgbClr val="002060"/>
              </a:solidFill>
            </a:endParaRPr>
          </a:p>
        </p:txBody>
      </p:sp>
      <p:sp>
        <p:nvSpPr>
          <p:cNvPr id="8" name="ZoneTexte 7"/>
          <p:cNvSpPr txBox="1"/>
          <p:nvPr/>
        </p:nvSpPr>
        <p:spPr>
          <a:xfrm>
            <a:off x="308833" y="1801906"/>
            <a:ext cx="11668014" cy="2308324"/>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Dans des cas rares, il peut encore aussi y avoir des </a:t>
            </a:r>
            <a:r>
              <a:rPr lang="fr-FR" b="1" dirty="0" smtClean="0">
                <a:solidFill>
                  <a:srgbClr val="C00000"/>
                </a:solidFill>
              </a:rPr>
              <a:t>crises d’eczémas</a:t>
            </a:r>
            <a:r>
              <a:rPr lang="fr-FR" dirty="0" smtClean="0">
                <a:solidFill>
                  <a:srgbClr val="002060"/>
                </a:solidFill>
              </a:rPr>
              <a:t>, « d’</a:t>
            </a:r>
            <a:r>
              <a:rPr lang="fr-FR" b="1" dirty="0" smtClean="0">
                <a:solidFill>
                  <a:srgbClr val="C00000"/>
                </a:solidFill>
              </a:rPr>
              <a:t>urticaire</a:t>
            </a:r>
            <a:r>
              <a:rPr lang="fr-FR" b="1" dirty="0">
                <a:solidFill>
                  <a:srgbClr val="C00000"/>
                </a:solidFill>
              </a:rPr>
              <a:t> </a:t>
            </a:r>
            <a:r>
              <a:rPr lang="fr-FR" dirty="0">
                <a:solidFill>
                  <a:srgbClr val="002060"/>
                </a:solidFill>
              </a:rPr>
              <a:t>», </a:t>
            </a:r>
            <a:r>
              <a:rPr lang="fr-FR" dirty="0" smtClean="0">
                <a:solidFill>
                  <a:srgbClr val="002060"/>
                </a:solidFill>
              </a:rPr>
              <a:t>de </a:t>
            </a:r>
            <a:r>
              <a:rPr lang="fr-FR" b="1" dirty="0" smtClean="0">
                <a:solidFill>
                  <a:srgbClr val="C00000"/>
                </a:solidFill>
              </a:rPr>
              <a:t>démangeaisons</a:t>
            </a:r>
            <a:r>
              <a:rPr lang="fr-FR" dirty="0">
                <a:solidFill>
                  <a:srgbClr val="002060"/>
                </a:solidFill>
              </a:rPr>
              <a:t> </a:t>
            </a:r>
            <a:r>
              <a:rPr lang="fr-FR" dirty="0" smtClean="0">
                <a:solidFill>
                  <a:srgbClr val="002060"/>
                </a:solidFill>
              </a:rPr>
              <a:t>douloureuses ou pénibles, des crises « allergiques » soudaines, accompagnant certaines céphalées </a:t>
            </a:r>
            <a:r>
              <a:rPr lang="fr-FR" dirty="0">
                <a:solidFill>
                  <a:srgbClr val="002060"/>
                </a:solidFill>
              </a:rPr>
              <a:t>de </a:t>
            </a:r>
            <a:r>
              <a:rPr lang="fr-FR" dirty="0" smtClean="0">
                <a:solidFill>
                  <a:srgbClr val="002060"/>
                </a:solidFill>
              </a:rPr>
              <a:t>tension.</a:t>
            </a:r>
          </a:p>
          <a:p>
            <a:pPr marL="285750" indent="-285750" algn="just">
              <a:buFont typeface="Arial" panose="020B0604020202020204" pitchFamily="34" charset="0"/>
              <a:buChar char="•"/>
            </a:pPr>
            <a:r>
              <a:rPr lang="fr-FR" dirty="0" smtClean="0">
                <a:solidFill>
                  <a:srgbClr val="002060"/>
                </a:solidFill>
              </a:rPr>
              <a:t>Ou des formes « étranges » de céphalées de tension chroniques, accompagnées des douleurs « </a:t>
            </a:r>
            <a:r>
              <a:rPr lang="fr-FR" dirty="0">
                <a:solidFill>
                  <a:srgbClr val="002060"/>
                </a:solidFill>
              </a:rPr>
              <a:t> </a:t>
            </a:r>
            <a:r>
              <a:rPr lang="fr-FR" dirty="0" smtClean="0">
                <a:solidFill>
                  <a:srgbClr val="002060"/>
                </a:solidFill>
              </a:rPr>
              <a:t>mystérieuses » : </a:t>
            </a:r>
            <a:r>
              <a:rPr lang="fr-FR" b="1" dirty="0" smtClean="0">
                <a:solidFill>
                  <a:srgbClr val="C00000"/>
                </a:solidFill>
              </a:rPr>
              <a:t>pubalgie</a:t>
            </a:r>
            <a:r>
              <a:rPr lang="fr-FR" dirty="0" smtClean="0">
                <a:solidFill>
                  <a:srgbClr val="002060"/>
                </a:solidFill>
              </a:rPr>
              <a:t>, </a:t>
            </a:r>
            <a:r>
              <a:rPr lang="fr-FR" b="1" dirty="0" smtClean="0">
                <a:solidFill>
                  <a:srgbClr val="C00000"/>
                </a:solidFill>
              </a:rPr>
              <a:t>hypersensibilité tactile douloureuse</a:t>
            </a:r>
            <a:r>
              <a:rPr lang="fr-FR" dirty="0" smtClean="0">
                <a:solidFill>
                  <a:srgbClr val="002060"/>
                </a:solidFill>
              </a:rPr>
              <a:t>, proche de celle de la </a:t>
            </a:r>
            <a:r>
              <a:rPr lang="fr-FR" i="1" dirty="0" smtClean="0">
                <a:solidFill>
                  <a:srgbClr val="002060"/>
                </a:solidFill>
              </a:rPr>
              <a:t>fibromyalgie</a:t>
            </a:r>
            <a:r>
              <a:rPr lang="fr-FR" dirty="0" smtClean="0">
                <a:solidFill>
                  <a:srgbClr val="002060"/>
                </a:solidFill>
              </a:rPr>
              <a:t>, une </a:t>
            </a:r>
            <a:r>
              <a:rPr lang="fr-FR" b="1" dirty="0" smtClean="0">
                <a:solidFill>
                  <a:srgbClr val="C00000"/>
                </a:solidFill>
              </a:rPr>
              <a:t>fatigue anormale chronique</a:t>
            </a:r>
            <a:r>
              <a:rPr lang="fr-FR" dirty="0" smtClean="0">
                <a:solidFill>
                  <a:srgbClr val="002060"/>
                </a:solidFill>
              </a:rPr>
              <a:t>, ….</a:t>
            </a:r>
          </a:p>
          <a:p>
            <a:pPr marL="285750" indent="-285750" algn="just">
              <a:buFont typeface="Arial" panose="020B0604020202020204" pitchFamily="34" charset="0"/>
              <a:buChar char="•"/>
            </a:pPr>
            <a:r>
              <a:rPr lang="fr-FR" dirty="0" smtClean="0">
                <a:solidFill>
                  <a:srgbClr val="002060"/>
                </a:solidFill>
              </a:rPr>
              <a:t>Dans certains cas </a:t>
            </a:r>
            <a:r>
              <a:rPr lang="fr-FR" dirty="0" smtClean="0">
                <a:solidFill>
                  <a:srgbClr val="FF0000"/>
                </a:solidFill>
              </a:rPr>
              <a:t>très</a:t>
            </a:r>
            <a:r>
              <a:rPr lang="fr-FR" dirty="0" smtClean="0">
                <a:solidFill>
                  <a:srgbClr val="002060"/>
                </a:solidFill>
              </a:rPr>
              <a:t> </a:t>
            </a:r>
            <a:r>
              <a:rPr lang="fr-FR" dirty="0" smtClean="0">
                <a:solidFill>
                  <a:srgbClr val="FF0000"/>
                </a:solidFill>
              </a:rPr>
              <a:t>rares</a:t>
            </a:r>
            <a:r>
              <a:rPr lang="fr-FR" dirty="0" smtClean="0">
                <a:solidFill>
                  <a:srgbClr val="002060"/>
                </a:solidFill>
              </a:rPr>
              <a:t>, (comme si </a:t>
            </a:r>
            <a:r>
              <a:rPr lang="fr-FR" i="1" dirty="0" smtClean="0">
                <a:solidFill>
                  <a:srgbClr val="002060"/>
                </a:solidFill>
              </a:rPr>
              <a:t>la céphalée était le signe ou la manifestation d’un dérèglement cérébral</a:t>
            </a:r>
            <a:r>
              <a:rPr lang="fr-FR" dirty="0" smtClean="0">
                <a:solidFill>
                  <a:srgbClr val="002060"/>
                </a:solidFill>
              </a:rPr>
              <a:t>), des </a:t>
            </a:r>
            <a:r>
              <a:rPr lang="fr-FR" dirty="0" smtClean="0">
                <a:solidFill>
                  <a:srgbClr val="002060"/>
                </a:solidFill>
              </a:rPr>
              <a:t>céphalées </a:t>
            </a:r>
            <a:r>
              <a:rPr lang="fr-FR" dirty="0" smtClean="0">
                <a:solidFill>
                  <a:srgbClr val="002060"/>
                </a:solidFill>
              </a:rPr>
              <a:t>très </a:t>
            </a:r>
            <a:r>
              <a:rPr lang="fr-FR" dirty="0" smtClean="0">
                <a:solidFill>
                  <a:srgbClr val="002060"/>
                </a:solidFill>
              </a:rPr>
              <a:t>puissantes </a:t>
            </a:r>
            <a:r>
              <a:rPr lang="fr-FR" dirty="0" smtClean="0">
                <a:solidFill>
                  <a:srgbClr val="002060"/>
                </a:solidFill>
              </a:rPr>
              <a:t>induisent (</a:t>
            </a:r>
            <a:r>
              <a:rPr lang="fr-FR" dirty="0" smtClean="0">
                <a:solidFill>
                  <a:srgbClr val="002060"/>
                </a:solidFill>
              </a:rPr>
              <a:t>provoquent) </a:t>
            </a:r>
            <a:r>
              <a:rPr lang="fr-FR" dirty="0" smtClean="0">
                <a:solidFill>
                  <a:srgbClr val="002060"/>
                </a:solidFill>
              </a:rPr>
              <a:t>un </a:t>
            </a:r>
            <a:r>
              <a:rPr lang="fr-FR" b="1" dirty="0" smtClean="0">
                <a:solidFill>
                  <a:srgbClr val="FF0000"/>
                </a:solidFill>
              </a:rPr>
              <a:t>désir irrésistible et permanent de dormir</a:t>
            </a:r>
            <a:r>
              <a:rPr lang="fr-FR" dirty="0">
                <a:solidFill>
                  <a:srgbClr val="002060"/>
                </a:solidFill>
              </a:rPr>
              <a:t> </a:t>
            </a:r>
            <a:r>
              <a:rPr lang="fr-FR" dirty="0" smtClean="0">
                <a:solidFill>
                  <a:srgbClr val="002060"/>
                </a:solidFill>
              </a:rPr>
              <a:t>ou </a:t>
            </a:r>
            <a:r>
              <a:rPr lang="fr-FR" dirty="0" smtClean="0">
                <a:solidFill>
                  <a:srgbClr val="002060"/>
                </a:solidFill>
              </a:rPr>
              <a:t>sont accompagnées </a:t>
            </a:r>
            <a:r>
              <a:rPr lang="fr-FR" dirty="0" smtClean="0">
                <a:solidFill>
                  <a:srgbClr val="002060"/>
                </a:solidFill>
              </a:rPr>
              <a:t>d’une </a:t>
            </a:r>
            <a:r>
              <a:rPr lang="fr-FR" b="1" dirty="0" smtClean="0">
                <a:solidFill>
                  <a:srgbClr val="FF0000"/>
                </a:solidFill>
              </a:rPr>
              <a:t>hypersomnie</a:t>
            </a:r>
            <a:r>
              <a:rPr lang="fr-FR" dirty="0">
                <a:solidFill>
                  <a:srgbClr val="002060"/>
                </a:solidFill>
              </a:rPr>
              <a:t> </a:t>
            </a:r>
            <a:r>
              <a:rPr lang="fr-FR" dirty="0" smtClean="0">
                <a:solidFill>
                  <a:srgbClr val="002060"/>
                </a:solidFill>
              </a:rPr>
              <a:t>ou </a:t>
            </a:r>
            <a:r>
              <a:rPr lang="fr-FR" b="1" dirty="0" smtClean="0">
                <a:solidFill>
                  <a:srgbClr val="FF0000"/>
                </a:solidFill>
              </a:rPr>
              <a:t>narcolepsie</a:t>
            </a:r>
            <a:r>
              <a:rPr lang="fr-FR" dirty="0">
                <a:solidFill>
                  <a:srgbClr val="002060"/>
                </a:solidFill>
              </a:rPr>
              <a:t> </a:t>
            </a:r>
            <a:r>
              <a:rPr lang="fr-FR" dirty="0" smtClean="0">
                <a:solidFill>
                  <a:srgbClr val="002060"/>
                </a:solidFill>
              </a:rPr>
              <a:t>handicapante</a:t>
            </a:r>
          </a:p>
          <a:p>
            <a:pPr marL="285750" indent="-285750" algn="just">
              <a:buFont typeface="Arial" panose="020B0604020202020204" pitchFamily="34" charset="0"/>
              <a:buChar char="•"/>
            </a:pPr>
            <a:r>
              <a:rPr lang="fr-FR" dirty="0" smtClean="0">
                <a:solidFill>
                  <a:srgbClr val="002060"/>
                </a:solidFill>
              </a:rPr>
              <a:t>.</a:t>
            </a:r>
            <a:endParaRPr lang="fr-FR" dirty="0" smtClean="0">
              <a:solidFill>
                <a:srgbClr val="002060"/>
              </a:solidFill>
            </a:endParaRPr>
          </a:p>
        </p:txBody>
      </p:sp>
      <p:sp>
        <p:nvSpPr>
          <p:cNvPr id="9" name="Rectangle 8"/>
          <p:cNvSpPr/>
          <p:nvPr/>
        </p:nvSpPr>
        <p:spPr>
          <a:xfrm>
            <a:off x="413110" y="6436869"/>
            <a:ext cx="1162369" cy="276999"/>
          </a:xfrm>
          <a:prstGeom prst="rect">
            <a:avLst/>
          </a:prstGeom>
        </p:spPr>
        <p:txBody>
          <a:bodyPr wrap="none">
            <a:spAutoFit/>
          </a:bodyPr>
          <a:lstStyle/>
          <a:p>
            <a:pPr algn="ctr"/>
            <a:r>
              <a:rPr lang="fr-FR" sz="1200" dirty="0">
                <a:solidFill>
                  <a:srgbClr val="C00000"/>
                </a:solidFill>
              </a:rPr>
              <a:t>Crise d'urticaire</a:t>
            </a:r>
          </a:p>
        </p:txBody>
      </p:sp>
      <p:pic>
        <p:nvPicPr>
          <p:cNvPr id="3074" name="Picture 2" descr="D:\Users\blisan\Documents\divers\céphalées\céphalées\urticai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29" y="5459716"/>
            <a:ext cx="1465729" cy="97715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blisan\Documents\divers\céphalées\céphalées\eczé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209" y="5372029"/>
            <a:ext cx="1552575" cy="11525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418484" y="6524554"/>
            <a:ext cx="1114024" cy="276999"/>
          </a:xfrm>
          <a:prstGeom prst="rect">
            <a:avLst/>
          </a:prstGeom>
        </p:spPr>
        <p:txBody>
          <a:bodyPr wrap="none">
            <a:spAutoFit/>
          </a:bodyPr>
          <a:lstStyle/>
          <a:p>
            <a:pPr algn="ctr"/>
            <a:r>
              <a:rPr lang="fr-FR" sz="1200" dirty="0">
                <a:solidFill>
                  <a:srgbClr val="C00000"/>
                </a:solidFill>
              </a:rPr>
              <a:t>Crise </a:t>
            </a:r>
            <a:r>
              <a:rPr lang="fr-FR" sz="1200" dirty="0" smtClean="0">
                <a:solidFill>
                  <a:srgbClr val="C00000"/>
                </a:solidFill>
              </a:rPr>
              <a:t>d‘eczéma</a:t>
            </a:r>
            <a:endParaRPr lang="fr-FR" sz="1200" dirty="0">
              <a:solidFill>
                <a:srgbClr val="C00000"/>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237" y="5104327"/>
            <a:ext cx="2762250" cy="165735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4466" y="4057579"/>
            <a:ext cx="1857375" cy="2466975"/>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1151" y="4857947"/>
            <a:ext cx="2838450" cy="1609725"/>
          </a:xfrm>
          <a:prstGeom prst="rect">
            <a:avLst/>
          </a:prstGeom>
        </p:spPr>
      </p:pic>
      <p:sp>
        <p:nvSpPr>
          <p:cNvPr id="13" name="ZoneTexte 12"/>
          <p:cNvSpPr txBox="1"/>
          <p:nvPr/>
        </p:nvSpPr>
        <p:spPr>
          <a:xfrm>
            <a:off x="6861151" y="6467672"/>
            <a:ext cx="919355" cy="276999"/>
          </a:xfrm>
          <a:prstGeom prst="rect">
            <a:avLst/>
          </a:prstGeom>
          <a:noFill/>
        </p:spPr>
        <p:txBody>
          <a:bodyPr wrap="none" rtlCol="0">
            <a:spAutoFit/>
          </a:bodyPr>
          <a:lstStyle/>
          <a:p>
            <a:pPr algn="ctr"/>
            <a:r>
              <a:rPr lang="fr-FR" sz="1200" dirty="0" smtClean="0">
                <a:solidFill>
                  <a:srgbClr val="FF0000"/>
                </a:solidFill>
              </a:rPr>
              <a:t>Narcolepsie</a:t>
            </a:r>
            <a:endParaRPr lang="fr-FR" sz="1200" dirty="0">
              <a:solidFill>
                <a:srgbClr val="FF0000"/>
              </a:solidFill>
            </a:endParaRPr>
          </a:p>
        </p:txBody>
      </p:sp>
      <p:sp>
        <p:nvSpPr>
          <p:cNvPr id="14" name="ZoneTexte 13"/>
          <p:cNvSpPr txBox="1"/>
          <p:nvPr/>
        </p:nvSpPr>
        <p:spPr>
          <a:xfrm>
            <a:off x="222956" y="3938006"/>
            <a:ext cx="9719829" cy="1169551"/>
          </a:xfrm>
          <a:prstGeom prst="rect">
            <a:avLst/>
          </a:prstGeom>
          <a:noFill/>
        </p:spPr>
        <p:txBody>
          <a:bodyPr wrap="square" rtlCol="0">
            <a:spAutoFit/>
          </a:bodyPr>
          <a:lstStyle/>
          <a:p>
            <a:pPr algn="just"/>
            <a:r>
              <a:rPr lang="fr-FR" sz="1400" u="sng" dirty="0" smtClean="0">
                <a:solidFill>
                  <a:srgbClr val="002060"/>
                </a:solidFill>
              </a:rPr>
              <a:t>Note</a:t>
            </a:r>
            <a:r>
              <a:rPr lang="fr-FR" sz="1400" dirty="0" smtClean="0">
                <a:solidFill>
                  <a:srgbClr val="002060"/>
                </a:solidFill>
              </a:rPr>
              <a:t> : Bizarrement, un grand nombre d’Algériens, ne se connaissant pas, [bien plus que les Marocains ou Tunisiens] ont contacté notre association pour des CTC. Il semblerait qu’il y ait une plus grande prévalence de cette maladie en Algérie. Peut-être serait-elle liée au fait d’avoir </a:t>
            </a:r>
            <a:r>
              <a:rPr lang="fr-FR" sz="1400" b="1" dirty="0" smtClean="0">
                <a:solidFill>
                  <a:srgbClr val="002060"/>
                </a:solidFill>
              </a:rPr>
              <a:t>vécu tout le temps dans la peur et l’angoisse</a:t>
            </a:r>
            <a:r>
              <a:rPr lang="fr-FR" sz="1400" dirty="0" smtClean="0">
                <a:solidFill>
                  <a:srgbClr val="002060"/>
                </a:solidFill>
              </a:rPr>
              <a:t>, durant la guerre civile des années 90 </a:t>
            </a:r>
            <a:r>
              <a:rPr lang="fr-FR" sz="1400" dirty="0">
                <a:solidFill>
                  <a:srgbClr val="002060"/>
                </a:solidFill>
              </a:rPr>
              <a:t>?</a:t>
            </a:r>
            <a:r>
              <a:rPr lang="fr-FR" sz="1400" dirty="0" smtClean="0">
                <a:solidFill>
                  <a:srgbClr val="002060"/>
                </a:solidFill>
              </a:rPr>
              <a:t> Mais ce n’est qu’une hypothèse. </a:t>
            </a:r>
            <a:r>
              <a:rPr lang="fr-FR" sz="1400" dirty="0" smtClean="0">
                <a:solidFill>
                  <a:srgbClr val="FF0000"/>
                </a:solidFill>
              </a:rPr>
              <a:t>Par contre nous n’avons jamais eu de Belges (pourtant proches) ou </a:t>
            </a:r>
            <a:r>
              <a:rPr lang="fr-FR" sz="1400" dirty="0">
                <a:solidFill>
                  <a:srgbClr val="FF0000"/>
                </a:solidFill>
              </a:rPr>
              <a:t>de </a:t>
            </a:r>
            <a:r>
              <a:rPr lang="fr-FR" sz="1400" dirty="0" smtClean="0">
                <a:solidFill>
                  <a:srgbClr val="FF0000"/>
                </a:solidFill>
              </a:rPr>
              <a:t>québécois, parmi nos patients. Cela signifie-il alors qu’ils seraient mieux pris en charge qu’en France ?</a:t>
            </a:r>
            <a:endParaRPr lang="fr-FR" sz="1400" dirty="0">
              <a:solidFill>
                <a:srgbClr val="002060"/>
              </a:solidFill>
            </a:endParaRPr>
          </a:p>
        </p:txBody>
      </p:sp>
      <p:sp>
        <p:nvSpPr>
          <p:cNvPr id="15" name="ZoneTexte 14"/>
          <p:cNvSpPr txBox="1"/>
          <p:nvPr/>
        </p:nvSpPr>
        <p:spPr>
          <a:xfrm>
            <a:off x="10094466" y="6547871"/>
            <a:ext cx="1882381" cy="276999"/>
          </a:xfrm>
          <a:prstGeom prst="rect">
            <a:avLst/>
          </a:prstGeom>
          <a:noFill/>
        </p:spPr>
        <p:txBody>
          <a:bodyPr wrap="square" rtlCol="0">
            <a:spAutoFit/>
          </a:bodyPr>
          <a:lstStyle/>
          <a:p>
            <a:pPr algn="ctr"/>
            <a:r>
              <a:rPr lang="fr-FR" sz="1200" dirty="0" smtClean="0">
                <a:solidFill>
                  <a:srgbClr val="FF0000"/>
                </a:solidFill>
              </a:rPr>
              <a:t>Fatigue chronique</a:t>
            </a:r>
            <a:endParaRPr lang="fr-FR" sz="1200" dirty="0">
              <a:solidFill>
                <a:srgbClr val="FF0000"/>
              </a:solidFill>
            </a:endParaRPr>
          </a:p>
        </p:txBody>
      </p:sp>
    </p:spTree>
    <p:extLst>
      <p:ext uri="{BB962C8B-B14F-4D97-AF65-F5344CB8AC3E}">
        <p14:creationId xmlns:p14="http://schemas.microsoft.com/office/powerpoint/2010/main" val="2729969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24288" y="178084"/>
            <a:ext cx="831875" cy="369332"/>
          </a:xfrm>
        </p:spPr>
        <p:txBody>
          <a:bodyPr/>
          <a:lstStyle/>
          <a:p>
            <a:fld id="{CE177AD9-1C89-497B-82D4-54EC60B92A04}" type="slidenum">
              <a:rPr lang="fr-FR" smtClean="0"/>
              <a:t>18</a:t>
            </a:fld>
            <a:endParaRPr lang="fr-FR" dirty="0"/>
          </a:p>
        </p:txBody>
      </p:sp>
      <p:sp>
        <p:nvSpPr>
          <p:cNvPr id="3" name="ZoneTexte 2"/>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10813" y="665242"/>
            <a:ext cx="10504169"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malades (suite)</a:t>
            </a:r>
            <a:endParaRPr lang="fr-FR" b="1" dirty="0">
              <a:solidFill>
                <a:srgbClr val="002060"/>
              </a:solidFill>
            </a:endParaRPr>
          </a:p>
        </p:txBody>
      </p:sp>
      <p:sp>
        <p:nvSpPr>
          <p:cNvPr id="6" name="ZoneTexte 5"/>
          <p:cNvSpPr txBox="1"/>
          <p:nvPr/>
        </p:nvSpPr>
        <p:spPr>
          <a:xfrm>
            <a:off x="237811" y="1034574"/>
            <a:ext cx="4778072" cy="369332"/>
          </a:xfrm>
          <a:prstGeom prst="rect">
            <a:avLst/>
          </a:prstGeom>
          <a:noFill/>
        </p:spPr>
        <p:txBody>
          <a:bodyPr wrap="square" rtlCol="0">
            <a:spAutoFit/>
          </a:bodyPr>
          <a:lstStyle/>
          <a:p>
            <a:r>
              <a:rPr lang="fr-FR" dirty="0" smtClean="0">
                <a:solidFill>
                  <a:srgbClr val="002060"/>
                </a:solidFill>
              </a:rPr>
              <a:t>4.4. </a:t>
            </a:r>
            <a:r>
              <a:rPr lang="fr-FR" b="1" dirty="0" smtClean="0">
                <a:solidFill>
                  <a:srgbClr val="002060"/>
                </a:solidFill>
              </a:rPr>
              <a:t>Les variations des céphalées de tension </a:t>
            </a:r>
            <a:endParaRPr lang="fr-FR" dirty="0">
              <a:solidFill>
                <a:srgbClr val="002060"/>
              </a:solidFill>
            </a:endParaRPr>
          </a:p>
        </p:txBody>
      </p:sp>
      <p:sp>
        <p:nvSpPr>
          <p:cNvPr id="7" name="ZoneTexte 6"/>
          <p:cNvSpPr txBox="1"/>
          <p:nvPr/>
        </p:nvSpPr>
        <p:spPr>
          <a:xfrm>
            <a:off x="110813" y="1403906"/>
            <a:ext cx="7381279" cy="5355312"/>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L’intensité de certaines </a:t>
            </a:r>
            <a:r>
              <a:rPr lang="fr-FR" dirty="0">
                <a:solidFill>
                  <a:srgbClr val="002060"/>
                </a:solidFill>
              </a:rPr>
              <a:t>céphalées de </a:t>
            </a:r>
            <a:r>
              <a:rPr lang="fr-FR" dirty="0" smtClean="0">
                <a:solidFill>
                  <a:srgbClr val="002060"/>
                </a:solidFill>
              </a:rPr>
              <a:t>tension </a:t>
            </a:r>
            <a:r>
              <a:rPr lang="fr-FR" dirty="0" smtClean="0">
                <a:solidFill>
                  <a:srgbClr val="002060"/>
                </a:solidFill>
              </a:rPr>
              <a:t>est </a:t>
            </a:r>
            <a:r>
              <a:rPr lang="fr-FR" dirty="0" smtClean="0">
                <a:solidFill>
                  <a:srgbClr val="002060"/>
                </a:solidFill>
              </a:rPr>
              <a:t>systématiquement constante (pas de variation décelée). Elle alors déjà présente au réveil.</a:t>
            </a:r>
          </a:p>
          <a:p>
            <a:pPr marL="285750" indent="-285750" algn="just">
              <a:buFont typeface="Arial" panose="020B0604020202020204" pitchFamily="34" charset="0"/>
              <a:buChar char="•"/>
            </a:pPr>
            <a:r>
              <a:rPr lang="fr-FR" dirty="0" smtClean="0">
                <a:solidFill>
                  <a:srgbClr val="002060"/>
                </a:solidFill>
              </a:rPr>
              <a:t>Tandis que d’autres </a:t>
            </a:r>
            <a:r>
              <a:rPr lang="fr-FR" dirty="0">
                <a:solidFill>
                  <a:srgbClr val="002060"/>
                </a:solidFill>
              </a:rPr>
              <a:t>céphalées de tension</a:t>
            </a:r>
            <a:r>
              <a:rPr lang="fr-FR" dirty="0" smtClean="0">
                <a:solidFill>
                  <a:srgbClr val="002060"/>
                </a:solidFill>
              </a:rPr>
              <a:t> suivent un </a:t>
            </a:r>
            <a:r>
              <a:rPr lang="fr-FR" dirty="0">
                <a:solidFill>
                  <a:srgbClr val="002060"/>
                </a:solidFill>
              </a:rPr>
              <a:t>rythme circadien (rythme </a:t>
            </a:r>
            <a:r>
              <a:rPr lang="fr-FR" dirty="0" smtClean="0">
                <a:solidFill>
                  <a:srgbClr val="002060"/>
                </a:solidFill>
              </a:rPr>
              <a:t>veille-sommeil) : La céphalée apparaît progressivement au réveil (voire s’accentue vers le soir), pour disparaître avec le sommeil.</a:t>
            </a:r>
          </a:p>
          <a:p>
            <a:pPr marL="285750" indent="-285750" algn="just">
              <a:buFont typeface="Arial" panose="020B0604020202020204" pitchFamily="34" charset="0"/>
              <a:buChar char="•"/>
            </a:pPr>
            <a:r>
              <a:rPr lang="fr-FR" dirty="0" smtClean="0">
                <a:solidFill>
                  <a:srgbClr val="FF0000"/>
                </a:solidFill>
              </a:rPr>
              <a:t>L’aggravation</a:t>
            </a:r>
            <a:r>
              <a:rPr lang="fr-FR" dirty="0" smtClean="0">
                <a:solidFill>
                  <a:srgbClr val="002060"/>
                </a:solidFill>
              </a:rPr>
              <a:t> de la majorité des céphalées de tension est liée à des facteurs psychologiques favorisants ou déclenchants. </a:t>
            </a:r>
          </a:p>
          <a:p>
            <a:pPr marL="285750" indent="-285750" algn="just">
              <a:buFont typeface="Arial" panose="020B0604020202020204" pitchFamily="34" charset="0"/>
              <a:buChar char="•"/>
            </a:pPr>
            <a:r>
              <a:rPr lang="fr-FR" dirty="0" smtClean="0">
                <a:solidFill>
                  <a:srgbClr val="002060"/>
                </a:solidFill>
              </a:rPr>
              <a:t>Certaines CTC ne semblent se déclencher qu’avec un facteur déclenchant précis, qui pourraient être lié à certains traumas subis dans le passé (?) (°).</a:t>
            </a:r>
          </a:p>
          <a:p>
            <a:pPr marL="285750" indent="-285750" algn="just">
              <a:buFont typeface="Arial" panose="020B0604020202020204" pitchFamily="34" charset="0"/>
              <a:buChar char="•"/>
            </a:pPr>
            <a:r>
              <a:rPr lang="fr-FR" u="sng" dirty="0" smtClean="0">
                <a:solidFill>
                  <a:srgbClr val="002060"/>
                </a:solidFill>
              </a:rPr>
              <a:t>Facteurs externes </a:t>
            </a:r>
            <a:r>
              <a:rPr lang="fr-FR" dirty="0" smtClean="0">
                <a:solidFill>
                  <a:srgbClr val="002060"/>
                </a:solidFill>
              </a:rPr>
              <a:t>: contexte psychologique dur, stressant, menaçant, angoissant, pesant, dévalorisant, culpabilisant, agressions psychiques, non-dits …. </a:t>
            </a:r>
          </a:p>
          <a:p>
            <a:pPr marL="285750" indent="-285750" algn="just">
              <a:buFont typeface="Arial" panose="020B0604020202020204" pitchFamily="34" charset="0"/>
              <a:buChar char="•"/>
            </a:pPr>
            <a:r>
              <a:rPr lang="fr-FR" u="sng" dirty="0" smtClean="0">
                <a:solidFill>
                  <a:srgbClr val="002060"/>
                </a:solidFill>
              </a:rPr>
              <a:t>Facteurs internes </a:t>
            </a:r>
            <a:r>
              <a:rPr lang="fr-FR" dirty="0" smtClean="0">
                <a:solidFill>
                  <a:srgbClr val="002060"/>
                </a:solidFill>
              </a:rPr>
              <a:t>: angoisse, dépression et souffrance psychique, culpabilisation, une mauvaise image de soi ... </a:t>
            </a:r>
          </a:p>
          <a:p>
            <a:pPr marL="285750" indent="-285750" algn="just">
              <a:buFont typeface="Arial" panose="020B0604020202020204" pitchFamily="34" charset="0"/>
              <a:buChar char="•"/>
            </a:pPr>
            <a:r>
              <a:rPr lang="fr-FR" dirty="0" smtClean="0">
                <a:solidFill>
                  <a:srgbClr val="002060"/>
                </a:solidFill>
              </a:rPr>
              <a:t>La </a:t>
            </a:r>
            <a:r>
              <a:rPr lang="fr-FR" dirty="0" smtClean="0">
                <a:solidFill>
                  <a:srgbClr val="008000"/>
                </a:solidFill>
              </a:rPr>
              <a:t>diminution</a:t>
            </a:r>
            <a:r>
              <a:rPr lang="fr-FR" dirty="0" smtClean="0">
                <a:solidFill>
                  <a:srgbClr val="002060"/>
                </a:solidFill>
              </a:rPr>
              <a:t> est liée à la diminution de l’état stress, à un état de bonheur, de plénitude, à l’accomplissement de tâches passionnantes, gratifiantes, valorisantes …. </a:t>
            </a:r>
          </a:p>
          <a:p>
            <a:pPr marL="285750" indent="-285750" algn="just">
              <a:buFont typeface="Arial" panose="020B0604020202020204" pitchFamily="34" charset="0"/>
              <a:buChar char="•"/>
            </a:pPr>
            <a:r>
              <a:rPr lang="fr-FR" dirty="0" smtClean="0">
                <a:solidFill>
                  <a:srgbClr val="002060"/>
                </a:solidFill>
              </a:rPr>
              <a:t>En général, leur évolution (accroissement ou diminution) sont plus lente que celle des migraines. </a:t>
            </a:r>
            <a:endParaRPr lang="fr-FR" dirty="0">
              <a:solidFill>
                <a:srgbClr val="002060"/>
              </a:solidFill>
            </a:endParaRPr>
          </a:p>
        </p:txBody>
      </p:sp>
      <p:sp>
        <p:nvSpPr>
          <p:cNvPr id="8" name="Rectangle 2"/>
          <p:cNvSpPr txBox="1">
            <a:spLocks noChangeAspect="1" noChangeArrowheads="1"/>
          </p:cNvSpPr>
          <p:nvPr/>
        </p:nvSpPr>
        <p:spPr>
          <a:xfrm>
            <a:off x="10833003" y="4205662"/>
            <a:ext cx="1052732" cy="322460"/>
          </a:xfrm>
          <a:prstGeom prst="rect">
            <a:avLst/>
          </a:prstGeom>
        </p:spPr>
        <p:txBody>
          <a:bodyP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3800" dirty="0" smtClean="0">
                <a:solidFill>
                  <a:srgbClr val="FF0000"/>
                </a:solidFill>
              </a:rPr>
              <a:t>Migraine</a:t>
            </a:r>
            <a:endParaRPr lang="fr-FR" altLang="fr-FR" sz="3800" dirty="0">
              <a:solidFill>
                <a:srgbClr val="FF0000"/>
              </a:solidFill>
            </a:endParaRPr>
          </a:p>
        </p:txBody>
      </p:sp>
      <p:sp>
        <p:nvSpPr>
          <p:cNvPr id="9" name="Freeform 3"/>
          <p:cNvSpPr>
            <a:spLocks noChangeAspect="1"/>
          </p:cNvSpPr>
          <p:nvPr/>
        </p:nvSpPr>
        <p:spPr bwMode="auto">
          <a:xfrm>
            <a:off x="8171183" y="5454750"/>
            <a:ext cx="3243601" cy="197483"/>
          </a:xfrm>
          <a:custGeom>
            <a:avLst/>
            <a:gdLst>
              <a:gd name="T0" fmla="*/ 0 w 4752"/>
              <a:gd name="T1" fmla="*/ 192 h 504"/>
              <a:gd name="T2" fmla="*/ 720 w 4752"/>
              <a:gd name="T3" fmla="*/ 480 h 504"/>
              <a:gd name="T4" fmla="*/ 1248 w 4752"/>
              <a:gd name="T5" fmla="*/ 48 h 504"/>
              <a:gd name="T6" fmla="*/ 1776 w 4752"/>
              <a:gd name="T7" fmla="*/ 432 h 504"/>
              <a:gd name="T8" fmla="*/ 2400 w 4752"/>
              <a:gd name="T9" fmla="*/ 0 h 504"/>
              <a:gd name="T10" fmla="*/ 2976 w 4752"/>
              <a:gd name="T11" fmla="*/ 432 h 504"/>
              <a:gd name="T12" fmla="*/ 3552 w 4752"/>
              <a:gd name="T13" fmla="*/ 48 h 504"/>
              <a:gd name="T14" fmla="*/ 4416 w 4752"/>
              <a:gd name="T15" fmla="*/ 384 h 504"/>
              <a:gd name="T16" fmla="*/ 4752 w 4752"/>
              <a:gd name="T1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2" h="504">
                <a:moveTo>
                  <a:pt x="0" y="192"/>
                </a:moveTo>
                <a:cubicBezTo>
                  <a:pt x="256" y="348"/>
                  <a:pt x="512" y="504"/>
                  <a:pt x="720" y="480"/>
                </a:cubicBezTo>
                <a:cubicBezTo>
                  <a:pt x="928" y="456"/>
                  <a:pt x="1072" y="56"/>
                  <a:pt x="1248" y="48"/>
                </a:cubicBezTo>
                <a:cubicBezTo>
                  <a:pt x="1424" y="40"/>
                  <a:pt x="1584" y="440"/>
                  <a:pt x="1776" y="432"/>
                </a:cubicBezTo>
                <a:cubicBezTo>
                  <a:pt x="1968" y="424"/>
                  <a:pt x="2200" y="0"/>
                  <a:pt x="2400" y="0"/>
                </a:cubicBezTo>
                <a:cubicBezTo>
                  <a:pt x="2600" y="0"/>
                  <a:pt x="2784" y="424"/>
                  <a:pt x="2976" y="432"/>
                </a:cubicBezTo>
                <a:cubicBezTo>
                  <a:pt x="3168" y="440"/>
                  <a:pt x="3312" y="56"/>
                  <a:pt x="3552" y="48"/>
                </a:cubicBezTo>
                <a:cubicBezTo>
                  <a:pt x="3792" y="40"/>
                  <a:pt x="4216" y="392"/>
                  <a:pt x="4416" y="384"/>
                </a:cubicBezTo>
                <a:cubicBezTo>
                  <a:pt x="4616" y="376"/>
                  <a:pt x="4648" y="16"/>
                  <a:pt x="4752" y="0"/>
                </a:cubicBezTo>
              </a:path>
            </a:pathLst>
          </a:custGeom>
          <a:noFill/>
          <a:ln w="57150" cap="flat" cmpd="sng">
            <a:solidFill>
              <a:srgbClr val="008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40000" lnSpcReduction="20000"/>
          </a:bodyPr>
          <a:lstStyle/>
          <a:p>
            <a:endParaRPr lang="fr-FR"/>
          </a:p>
        </p:txBody>
      </p:sp>
      <p:sp>
        <p:nvSpPr>
          <p:cNvPr id="10" name="Line 4"/>
          <p:cNvSpPr>
            <a:spLocks noChangeAspect="1" noChangeShapeType="1"/>
          </p:cNvSpPr>
          <p:nvPr/>
        </p:nvSpPr>
        <p:spPr bwMode="auto">
          <a:xfrm>
            <a:off x="8144068" y="4293965"/>
            <a:ext cx="0" cy="1668986"/>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25000" lnSpcReduction="20000"/>
          </a:bodyPr>
          <a:lstStyle/>
          <a:p>
            <a:endParaRPr lang="fr-FR"/>
          </a:p>
        </p:txBody>
      </p:sp>
      <p:sp>
        <p:nvSpPr>
          <p:cNvPr id="11" name="Line 5"/>
          <p:cNvSpPr>
            <a:spLocks noChangeAspect="1" noChangeShapeType="1"/>
          </p:cNvSpPr>
          <p:nvPr/>
        </p:nvSpPr>
        <p:spPr bwMode="auto">
          <a:xfrm>
            <a:off x="8144078" y="5962951"/>
            <a:ext cx="352543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25000" lnSpcReduction="20000"/>
          </a:bodyPr>
          <a:lstStyle/>
          <a:p>
            <a:endParaRPr lang="fr-FR"/>
          </a:p>
        </p:txBody>
      </p:sp>
      <p:sp>
        <p:nvSpPr>
          <p:cNvPr id="12" name="Text Box 7"/>
          <p:cNvSpPr txBox="1">
            <a:spLocks noChangeAspect="1" noChangeArrowheads="1"/>
          </p:cNvSpPr>
          <p:nvPr/>
        </p:nvSpPr>
        <p:spPr bwMode="auto">
          <a:xfrm>
            <a:off x="7737681" y="6451995"/>
            <a:ext cx="78803" cy="11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25000" lnSpcReduction="20000"/>
          </a:bodyPr>
          <a:lstStyle/>
          <a:p>
            <a:pPr eaLnBrk="0" hangingPunct="0">
              <a:spcBef>
                <a:spcPct val="50000"/>
              </a:spcBef>
            </a:pPr>
            <a:endParaRPr lang="fr-FR" altLang="fr-FR" sz="2400"/>
          </a:p>
        </p:txBody>
      </p:sp>
      <p:sp>
        <p:nvSpPr>
          <p:cNvPr id="13" name="Freeform 11"/>
          <p:cNvSpPr>
            <a:spLocks noChangeAspect="1"/>
          </p:cNvSpPr>
          <p:nvPr/>
        </p:nvSpPr>
        <p:spPr bwMode="auto">
          <a:xfrm>
            <a:off x="8202445" y="4385444"/>
            <a:ext cx="1735937" cy="1168047"/>
          </a:xfrm>
          <a:custGeom>
            <a:avLst/>
            <a:gdLst>
              <a:gd name="T0" fmla="*/ 0 w 2552"/>
              <a:gd name="T1" fmla="*/ 2720 h 2992"/>
              <a:gd name="T2" fmla="*/ 528 w 2552"/>
              <a:gd name="T3" fmla="*/ 2528 h 2992"/>
              <a:gd name="T4" fmla="*/ 1104 w 2552"/>
              <a:gd name="T5" fmla="*/ 1568 h 2992"/>
              <a:gd name="T6" fmla="*/ 1296 w 2552"/>
              <a:gd name="T7" fmla="*/ 464 h 2992"/>
              <a:gd name="T8" fmla="*/ 2112 w 2552"/>
              <a:gd name="T9" fmla="*/ 368 h 2992"/>
              <a:gd name="T10" fmla="*/ 2496 w 2552"/>
              <a:gd name="T11" fmla="*/ 2672 h 2992"/>
              <a:gd name="T12" fmla="*/ 2448 w 2552"/>
              <a:gd name="T13" fmla="*/ 2288 h 2992"/>
              <a:gd name="T14" fmla="*/ 2496 w 2552"/>
              <a:gd name="T15" fmla="*/ 2720 h 29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2" h="2992">
                <a:moveTo>
                  <a:pt x="0" y="2720"/>
                </a:moveTo>
                <a:cubicBezTo>
                  <a:pt x="172" y="2720"/>
                  <a:pt x="344" y="2720"/>
                  <a:pt x="528" y="2528"/>
                </a:cubicBezTo>
                <a:cubicBezTo>
                  <a:pt x="712" y="2336"/>
                  <a:pt x="976" y="1912"/>
                  <a:pt x="1104" y="1568"/>
                </a:cubicBezTo>
                <a:cubicBezTo>
                  <a:pt x="1232" y="1224"/>
                  <a:pt x="1128" y="664"/>
                  <a:pt x="1296" y="464"/>
                </a:cubicBezTo>
                <a:cubicBezTo>
                  <a:pt x="1464" y="264"/>
                  <a:pt x="1912" y="0"/>
                  <a:pt x="2112" y="368"/>
                </a:cubicBezTo>
                <a:cubicBezTo>
                  <a:pt x="2312" y="736"/>
                  <a:pt x="2440" y="2352"/>
                  <a:pt x="2496" y="2672"/>
                </a:cubicBezTo>
                <a:cubicBezTo>
                  <a:pt x="2552" y="2992"/>
                  <a:pt x="2448" y="2280"/>
                  <a:pt x="2448" y="2288"/>
                </a:cubicBezTo>
                <a:cubicBezTo>
                  <a:pt x="2448" y="2296"/>
                  <a:pt x="2488" y="2648"/>
                  <a:pt x="2496" y="2720"/>
                </a:cubicBezTo>
              </a:path>
            </a:pathLst>
          </a:custGeom>
          <a:noFill/>
          <a:ln w="5715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endParaRPr lang="fr-FR"/>
          </a:p>
        </p:txBody>
      </p:sp>
      <p:sp>
        <p:nvSpPr>
          <p:cNvPr id="14" name="Freeform 12"/>
          <p:cNvSpPr>
            <a:spLocks noChangeAspect="1"/>
          </p:cNvSpPr>
          <p:nvPr/>
        </p:nvSpPr>
        <p:spPr bwMode="auto">
          <a:xfrm>
            <a:off x="10729282" y="4500998"/>
            <a:ext cx="685502" cy="936937"/>
          </a:xfrm>
          <a:custGeom>
            <a:avLst/>
            <a:gdLst>
              <a:gd name="T0" fmla="*/ 0 w 1008"/>
              <a:gd name="T1" fmla="*/ 2400 h 2400"/>
              <a:gd name="T2" fmla="*/ 384 w 1008"/>
              <a:gd name="T3" fmla="*/ 2160 h 2400"/>
              <a:gd name="T4" fmla="*/ 864 w 1008"/>
              <a:gd name="T5" fmla="*/ 1008 h 2400"/>
              <a:gd name="T6" fmla="*/ 1008 w 1008"/>
              <a:gd name="T7" fmla="*/ 0 h 2400"/>
            </a:gdLst>
            <a:ahLst/>
            <a:cxnLst>
              <a:cxn ang="0">
                <a:pos x="T0" y="T1"/>
              </a:cxn>
              <a:cxn ang="0">
                <a:pos x="T2" y="T3"/>
              </a:cxn>
              <a:cxn ang="0">
                <a:pos x="T4" y="T5"/>
              </a:cxn>
              <a:cxn ang="0">
                <a:pos x="T6" y="T7"/>
              </a:cxn>
            </a:cxnLst>
            <a:rect l="0" t="0" r="r" b="b"/>
            <a:pathLst>
              <a:path w="1008" h="2400">
                <a:moveTo>
                  <a:pt x="0" y="2400"/>
                </a:moveTo>
                <a:cubicBezTo>
                  <a:pt x="120" y="2396"/>
                  <a:pt x="240" y="2392"/>
                  <a:pt x="384" y="2160"/>
                </a:cubicBezTo>
                <a:cubicBezTo>
                  <a:pt x="528" y="1928"/>
                  <a:pt x="760" y="1368"/>
                  <a:pt x="864" y="1008"/>
                </a:cubicBezTo>
                <a:cubicBezTo>
                  <a:pt x="968" y="648"/>
                  <a:pt x="984" y="168"/>
                  <a:pt x="1008" y="0"/>
                </a:cubicBezTo>
              </a:path>
            </a:pathLst>
          </a:custGeom>
          <a:noFill/>
          <a:ln w="5715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endParaRPr lang="fr-FR"/>
          </a:p>
        </p:txBody>
      </p:sp>
      <p:sp>
        <p:nvSpPr>
          <p:cNvPr id="15" name="Rectangle 14"/>
          <p:cNvSpPr>
            <a:spLocks noChangeAspect="1" noChangeArrowheads="1"/>
          </p:cNvSpPr>
          <p:nvPr/>
        </p:nvSpPr>
        <p:spPr bwMode="auto">
          <a:xfrm>
            <a:off x="8725435" y="6031040"/>
            <a:ext cx="2255419" cy="1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0" hangingPunct="0"/>
            <a:r>
              <a:rPr lang="fr-FR" altLang="fr-FR" sz="1400" dirty="0">
                <a:solidFill>
                  <a:srgbClr val="008000"/>
                </a:solidFill>
                <a:effectLst>
                  <a:outerShdw blurRad="38100" dist="38100" dir="2700000" algn="tl">
                    <a:srgbClr val="C0C0C0"/>
                  </a:outerShdw>
                </a:effectLst>
              </a:rPr>
              <a:t>Céphalée de tension</a:t>
            </a:r>
          </a:p>
        </p:txBody>
      </p:sp>
      <p:sp>
        <p:nvSpPr>
          <p:cNvPr id="16" name="ZoneTexte 15"/>
          <p:cNvSpPr txBox="1"/>
          <p:nvPr/>
        </p:nvSpPr>
        <p:spPr>
          <a:xfrm>
            <a:off x="7432005" y="4458439"/>
            <a:ext cx="712054" cy="369332"/>
          </a:xfrm>
          <a:prstGeom prst="rect">
            <a:avLst/>
          </a:prstGeom>
          <a:noFill/>
        </p:spPr>
        <p:txBody>
          <a:bodyPr wrap="none" rtlCol="0">
            <a:spAutoFit/>
          </a:bodyPr>
          <a:lstStyle/>
          <a:p>
            <a:r>
              <a:rPr lang="fr-FR" dirty="0" smtClean="0">
                <a:solidFill>
                  <a:srgbClr val="FF0000"/>
                </a:solidFill>
              </a:rPr>
              <a:t>7 - 10</a:t>
            </a:r>
            <a:endParaRPr lang="fr-FR" dirty="0">
              <a:solidFill>
                <a:srgbClr val="FF0000"/>
              </a:solidFill>
            </a:endParaRPr>
          </a:p>
        </p:txBody>
      </p:sp>
      <p:sp>
        <p:nvSpPr>
          <p:cNvPr id="17" name="ZoneTexte 16"/>
          <p:cNvSpPr txBox="1"/>
          <p:nvPr/>
        </p:nvSpPr>
        <p:spPr>
          <a:xfrm>
            <a:off x="7492092" y="5286423"/>
            <a:ext cx="595035" cy="369332"/>
          </a:xfrm>
          <a:prstGeom prst="rect">
            <a:avLst/>
          </a:prstGeom>
          <a:noFill/>
        </p:spPr>
        <p:txBody>
          <a:bodyPr wrap="none" rtlCol="0">
            <a:spAutoFit/>
          </a:bodyPr>
          <a:lstStyle/>
          <a:p>
            <a:r>
              <a:rPr lang="fr-FR" dirty="0" smtClean="0"/>
              <a:t>3 - 4</a:t>
            </a:r>
            <a:endParaRPr lang="fr-FR" dirty="0"/>
          </a:p>
        </p:txBody>
      </p:sp>
      <p:sp>
        <p:nvSpPr>
          <p:cNvPr id="18" name="ZoneTexte 17"/>
          <p:cNvSpPr txBox="1"/>
          <p:nvPr/>
        </p:nvSpPr>
        <p:spPr>
          <a:xfrm>
            <a:off x="7749560" y="5845224"/>
            <a:ext cx="301686" cy="369332"/>
          </a:xfrm>
          <a:prstGeom prst="rect">
            <a:avLst/>
          </a:prstGeom>
          <a:noFill/>
        </p:spPr>
        <p:txBody>
          <a:bodyPr wrap="none" rtlCol="0">
            <a:spAutoFit/>
          </a:bodyPr>
          <a:lstStyle/>
          <a:p>
            <a:r>
              <a:rPr lang="fr-FR" dirty="0" smtClean="0"/>
              <a:t>0</a:t>
            </a:r>
            <a:endParaRPr lang="fr-FR" dirty="0"/>
          </a:p>
        </p:txBody>
      </p:sp>
      <p:sp>
        <p:nvSpPr>
          <p:cNvPr id="19" name="Rectangle 18"/>
          <p:cNvSpPr/>
          <p:nvPr/>
        </p:nvSpPr>
        <p:spPr>
          <a:xfrm>
            <a:off x="7664636" y="6353974"/>
            <a:ext cx="4329096" cy="461665"/>
          </a:xfrm>
          <a:prstGeom prst="rect">
            <a:avLst/>
          </a:prstGeom>
        </p:spPr>
        <p:txBody>
          <a:bodyPr wrap="square">
            <a:spAutoFit/>
          </a:bodyPr>
          <a:lstStyle/>
          <a:p>
            <a:pPr algn="ctr"/>
            <a:r>
              <a:rPr lang="fr-FR" sz="1200" dirty="0" smtClean="0">
                <a:solidFill>
                  <a:srgbClr val="002060"/>
                </a:solidFill>
              </a:rPr>
              <a:t>Différences d’évolution, dans le temps, </a:t>
            </a:r>
            <a:r>
              <a:rPr lang="fr-FR" sz="1200" dirty="0">
                <a:solidFill>
                  <a:srgbClr val="002060"/>
                </a:solidFill>
              </a:rPr>
              <a:t>entre migraine et </a:t>
            </a:r>
            <a:r>
              <a:rPr lang="fr-FR" sz="1200" dirty="0" smtClean="0">
                <a:solidFill>
                  <a:srgbClr val="002060"/>
                </a:solidFill>
              </a:rPr>
              <a:t>CTC.</a:t>
            </a:r>
          </a:p>
          <a:p>
            <a:pPr algn="ctr"/>
            <a:r>
              <a:rPr lang="fr-FR" sz="1200" dirty="0" smtClean="0">
                <a:solidFill>
                  <a:srgbClr val="C00000"/>
                </a:solidFill>
              </a:rPr>
              <a:t>Note : ce graphique n’est donné qu’à titre indicatif.</a:t>
            </a:r>
            <a:endParaRPr lang="fr-FR" sz="1200" dirty="0">
              <a:solidFill>
                <a:srgbClr val="C00000"/>
              </a:solidFill>
            </a:endParaRPr>
          </a:p>
        </p:txBody>
      </p:sp>
      <p:sp>
        <p:nvSpPr>
          <p:cNvPr id="20" name="ZoneTexte 19"/>
          <p:cNvSpPr txBox="1"/>
          <p:nvPr/>
        </p:nvSpPr>
        <p:spPr>
          <a:xfrm>
            <a:off x="11153398" y="5973797"/>
            <a:ext cx="769313" cy="369332"/>
          </a:xfrm>
          <a:prstGeom prst="rect">
            <a:avLst/>
          </a:prstGeom>
          <a:noFill/>
        </p:spPr>
        <p:txBody>
          <a:bodyPr wrap="none" rtlCol="0">
            <a:spAutoFit/>
          </a:bodyPr>
          <a:lstStyle/>
          <a:p>
            <a:r>
              <a:rPr lang="fr-FR" dirty="0" smtClean="0"/>
              <a:t>temps</a:t>
            </a:r>
            <a:endParaRPr lang="fr-FR" dirty="0"/>
          </a:p>
        </p:txBody>
      </p:sp>
      <p:sp>
        <p:nvSpPr>
          <p:cNvPr id="21" name="ZoneTexte 20"/>
          <p:cNvSpPr txBox="1"/>
          <p:nvPr/>
        </p:nvSpPr>
        <p:spPr>
          <a:xfrm>
            <a:off x="7619090" y="1408359"/>
            <a:ext cx="4374642" cy="2308324"/>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Dans des cas très </a:t>
            </a:r>
            <a:r>
              <a:rPr lang="fr-FR" dirty="0" smtClean="0">
                <a:solidFill>
                  <a:srgbClr val="FF0000"/>
                </a:solidFill>
              </a:rPr>
              <a:t>rares</a:t>
            </a:r>
            <a:r>
              <a:rPr lang="fr-FR" dirty="0" smtClean="0">
                <a:solidFill>
                  <a:srgbClr val="002060"/>
                </a:solidFill>
              </a:rPr>
              <a:t>, la céphalée </a:t>
            </a:r>
            <a:r>
              <a:rPr lang="fr-FR" dirty="0">
                <a:solidFill>
                  <a:srgbClr val="002060"/>
                </a:solidFill>
              </a:rPr>
              <a:t>de tension</a:t>
            </a:r>
            <a:r>
              <a:rPr lang="fr-FR" dirty="0" smtClean="0">
                <a:solidFill>
                  <a:srgbClr val="002060"/>
                </a:solidFill>
              </a:rPr>
              <a:t> peut être d’apparition rapide ou brutale (« fulgurante »), par exemple </a:t>
            </a:r>
            <a:r>
              <a:rPr lang="fr-FR" dirty="0" smtClean="0">
                <a:solidFill>
                  <a:srgbClr val="C00000"/>
                </a:solidFill>
              </a:rPr>
              <a:t>suite à un surmenage (ou burnout), suite un choc psychique fort à « violent » ou suite à une émotion très forte à « violente » (tels des « électrochocs » effrayants, angoissants).</a:t>
            </a:r>
            <a:endParaRPr lang="fr-FR" dirty="0">
              <a:solidFill>
                <a:srgbClr val="C00000"/>
              </a:solidFill>
            </a:endParaRPr>
          </a:p>
        </p:txBody>
      </p:sp>
      <p:sp>
        <p:nvSpPr>
          <p:cNvPr id="22" name="ZoneTexte 21"/>
          <p:cNvSpPr txBox="1"/>
          <p:nvPr/>
        </p:nvSpPr>
        <p:spPr>
          <a:xfrm>
            <a:off x="3227866" y="6473398"/>
            <a:ext cx="4264226" cy="276999"/>
          </a:xfrm>
          <a:prstGeom prst="rect">
            <a:avLst/>
          </a:prstGeom>
          <a:noFill/>
        </p:spPr>
        <p:txBody>
          <a:bodyPr wrap="square" rtlCol="0">
            <a:spAutoFit/>
          </a:bodyPr>
          <a:lstStyle/>
          <a:p>
            <a:r>
              <a:rPr lang="fr-FR" sz="1200" dirty="0" smtClean="0">
                <a:solidFill>
                  <a:srgbClr val="002060"/>
                </a:solidFill>
              </a:rPr>
              <a:t>(°) hypothèse à encore vérifier / valider scientifiquement.</a:t>
            </a:r>
            <a:endParaRPr lang="fr-FR" sz="1200" dirty="0">
              <a:solidFill>
                <a:srgbClr val="002060"/>
              </a:solidFill>
            </a:endParaRPr>
          </a:p>
        </p:txBody>
      </p:sp>
      <p:sp>
        <p:nvSpPr>
          <p:cNvPr id="23" name="ZoneTexte 22"/>
          <p:cNvSpPr txBox="1"/>
          <p:nvPr/>
        </p:nvSpPr>
        <p:spPr>
          <a:xfrm>
            <a:off x="7654870" y="4028488"/>
            <a:ext cx="1326132" cy="276999"/>
          </a:xfrm>
          <a:prstGeom prst="rect">
            <a:avLst/>
          </a:prstGeom>
          <a:noFill/>
        </p:spPr>
        <p:txBody>
          <a:bodyPr wrap="none" rtlCol="0">
            <a:spAutoFit/>
          </a:bodyPr>
          <a:lstStyle/>
          <a:p>
            <a:r>
              <a:rPr lang="fr-FR" sz="1200" dirty="0" smtClean="0">
                <a:solidFill>
                  <a:srgbClr val="002060"/>
                </a:solidFill>
              </a:rPr>
              <a:t>Échelle d’intensité</a:t>
            </a:r>
            <a:endParaRPr lang="fr-FR" sz="1200" dirty="0">
              <a:solidFill>
                <a:srgbClr val="002060"/>
              </a:solidFill>
            </a:endParaRPr>
          </a:p>
        </p:txBody>
      </p:sp>
    </p:spTree>
    <p:extLst>
      <p:ext uri="{BB962C8B-B14F-4D97-AF65-F5344CB8AC3E}">
        <p14:creationId xmlns:p14="http://schemas.microsoft.com/office/powerpoint/2010/main" val="2084854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53335" y="218771"/>
            <a:ext cx="515471" cy="341696"/>
          </a:xfrm>
        </p:spPr>
        <p:txBody>
          <a:bodyPr/>
          <a:lstStyle/>
          <a:p>
            <a:fld id="{CE177AD9-1C89-497B-82D4-54EC60B92A04}" type="slidenum">
              <a:rPr lang="fr-FR" smtClean="0"/>
              <a:t>19</a:t>
            </a:fld>
            <a:endParaRPr lang="fr-FR" dirty="0"/>
          </a:p>
        </p:txBody>
      </p:sp>
      <p:sp>
        <p:nvSpPr>
          <p:cNvPr id="3" name="ZoneTexte 2"/>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308833" y="714492"/>
            <a:ext cx="10287449"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malades (suite)</a:t>
            </a:r>
            <a:endParaRPr lang="fr-FR" b="1" dirty="0">
              <a:solidFill>
                <a:srgbClr val="002060"/>
              </a:solidFill>
            </a:endParaRPr>
          </a:p>
        </p:txBody>
      </p:sp>
      <p:sp>
        <p:nvSpPr>
          <p:cNvPr id="5" name="ZoneTexte 4"/>
          <p:cNvSpPr txBox="1"/>
          <p:nvPr/>
        </p:nvSpPr>
        <p:spPr>
          <a:xfrm>
            <a:off x="308833" y="1083824"/>
            <a:ext cx="10529496" cy="369332"/>
          </a:xfrm>
          <a:prstGeom prst="rect">
            <a:avLst/>
          </a:prstGeom>
          <a:noFill/>
        </p:spPr>
        <p:txBody>
          <a:bodyPr wrap="square" rtlCol="0">
            <a:spAutoFit/>
          </a:bodyPr>
          <a:lstStyle/>
          <a:p>
            <a:r>
              <a:rPr lang="fr-FR" b="1" dirty="0" smtClean="0">
                <a:solidFill>
                  <a:srgbClr val="002060"/>
                </a:solidFill>
              </a:rPr>
              <a:t>4.5. Une maladie invisible, dont l’existence est difficile à prouver scientifiquement</a:t>
            </a:r>
            <a:endParaRPr lang="fr-FR" b="1" dirty="0">
              <a:solidFill>
                <a:srgbClr val="002060"/>
              </a:solidFill>
            </a:endParaRPr>
          </a:p>
        </p:txBody>
      </p:sp>
      <p:sp>
        <p:nvSpPr>
          <p:cNvPr id="6" name="ZoneTexte 5"/>
          <p:cNvSpPr txBox="1"/>
          <p:nvPr/>
        </p:nvSpPr>
        <p:spPr>
          <a:xfrm>
            <a:off x="188259" y="1595718"/>
            <a:ext cx="11842376" cy="1200329"/>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C00000"/>
                </a:solidFill>
              </a:rPr>
              <a:t>Les examens par imagerie médicale _ IRM (imagerie par résonance magnétique), scanner, radio </a:t>
            </a:r>
            <a:r>
              <a:rPr lang="fr-FR" dirty="0" smtClean="0">
                <a:solidFill>
                  <a:srgbClr val="C00000"/>
                </a:solidFill>
              </a:rPr>
              <a:t>_ du cerveau ou du cou des </a:t>
            </a:r>
            <a:r>
              <a:rPr lang="fr-FR" dirty="0">
                <a:solidFill>
                  <a:srgbClr val="C00000"/>
                </a:solidFill>
              </a:rPr>
              <a:t>malades, contactant l’association, ne révèle aucune </a:t>
            </a:r>
            <a:r>
              <a:rPr lang="fr-FR" dirty="0" smtClean="0">
                <a:solidFill>
                  <a:srgbClr val="C00000"/>
                </a:solidFill>
              </a:rPr>
              <a:t>pathologie </a:t>
            </a:r>
            <a:r>
              <a:rPr lang="fr-FR" dirty="0" smtClean="0">
                <a:solidFill>
                  <a:srgbClr val="002060"/>
                </a:solidFill>
              </a:rPr>
              <a:t>(</a:t>
            </a:r>
            <a:r>
              <a:rPr lang="fr-FR" dirty="0">
                <a:solidFill>
                  <a:srgbClr val="002060"/>
                </a:solidFill>
              </a:rPr>
              <a:t>aucune tumeur ou </a:t>
            </a:r>
            <a:r>
              <a:rPr lang="fr-FR" dirty="0" smtClean="0">
                <a:solidFill>
                  <a:srgbClr val="002060"/>
                </a:solidFill>
              </a:rPr>
              <a:t>lésion) (°).</a:t>
            </a:r>
          </a:p>
          <a:p>
            <a:pPr marL="285750" indent="-285750" algn="just">
              <a:buFont typeface="Arial" panose="020B0604020202020204" pitchFamily="34" charset="0"/>
              <a:buChar char="•"/>
            </a:pPr>
            <a:r>
              <a:rPr lang="fr-FR" dirty="0" smtClean="0">
                <a:solidFill>
                  <a:srgbClr val="002060"/>
                </a:solidFill>
              </a:rPr>
              <a:t>Cette impossibilité, pour les malades, de prouver scientifiquement l’existence de leur maladie, les rendent très désorientés et vulnérables socialement.</a:t>
            </a:r>
            <a:endParaRPr lang="fr-FR" dirty="0">
              <a:solidFill>
                <a:srgbClr val="002060"/>
              </a:solidFill>
            </a:endParaRPr>
          </a:p>
        </p:txBody>
      </p:sp>
      <p:pic>
        <p:nvPicPr>
          <p:cNvPr id="3074" name="Picture 2" descr="D:\Users\blisan\Documents\divers\céphalées\céphalées\I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07" y="2873188"/>
            <a:ext cx="238125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blisan\Documents\divers\céphalées\céphalées\IRM cerveau sai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409" y="263562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Users\blisan\Documents\divers\céphalées\céphalées\IRM cerveau sai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144" y="2570909"/>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Users\blisan\Documents\divers\céphalées\céphalées\IRM cerveau sai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7094" y="2683247"/>
            <a:ext cx="2238375" cy="204787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57407" y="4806203"/>
            <a:ext cx="2381250" cy="461665"/>
          </a:xfrm>
          <a:prstGeom prst="rect">
            <a:avLst/>
          </a:prstGeom>
          <a:noFill/>
        </p:spPr>
        <p:txBody>
          <a:bodyPr wrap="square" rtlCol="0">
            <a:spAutoFit/>
          </a:bodyPr>
          <a:lstStyle/>
          <a:p>
            <a:pPr algn="ctr"/>
            <a:r>
              <a:rPr lang="fr-FR" sz="1200" dirty="0" smtClean="0">
                <a:solidFill>
                  <a:srgbClr val="002060"/>
                </a:solidFill>
              </a:rPr>
              <a:t>Un IRM, un appareil d’imagerie médicale</a:t>
            </a:r>
            <a:endParaRPr lang="fr-FR" sz="1200" dirty="0">
              <a:solidFill>
                <a:srgbClr val="002060"/>
              </a:solidFill>
            </a:endParaRPr>
          </a:p>
        </p:txBody>
      </p:sp>
      <p:sp>
        <p:nvSpPr>
          <p:cNvPr id="12" name="ZoneTexte 11"/>
          <p:cNvSpPr txBox="1"/>
          <p:nvPr/>
        </p:nvSpPr>
        <p:spPr>
          <a:xfrm>
            <a:off x="4725409" y="4912660"/>
            <a:ext cx="7305226" cy="461665"/>
          </a:xfrm>
          <a:prstGeom prst="rect">
            <a:avLst/>
          </a:prstGeom>
          <a:noFill/>
        </p:spPr>
        <p:txBody>
          <a:bodyPr wrap="square" rtlCol="0">
            <a:spAutoFit/>
          </a:bodyPr>
          <a:lstStyle/>
          <a:p>
            <a:pPr algn="ctr"/>
            <a:r>
              <a:rPr lang="fr-FR" sz="1200" dirty="0" smtClean="0">
                <a:solidFill>
                  <a:srgbClr val="002060"/>
                </a:solidFill>
              </a:rPr>
              <a:t>L’IRM, le scanner ne détectent aucune tumeur ou lésion, chez la majorité des malades souffrant de céphalées de tension.</a:t>
            </a:r>
            <a:endParaRPr lang="fr-FR" sz="1200" dirty="0">
              <a:solidFill>
                <a:srgbClr val="002060"/>
              </a:solidFill>
            </a:endParaRPr>
          </a:p>
        </p:txBody>
      </p:sp>
      <p:sp>
        <p:nvSpPr>
          <p:cNvPr id="8" name="ZoneTexte 7"/>
          <p:cNvSpPr txBox="1"/>
          <p:nvPr/>
        </p:nvSpPr>
        <p:spPr>
          <a:xfrm>
            <a:off x="102253" y="5374325"/>
            <a:ext cx="11721802" cy="830997"/>
          </a:xfrm>
          <a:prstGeom prst="rect">
            <a:avLst/>
          </a:prstGeom>
          <a:noFill/>
        </p:spPr>
        <p:txBody>
          <a:bodyPr wrap="square" rtlCol="0">
            <a:spAutoFit/>
          </a:bodyPr>
          <a:lstStyle/>
          <a:p>
            <a:pPr algn="just"/>
            <a:r>
              <a:rPr lang="fr-FR" sz="2400" dirty="0" smtClean="0">
                <a:solidFill>
                  <a:srgbClr val="FF0000"/>
                </a:solidFill>
                <a:sym typeface="Wingdings" panose="05000000000000000000" pitchFamily="2" charset="2"/>
              </a:rPr>
              <a:t> </a:t>
            </a:r>
            <a:r>
              <a:rPr lang="fr-FR" sz="2400" dirty="0" smtClean="0">
                <a:solidFill>
                  <a:srgbClr val="FF0000"/>
                </a:solidFill>
              </a:rPr>
              <a:t>C’est ce genre de constat qui peut convaincre, un peu trop vite, certains médecins que la céphalées de tension « </a:t>
            </a:r>
            <a:r>
              <a:rPr lang="fr-FR" sz="2400" b="1" i="1" dirty="0" smtClean="0">
                <a:solidFill>
                  <a:srgbClr val="FF0000"/>
                </a:solidFill>
              </a:rPr>
              <a:t>n’est que dans la tête</a:t>
            </a:r>
            <a:r>
              <a:rPr lang="fr-FR" sz="2400" dirty="0" smtClean="0">
                <a:solidFill>
                  <a:srgbClr val="FF0000"/>
                </a:solidFill>
              </a:rPr>
              <a:t> » ou dans </a:t>
            </a:r>
            <a:r>
              <a:rPr lang="fr-FR" sz="2400" b="1" dirty="0" smtClean="0">
                <a:solidFill>
                  <a:srgbClr val="FF0000"/>
                </a:solidFill>
              </a:rPr>
              <a:t>l’imagination</a:t>
            </a:r>
            <a:r>
              <a:rPr lang="fr-FR" sz="2400" dirty="0" smtClean="0">
                <a:solidFill>
                  <a:srgbClr val="FF0000"/>
                </a:solidFill>
              </a:rPr>
              <a:t> du malade.</a:t>
            </a:r>
            <a:endParaRPr lang="fr-FR" sz="2400" dirty="0">
              <a:solidFill>
                <a:srgbClr val="FF0000"/>
              </a:solidFill>
            </a:endParaRPr>
          </a:p>
        </p:txBody>
      </p:sp>
      <p:sp>
        <p:nvSpPr>
          <p:cNvPr id="9" name="ZoneTexte 8"/>
          <p:cNvSpPr txBox="1"/>
          <p:nvPr/>
        </p:nvSpPr>
        <p:spPr>
          <a:xfrm>
            <a:off x="145256" y="6311779"/>
            <a:ext cx="11928382" cy="461665"/>
          </a:xfrm>
          <a:prstGeom prst="rect">
            <a:avLst/>
          </a:prstGeom>
          <a:noFill/>
        </p:spPr>
        <p:txBody>
          <a:bodyPr wrap="square" rtlCol="0">
            <a:spAutoFit/>
          </a:bodyPr>
          <a:lstStyle/>
          <a:p>
            <a:r>
              <a:rPr lang="fr-FR" sz="1200" dirty="0" smtClean="0">
                <a:solidFill>
                  <a:srgbClr val="002060"/>
                </a:solidFill>
              </a:rPr>
              <a:t>(°) Chez les malades dont la douleur céphalalgiques est très forte (et lorsqu’on a l’habitude </a:t>
            </a:r>
            <a:r>
              <a:rPr lang="fr-FR" sz="1200" dirty="0" smtClean="0">
                <a:solidFill>
                  <a:srgbClr val="002060"/>
                </a:solidFill>
              </a:rPr>
              <a:t>de </a:t>
            </a:r>
            <a:r>
              <a:rPr lang="fr-FR" sz="1200" dirty="0" smtClean="0">
                <a:solidFill>
                  <a:srgbClr val="002060"/>
                </a:solidFill>
              </a:rPr>
              <a:t>les côtoyer), l’on peut déceler, malgré tout, un manque de forme physique, un état de fatigue généralisé, un teint crayeux, des cernes sous les yeux, voire une maigreur anormale …   </a:t>
            </a:r>
            <a:endParaRPr lang="fr-FR" sz="1200" dirty="0">
              <a:solidFill>
                <a:srgbClr val="002060"/>
              </a:solidFill>
            </a:endParaRPr>
          </a:p>
        </p:txBody>
      </p:sp>
    </p:spTree>
    <p:extLst>
      <p:ext uri="{BB962C8B-B14F-4D97-AF65-F5344CB8AC3E}">
        <p14:creationId xmlns:p14="http://schemas.microsoft.com/office/powerpoint/2010/main" val="1412806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689021" y="323887"/>
            <a:ext cx="976182" cy="292725"/>
          </a:xfrm>
        </p:spPr>
        <p:txBody>
          <a:bodyPr/>
          <a:lstStyle/>
          <a:p>
            <a:fld id="{CE177AD9-1C89-497B-82D4-54EC60B92A04}" type="slidenum">
              <a:rPr lang="fr-FR" smtClean="0"/>
              <a:t>2</a:t>
            </a:fld>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752" y="1998304"/>
            <a:ext cx="1820637" cy="331690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27" y="2223613"/>
            <a:ext cx="1266825" cy="1266825"/>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5550" y="1949919"/>
            <a:ext cx="2958149" cy="2531560"/>
          </a:xfrm>
          <a:prstGeom prst="rect">
            <a:avLst/>
          </a:prstGeom>
        </p:spPr>
      </p:pic>
      <p:sp>
        <p:nvSpPr>
          <p:cNvPr id="6" name="Rectangle 5"/>
          <p:cNvSpPr/>
          <p:nvPr/>
        </p:nvSpPr>
        <p:spPr>
          <a:xfrm>
            <a:off x="678201" y="711638"/>
            <a:ext cx="10679911" cy="1015663"/>
          </a:xfrm>
          <a:prstGeom prst="rect">
            <a:avLst/>
          </a:prstGeom>
        </p:spPr>
        <p:txBody>
          <a:bodyPr wrap="none">
            <a:spAutoFit/>
          </a:bodyPr>
          <a:lstStyle/>
          <a:p>
            <a:pPr algn="ctr"/>
            <a:r>
              <a:rPr lang="fr-FR" sz="6000" b="1" dirty="0" smtClean="0">
                <a:solidFill>
                  <a:srgbClr val="002060"/>
                </a:solidFill>
              </a:rPr>
              <a:t>Association « Papillons en cage »</a:t>
            </a:r>
            <a:endParaRPr lang="fr-FR" sz="6000" b="1" dirty="0">
              <a:solidFill>
                <a:srgbClr val="002060"/>
              </a:solidFill>
            </a:endParaRPr>
          </a:p>
        </p:txBody>
      </p:sp>
      <p:sp>
        <p:nvSpPr>
          <p:cNvPr id="9" name="ZoneTexte 8"/>
          <p:cNvSpPr txBox="1"/>
          <p:nvPr/>
        </p:nvSpPr>
        <p:spPr>
          <a:xfrm>
            <a:off x="2366065" y="2010153"/>
            <a:ext cx="6206990" cy="1754326"/>
          </a:xfrm>
          <a:prstGeom prst="rect">
            <a:avLst/>
          </a:prstGeom>
          <a:noFill/>
        </p:spPr>
        <p:txBody>
          <a:bodyPr wrap="square" rtlCol="0">
            <a:spAutoFit/>
          </a:bodyPr>
          <a:lstStyle/>
          <a:p>
            <a:r>
              <a:rPr lang="fr-FR" i="1" dirty="0" smtClean="0">
                <a:solidFill>
                  <a:srgbClr val="002060"/>
                </a:solidFill>
              </a:rPr>
              <a:t>Coordonnées de l’association</a:t>
            </a:r>
            <a:r>
              <a:rPr lang="fr-FR" dirty="0">
                <a:solidFill>
                  <a:srgbClr val="002060"/>
                </a:solidFill>
              </a:rPr>
              <a:t> : </a:t>
            </a:r>
            <a:endParaRPr lang="fr-FR" dirty="0" smtClean="0">
              <a:solidFill>
                <a:srgbClr val="002060"/>
              </a:solidFill>
            </a:endParaRPr>
          </a:p>
          <a:p>
            <a:endParaRPr lang="fr-FR" dirty="0">
              <a:solidFill>
                <a:srgbClr val="002060"/>
              </a:solidFill>
            </a:endParaRPr>
          </a:p>
          <a:p>
            <a:pPr marL="342900" indent="-342900">
              <a:buFont typeface="Arial" panose="020B0604020202020204" pitchFamily="34" charset="0"/>
              <a:buChar char="•"/>
            </a:pPr>
            <a:r>
              <a:rPr lang="fr-FR" dirty="0">
                <a:solidFill>
                  <a:srgbClr val="002060"/>
                </a:solidFill>
              </a:rPr>
              <a:t>Marc : 06 70 43 13 08 (19h-22h ou le WE) ou 0953178956.</a:t>
            </a:r>
          </a:p>
          <a:p>
            <a:pPr marL="342900" indent="-342900">
              <a:buFont typeface="Arial" panose="020B0604020202020204" pitchFamily="34" charset="0"/>
              <a:buChar char="•"/>
            </a:pPr>
            <a:r>
              <a:rPr lang="fr-FR" dirty="0">
                <a:solidFill>
                  <a:srgbClr val="002060"/>
                </a:solidFill>
              </a:rPr>
              <a:t>Benjamin  : 06.16.55.09.84 </a:t>
            </a:r>
            <a:r>
              <a:rPr lang="fr-FR" dirty="0" smtClean="0">
                <a:solidFill>
                  <a:srgbClr val="002060"/>
                </a:solidFill>
              </a:rPr>
              <a:t>(tous les jours) </a:t>
            </a:r>
            <a:r>
              <a:rPr lang="fr-FR" dirty="0">
                <a:solidFill>
                  <a:srgbClr val="002060"/>
                </a:solidFill>
              </a:rPr>
              <a:t>ou </a:t>
            </a:r>
            <a:r>
              <a:rPr lang="fr-FR" dirty="0" smtClean="0">
                <a:solidFill>
                  <a:srgbClr val="002060"/>
                </a:solidFill>
              </a:rPr>
              <a:t>01.42.62.49.65</a:t>
            </a:r>
          </a:p>
          <a:p>
            <a:pPr marL="342900" indent="-342900">
              <a:buFont typeface="Arial" panose="020B0604020202020204" pitchFamily="34" charset="0"/>
              <a:buChar char="•"/>
            </a:pPr>
            <a:r>
              <a:rPr lang="fr-FR" dirty="0" smtClean="0">
                <a:solidFill>
                  <a:srgbClr val="002060"/>
                </a:solidFill>
              </a:rPr>
              <a:t>Email : </a:t>
            </a:r>
            <a:r>
              <a:rPr lang="fr-FR" dirty="0" smtClean="0">
                <a:solidFill>
                  <a:srgbClr val="002060"/>
                </a:solidFill>
                <a:hlinkClick r:id="rId5"/>
              </a:rPr>
              <a:t>benjamin.lisan@free.fr</a:t>
            </a:r>
            <a:r>
              <a:rPr lang="fr-FR" dirty="0" smtClean="0">
                <a:solidFill>
                  <a:srgbClr val="002060"/>
                </a:solidFill>
              </a:rPr>
              <a:t> </a:t>
            </a:r>
          </a:p>
          <a:p>
            <a:pPr marL="342900" indent="-342900">
              <a:buFont typeface="Arial" panose="020B0604020202020204" pitchFamily="34" charset="0"/>
              <a:buChar char="•"/>
            </a:pPr>
            <a:r>
              <a:rPr lang="fr-FR" dirty="0">
                <a:solidFill>
                  <a:srgbClr val="002060"/>
                </a:solidFill>
              </a:rPr>
              <a:t>Site : </a:t>
            </a:r>
            <a:r>
              <a:rPr lang="fr-FR" dirty="0">
                <a:solidFill>
                  <a:srgbClr val="002060"/>
                </a:solidFill>
                <a:hlinkClick r:id="rId6"/>
              </a:rPr>
              <a:t>http://www.cephaleesdetension.co.nr</a:t>
            </a:r>
            <a:r>
              <a:rPr lang="fr-FR" dirty="0" smtClean="0">
                <a:solidFill>
                  <a:srgbClr val="002060"/>
                </a:solidFill>
                <a:hlinkClick r:id="rId6"/>
              </a:rPr>
              <a:t>/</a:t>
            </a:r>
            <a:r>
              <a:rPr lang="fr-FR" dirty="0" smtClean="0">
                <a:solidFill>
                  <a:srgbClr val="002060"/>
                </a:solidFill>
              </a:rPr>
              <a:t> </a:t>
            </a:r>
            <a:endParaRPr lang="fr-FR" dirty="0">
              <a:solidFill>
                <a:srgbClr val="002060"/>
              </a:solidFill>
            </a:endParaRPr>
          </a:p>
        </p:txBody>
      </p:sp>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2199" y="4756978"/>
            <a:ext cx="1841500" cy="1892300"/>
          </a:xfrm>
          <a:prstGeom prst="rect">
            <a:avLst/>
          </a:prstGeom>
        </p:spPr>
      </p:pic>
      <p:sp>
        <p:nvSpPr>
          <p:cNvPr id="7" name="ZoneTexte 6"/>
          <p:cNvSpPr txBox="1"/>
          <p:nvPr/>
        </p:nvSpPr>
        <p:spPr>
          <a:xfrm>
            <a:off x="2366065" y="5472295"/>
            <a:ext cx="6605498" cy="461665"/>
          </a:xfrm>
          <a:prstGeom prst="rect">
            <a:avLst/>
          </a:prstGeom>
          <a:noFill/>
        </p:spPr>
        <p:txBody>
          <a:bodyPr wrap="square" rtlCol="0">
            <a:spAutoFit/>
          </a:bodyPr>
          <a:lstStyle/>
          <a:p>
            <a:pPr algn="ctr"/>
            <a:r>
              <a:rPr lang="fr-FR" sz="2400" b="1" i="1" dirty="0" smtClean="0">
                <a:solidFill>
                  <a:srgbClr val="002060"/>
                </a:solidFill>
              </a:rPr>
              <a:t>Au </a:t>
            </a:r>
            <a:r>
              <a:rPr lang="fr-FR" sz="2400" b="1" i="1" dirty="0" smtClean="0">
                <a:solidFill>
                  <a:srgbClr val="002060"/>
                </a:solidFill>
              </a:rPr>
              <a:t>service </a:t>
            </a:r>
            <a:r>
              <a:rPr lang="fr-FR" sz="2400" b="1" i="1" dirty="0" smtClean="0">
                <a:solidFill>
                  <a:srgbClr val="002060"/>
                </a:solidFill>
              </a:rPr>
              <a:t>des malades, depuis novembre 2006.</a:t>
            </a:r>
            <a:endParaRPr lang="fr-FR" sz="2400" b="1" i="1" dirty="0">
              <a:solidFill>
                <a:srgbClr val="002060"/>
              </a:solidFill>
            </a:endParaRPr>
          </a:p>
        </p:txBody>
      </p:sp>
      <p:sp>
        <p:nvSpPr>
          <p:cNvPr id="11" name="ZoneTexte 10"/>
          <p:cNvSpPr txBox="1"/>
          <p:nvPr/>
        </p:nvSpPr>
        <p:spPr>
          <a:xfrm>
            <a:off x="941819" y="5333795"/>
            <a:ext cx="866391" cy="276999"/>
          </a:xfrm>
          <a:prstGeom prst="rect">
            <a:avLst/>
          </a:prstGeom>
          <a:noFill/>
        </p:spPr>
        <p:txBody>
          <a:bodyPr wrap="none" rtlCol="0">
            <a:spAutoFit/>
          </a:bodyPr>
          <a:lstStyle/>
          <a:p>
            <a:r>
              <a:rPr lang="fr-FR" sz="1200" dirty="0" smtClean="0">
                <a:solidFill>
                  <a:srgbClr val="002060"/>
                </a:solidFill>
              </a:rPr>
              <a:t>© B. LISAN</a:t>
            </a:r>
            <a:endParaRPr lang="fr-FR" sz="1200" dirty="0">
              <a:solidFill>
                <a:srgbClr val="002060"/>
              </a:solidFill>
            </a:endParaRPr>
          </a:p>
        </p:txBody>
      </p:sp>
    </p:spTree>
    <p:extLst>
      <p:ext uri="{BB962C8B-B14F-4D97-AF65-F5344CB8AC3E}">
        <p14:creationId xmlns:p14="http://schemas.microsoft.com/office/powerpoint/2010/main" val="1540074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7246" y="195342"/>
            <a:ext cx="600635" cy="365125"/>
          </a:xfrm>
        </p:spPr>
        <p:txBody>
          <a:bodyPr/>
          <a:lstStyle/>
          <a:p>
            <a:fld id="{CE177AD9-1C89-497B-82D4-54EC60B92A04}" type="slidenum">
              <a:rPr lang="fr-FR" smtClean="0"/>
              <a:t>20</a:t>
            </a:fld>
            <a:endParaRPr lang="fr-FR" dirty="0"/>
          </a:p>
        </p:txBody>
      </p:sp>
      <p:sp>
        <p:nvSpPr>
          <p:cNvPr id="3" name="ZoneTexte 2"/>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308833" y="714492"/>
            <a:ext cx="10842643"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a:t>
            </a:r>
            <a:r>
              <a:rPr lang="fr-FR" b="1" dirty="0">
                <a:solidFill>
                  <a:srgbClr val="002060"/>
                </a:solidFill>
              </a:rPr>
              <a:t>malades (</a:t>
            </a:r>
            <a:r>
              <a:rPr lang="fr-FR" b="1" dirty="0" smtClean="0">
                <a:solidFill>
                  <a:srgbClr val="002060"/>
                </a:solidFill>
              </a:rPr>
              <a:t>suite)</a:t>
            </a:r>
            <a:endParaRPr lang="fr-FR" b="1" dirty="0">
              <a:solidFill>
                <a:srgbClr val="002060"/>
              </a:solidFill>
            </a:endParaRPr>
          </a:p>
        </p:txBody>
      </p:sp>
      <p:sp>
        <p:nvSpPr>
          <p:cNvPr id="5" name="ZoneTexte 4"/>
          <p:cNvSpPr txBox="1"/>
          <p:nvPr/>
        </p:nvSpPr>
        <p:spPr>
          <a:xfrm>
            <a:off x="308833" y="1083824"/>
            <a:ext cx="10529496" cy="369332"/>
          </a:xfrm>
          <a:prstGeom prst="rect">
            <a:avLst/>
          </a:prstGeom>
          <a:noFill/>
        </p:spPr>
        <p:txBody>
          <a:bodyPr wrap="square" rtlCol="0">
            <a:spAutoFit/>
          </a:bodyPr>
          <a:lstStyle/>
          <a:p>
            <a:r>
              <a:rPr lang="fr-FR" b="1" dirty="0" smtClean="0">
                <a:solidFill>
                  <a:srgbClr val="002060"/>
                </a:solidFill>
              </a:rPr>
              <a:t>4.6. Profils des malades</a:t>
            </a:r>
            <a:endParaRPr lang="fr-FR" b="1" dirty="0">
              <a:solidFill>
                <a:srgbClr val="002060"/>
              </a:solidFill>
            </a:endParaRPr>
          </a:p>
        </p:txBody>
      </p:sp>
      <p:sp>
        <p:nvSpPr>
          <p:cNvPr id="6" name="ZoneTexte 5"/>
          <p:cNvSpPr txBox="1"/>
          <p:nvPr/>
        </p:nvSpPr>
        <p:spPr>
          <a:xfrm>
            <a:off x="188259" y="1595718"/>
            <a:ext cx="11932023" cy="2862322"/>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C00000"/>
                </a:solidFill>
              </a:rPr>
              <a:t>Les malades </a:t>
            </a:r>
            <a:r>
              <a:rPr lang="fr-FR" dirty="0" smtClean="0">
                <a:solidFill>
                  <a:srgbClr val="C00000"/>
                </a:solidFill>
              </a:rPr>
              <a:t>présentent, souvent, </a:t>
            </a:r>
            <a:r>
              <a:rPr lang="fr-FR" dirty="0">
                <a:solidFill>
                  <a:srgbClr val="C00000"/>
                </a:solidFill>
              </a:rPr>
              <a:t>un profil anxieux, angoissé</a:t>
            </a:r>
            <a:r>
              <a:rPr lang="fr-FR" dirty="0" smtClean="0">
                <a:solidFill>
                  <a:srgbClr val="C00000"/>
                </a:solidFill>
              </a:rPr>
              <a:t>.</a:t>
            </a:r>
          </a:p>
          <a:p>
            <a:pPr marL="285750" indent="-285750" algn="just">
              <a:buFont typeface="Arial" panose="020B0604020202020204" pitchFamily="34" charset="0"/>
              <a:buChar char="•"/>
            </a:pPr>
            <a:r>
              <a:rPr lang="fr-FR" dirty="0" smtClean="0">
                <a:solidFill>
                  <a:srgbClr val="C00000"/>
                </a:solidFill>
              </a:rPr>
              <a:t>Voire, dans certains cas plus rares, un profil dépressif (i.e. « mélancolique »). Il a l’impression de se heurter à un mur médical ou d’être dans une impasse médicale, depuis 10, 20, 30 ans voire parfois plus …</a:t>
            </a:r>
            <a:endParaRPr lang="fr-FR" dirty="0" smtClean="0">
              <a:solidFill>
                <a:srgbClr val="002060"/>
              </a:solidFill>
            </a:endParaRPr>
          </a:p>
          <a:p>
            <a:pPr marL="285750" indent="-285750" algn="just">
              <a:buFont typeface="Arial" panose="020B0604020202020204" pitchFamily="34" charset="0"/>
              <a:buChar char="•"/>
            </a:pPr>
            <a:r>
              <a:rPr lang="fr-FR" i="1" dirty="0">
                <a:solidFill>
                  <a:srgbClr val="002060"/>
                </a:solidFill>
              </a:rPr>
              <a:t>Cette anxiété et cette dépression apparaissent plus comme une </a:t>
            </a:r>
            <a:r>
              <a:rPr lang="fr-FR" b="1" i="1" dirty="0">
                <a:solidFill>
                  <a:srgbClr val="002060"/>
                </a:solidFill>
              </a:rPr>
              <a:t>conséquence de la céphalée de tension chronique </a:t>
            </a:r>
            <a:r>
              <a:rPr lang="fr-FR" i="1" dirty="0">
                <a:solidFill>
                  <a:srgbClr val="002060"/>
                </a:solidFill>
              </a:rPr>
              <a:t>que comme une </a:t>
            </a:r>
            <a:r>
              <a:rPr lang="fr-FR" i="1" dirty="0" smtClean="0">
                <a:solidFill>
                  <a:srgbClr val="002060"/>
                </a:solidFill>
              </a:rPr>
              <a:t>cause</a:t>
            </a:r>
            <a:r>
              <a:rPr lang="fr-FR" dirty="0">
                <a:solidFill>
                  <a:srgbClr val="002060"/>
                </a:solidFill>
              </a:rPr>
              <a:t> </a:t>
            </a:r>
            <a:r>
              <a:rPr lang="fr-FR" dirty="0" smtClean="0">
                <a:solidFill>
                  <a:srgbClr val="002060"/>
                </a:solidFill>
              </a:rPr>
              <a:t>(page 15 du livre du Docteur </a:t>
            </a:r>
            <a:r>
              <a:rPr lang="fr-FR" dirty="0" err="1" smtClean="0">
                <a:solidFill>
                  <a:srgbClr val="002060"/>
                </a:solidFill>
              </a:rPr>
              <a:t>Lantéri</a:t>
            </a:r>
            <a:r>
              <a:rPr lang="fr-FR" dirty="0" smtClean="0">
                <a:solidFill>
                  <a:srgbClr val="002060"/>
                </a:solidFill>
              </a:rPr>
              <a:t>-Minet) (°). </a:t>
            </a:r>
          </a:p>
          <a:p>
            <a:pPr marL="285750" indent="-285750" algn="just">
              <a:buFont typeface="Arial" panose="020B0604020202020204" pitchFamily="34" charset="0"/>
              <a:buChar char="•"/>
            </a:pPr>
            <a:r>
              <a:rPr lang="fr-FR" dirty="0" smtClean="0">
                <a:solidFill>
                  <a:srgbClr val="002060"/>
                </a:solidFill>
              </a:rPr>
              <a:t>Cette douleur, a priori sans « cause apparente », sur laquelle ils n’ont aucune prise, et/ou aussi parce qu’elle est mal expliquée par les médecins, inquiètent souvent fortement les malades. </a:t>
            </a:r>
          </a:p>
          <a:p>
            <a:pPr marL="285750" indent="-285750" algn="just">
              <a:buFont typeface="Arial" panose="020B0604020202020204" pitchFamily="34" charset="0"/>
              <a:buChar char="•"/>
            </a:pPr>
            <a:r>
              <a:rPr lang="fr-FR" dirty="0" smtClean="0">
                <a:solidFill>
                  <a:srgbClr val="002060"/>
                </a:solidFill>
              </a:rPr>
              <a:t>Les malades ont souvent la crainte que la maladie soit irréversible et/ou qu’ils soient atteint d’une tumeur cérébrale.</a:t>
            </a:r>
          </a:p>
          <a:p>
            <a:pPr marL="285750" indent="-285750" algn="just">
              <a:buFont typeface="Arial" panose="020B0604020202020204" pitchFamily="34" charset="0"/>
              <a:buChar char="•"/>
            </a:pPr>
            <a:r>
              <a:rPr lang="fr-FR" dirty="0" smtClean="0">
                <a:solidFill>
                  <a:srgbClr val="002060"/>
                </a:solidFill>
              </a:rPr>
              <a:t>Cette crainte le fait souvent apparaître comme </a:t>
            </a:r>
            <a:r>
              <a:rPr lang="fr-FR" b="1" i="1" dirty="0" smtClean="0">
                <a:solidFill>
                  <a:srgbClr val="002060"/>
                </a:solidFill>
              </a:rPr>
              <a:t>hypocondriaque</a:t>
            </a:r>
            <a:r>
              <a:rPr lang="fr-FR" dirty="0" smtClean="0">
                <a:solidFill>
                  <a:srgbClr val="002060"/>
                </a:solidFill>
              </a:rPr>
              <a:t> auprès du corps médical.</a:t>
            </a:r>
          </a:p>
          <a:p>
            <a:pPr marL="285750" indent="-285750" algn="just">
              <a:buFont typeface="Arial" panose="020B0604020202020204" pitchFamily="34" charset="0"/>
              <a:buChar char="•"/>
            </a:pPr>
            <a:r>
              <a:rPr lang="fr-FR" dirty="0" smtClean="0">
                <a:solidFill>
                  <a:srgbClr val="002060"/>
                </a:solidFill>
              </a:rPr>
              <a:t>Et souvent</a:t>
            </a:r>
            <a:r>
              <a:rPr lang="fr-FR" dirty="0">
                <a:solidFill>
                  <a:srgbClr val="002060"/>
                </a:solidFill>
              </a:rPr>
              <a:t>, malheureusement, </a:t>
            </a:r>
            <a:r>
              <a:rPr lang="fr-FR" i="1" dirty="0">
                <a:solidFill>
                  <a:srgbClr val="C00000"/>
                </a:solidFill>
              </a:rPr>
              <a:t>ce même corps </a:t>
            </a:r>
            <a:r>
              <a:rPr lang="fr-FR" i="1" dirty="0" smtClean="0">
                <a:solidFill>
                  <a:srgbClr val="C00000"/>
                </a:solidFill>
              </a:rPr>
              <a:t>médical ne sait pas rassurer le malade sur sa maladie</a:t>
            </a:r>
            <a:r>
              <a:rPr lang="fr-FR" dirty="0" smtClean="0">
                <a:solidFill>
                  <a:srgbClr val="002060"/>
                </a:solidFill>
              </a:rPr>
              <a:t>.</a:t>
            </a:r>
          </a:p>
        </p:txBody>
      </p:sp>
      <p:pic>
        <p:nvPicPr>
          <p:cNvPr id="7170" name="Picture 2" descr="D:\Users\blisan\Documents\divers\céphalées\céphalées\dépression nerveu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688" y="4458040"/>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Users\blisan\Documents\divers\céphalées\céphalées\dépression nerveus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990" y="4489557"/>
            <a:ext cx="1445178" cy="18449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Users\blisan\Documents\divers\céphalées\céphalées\log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818" y="4621086"/>
            <a:ext cx="1137510" cy="158185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88259" y="5077792"/>
            <a:ext cx="3910775" cy="830997"/>
          </a:xfrm>
          <a:prstGeom prst="rect">
            <a:avLst/>
          </a:prstGeom>
          <a:noFill/>
        </p:spPr>
        <p:txBody>
          <a:bodyPr wrap="square" rtlCol="0">
            <a:spAutoFit/>
          </a:bodyPr>
          <a:lstStyle/>
          <a:p>
            <a:pPr algn="just"/>
            <a:r>
              <a:rPr lang="fr-FR" sz="1200" dirty="0" smtClean="0">
                <a:solidFill>
                  <a:srgbClr val="FF0000"/>
                </a:solidFill>
              </a:rPr>
              <a:t>(°) Ce qui ne veut pas dire que le ressenti de la douleur ne peut pas être « augmenté » (accru) par l’état dépressif ou anxieux du malade, comme c’est, d’ailleurs, le cas avec toute douleur pénible et/ou chronique.</a:t>
            </a:r>
            <a:endParaRPr lang="fr-FR" sz="1200" dirty="0">
              <a:solidFill>
                <a:srgbClr val="FF0000"/>
              </a:solidFill>
            </a:endParaRPr>
          </a:p>
        </p:txBody>
      </p:sp>
      <p:sp>
        <p:nvSpPr>
          <p:cNvPr id="8" name="ZoneTexte 7"/>
          <p:cNvSpPr txBox="1"/>
          <p:nvPr/>
        </p:nvSpPr>
        <p:spPr>
          <a:xfrm>
            <a:off x="4210875" y="6202936"/>
            <a:ext cx="2355396" cy="461665"/>
          </a:xfrm>
          <a:prstGeom prst="rect">
            <a:avLst/>
          </a:prstGeom>
          <a:noFill/>
        </p:spPr>
        <p:txBody>
          <a:bodyPr wrap="square" rtlCol="0">
            <a:spAutoFit/>
          </a:bodyPr>
          <a:lstStyle/>
          <a:p>
            <a:pPr algn="ctr"/>
            <a:r>
              <a:rPr lang="fr-FR" sz="1200" dirty="0" smtClean="0">
                <a:solidFill>
                  <a:srgbClr val="C00000"/>
                </a:solidFill>
              </a:rPr>
              <a:t>Trouver la clé pour sortir de la prison mentale des céphalées</a:t>
            </a:r>
            <a:endParaRPr lang="fr-FR" sz="1200" dirty="0">
              <a:solidFill>
                <a:srgbClr val="C00000"/>
              </a:solidFill>
            </a:endParaRPr>
          </a:p>
        </p:txBody>
      </p:sp>
    </p:spTree>
    <p:extLst>
      <p:ext uri="{BB962C8B-B14F-4D97-AF65-F5344CB8AC3E}">
        <p14:creationId xmlns:p14="http://schemas.microsoft.com/office/powerpoint/2010/main" val="3108811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89186" y="191135"/>
            <a:ext cx="885497" cy="33214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21</a:t>
            </a:fld>
            <a:endParaRPr lang="fr-FR" dirty="0"/>
          </a:p>
        </p:txBody>
      </p:sp>
      <p:pic>
        <p:nvPicPr>
          <p:cNvPr id="4" name="Picture 2" descr="D:\Users\blisan\Documents\divers\céphalées\céphalées\impass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017" y="352059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Users\blisan\Documents\divers\céphalées\céphalées\impass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779" y="4871757"/>
            <a:ext cx="2031238" cy="1521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Users\blisan\Documents\divers\céphalées\céphalées\impass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227" y="4977844"/>
            <a:ext cx="2221499" cy="1428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D:\Users\blisan\Documents\divers\céphalées\céphalées\impass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355" y="4824426"/>
            <a:ext cx="2111418" cy="1581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Users\blisan\Documents\divers\céphalées\céphalées\impasse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933" y="4672841"/>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D:\Users\blisan\Documents\divers\céphalées\céphalées\impass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77" y="4252632"/>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11" name="ZoneTexte 10"/>
          <p:cNvSpPr txBox="1"/>
          <p:nvPr/>
        </p:nvSpPr>
        <p:spPr>
          <a:xfrm>
            <a:off x="308833" y="714492"/>
            <a:ext cx="10842643"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a:t>
            </a:r>
            <a:r>
              <a:rPr lang="fr-FR" b="1" dirty="0">
                <a:solidFill>
                  <a:srgbClr val="002060"/>
                </a:solidFill>
              </a:rPr>
              <a:t>malades (</a:t>
            </a:r>
            <a:r>
              <a:rPr lang="fr-FR" b="1" dirty="0" smtClean="0">
                <a:solidFill>
                  <a:srgbClr val="002060"/>
                </a:solidFill>
              </a:rPr>
              <a:t>suite)</a:t>
            </a:r>
            <a:endParaRPr lang="fr-FR" b="1" dirty="0">
              <a:solidFill>
                <a:srgbClr val="002060"/>
              </a:solidFill>
            </a:endParaRPr>
          </a:p>
        </p:txBody>
      </p:sp>
      <p:sp>
        <p:nvSpPr>
          <p:cNvPr id="12" name="ZoneTexte 11"/>
          <p:cNvSpPr txBox="1"/>
          <p:nvPr/>
        </p:nvSpPr>
        <p:spPr>
          <a:xfrm>
            <a:off x="308833" y="1083824"/>
            <a:ext cx="10529496" cy="369332"/>
          </a:xfrm>
          <a:prstGeom prst="rect">
            <a:avLst/>
          </a:prstGeom>
          <a:noFill/>
        </p:spPr>
        <p:txBody>
          <a:bodyPr wrap="square" rtlCol="0">
            <a:spAutoFit/>
          </a:bodyPr>
          <a:lstStyle/>
          <a:p>
            <a:r>
              <a:rPr lang="fr-FR" b="1" dirty="0" smtClean="0">
                <a:solidFill>
                  <a:srgbClr val="002060"/>
                </a:solidFill>
              </a:rPr>
              <a:t>4.6. Profils des malades (suite)</a:t>
            </a:r>
            <a:endParaRPr lang="fr-FR" b="1" dirty="0">
              <a:solidFill>
                <a:srgbClr val="002060"/>
              </a:solidFill>
            </a:endParaRPr>
          </a:p>
        </p:txBody>
      </p:sp>
      <p:sp>
        <p:nvSpPr>
          <p:cNvPr id="13" name="Rectangle 12"/>
          <p:cNvSpPr/>
          <p:nvPr/>
        </p:nvSpPr>
        <p:spPr>
          <a:xfrm>
            <a:off x="189186" y="1577775"/>
            <a:ext cx="11645462" cy="2031325"/>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002060"/>
                </a:solidFill>
              </a:rPr>
              <a:t>La </a:t>
            </a:r>
            <a:r>
              <a:rPr lang="fr-FR" b="1" dirty="0"/>
              <a:t>dépression, le désespoir, </a:t>
            </a:r>
            <a:r>
              <a:rPr lang="fr-FR" b="1" dirty="0" smtClean="0"/>
              <a:t>l’impression d’impasse et de ne jamais voir le bout du tunnel</a:t>
            </a:r>
            <a:r>
              <a:rPr lang="fr-FR" dirty="0" smtClean="0">
                <a:solidFill>
                  <a:srgbClr val="002060"/>
                </a:solidFill>
              </a:rPr>
              <a:t>, </a:t>
            </a:r>
            <a:r>
              <a:rPr lang="fr-FR" dirty="0">
                <a:solidFill>
                  <a:srgbClr val="002060"/>
                </a:solidFill>
              </a:rPr>
              <a:t>ressentie</a:t>
            </a:r>
            <a:r>
              <a:rPr lang="fr-FR" b="1" dirty="0">
                <a:solidFill>
                  <a:srgbClr val="002060"/>
                </a:solidFill>
              </a:rPr>
              <a:t> </a:t>
            </a:r>
            <a:r>
              <a:rPr lang="fr-FR" dirty="0" smtClean="0">
                <a:solidFill>
                  <a:srgbClr val="002060"/>
                </a:solidFill>
              </a:rPr>
              <a:t>par </a:t>
            </a:r>
            <a:r>
              <a:rPr lang="fr-FR" dirty="0">
                <a:solidFill>
                  <a:srgbClr val="002060"/>
                </a:solidFill>
              </a:rPr>
              <a:t>le malade, est souvent lié au fait que :</a:t>
            </a:r>
          </a:p>
          <a:p>
            <a:pPr marL="285750" indent="-285750" algn="just">
              <a:buFont typeface="Wingdings" panose="05000000000000000000" pitchFamily="2" charset="2"/>
              <a:buChar char="Ø"/>
            </a:pPr>
            <a:r>
              <a:rPr lang="fr-FR" dirty="0">
                <a:solidFill>
                  <a:srgbClr val="002060"/>
                </a:solidFill>
              </a:rPr>
              <a:t>Il ne peut pas prouver scientifiquement que la douleur qui « l’assaille » est bien réelle (qu’il n’est pas hypocondriaque).</a:t>
            </a:r>
          </a:p>
          <a:p>
            <a:pPr marL="285750" indent="-285750" algn="just">
              <a:buFont typeface="Wingdings" panose="05000000000000000000" pitchFamily="2" charset="2"/>
              <a:buChar char="Ø"/>
            </a:pPr>
            <a:r>
              <a:rPr lang="fr-FR" dirty="0">
                <a:solidFill>
                  <a:srgbClr val="C00000"/>
                </a:solidFill>
              </a:rPr>
              <a:t>Sa maladie et sa douleur ne </a:t>
            </a:r>
            <a:r>
              <a:rPr lang="fr-FR" dirty="0" smtClean="0">
                <a:solidFill>
                  <a:srgbClr val="C00000"/>
                </a:solidFill>
              </a:rPr>
              <a:t>sont, en général, </a:t>
            </a:r>
            <a:r>
              <a:rPr lang="fr-FR" dirty="0">
                <a:solidFill>
                  <a:srgbClr val="C00000"/>
                </a:solidFill>
              </a:rPr>
              <a:t>pas suffisamment prises au sérieux par le corps médical.</a:t>
            </a:r>
          </a:p>
          <a:p>
            <a:pPr marL="285750" indent="-285750" algn="just">
              <a:buFont typeface="Wingdings" panose="05000000000000000000" pitchFamily="2" charset="2"/>
              <a:buChar char="Ø"/>
            </a:pPr>
            <a:r>
              <a:rPr lang="fr-FR" dirty="0">
                <a:solidFill>
                  <a:srgbClr val="C00000"/>
                </a:solidFill>
              </a:rPr>
              <a:t>Les traitement psychotropes, très fréquemment prescris par les neurologues, ne sont pas suffisamment efficaces, pour réduire considérablement la </a:t>
            </a:r>
            <a:r>
              <a:rPr lang="fr-FR" dirty="0" smtClean="0">
                <a:solidFill>
                  <a:srgbClr val="C00000"/>
                </a:solidFill>
              </a:rPr>
              <a:t>douleur ressentie par le malade.</a:t>
            </a:r>
          </a:p>
          <a:p>
            <a:pPr marL="285750" indent="-285750" algn="just">
              <a:buFont typeface="Wingdings" panose="05000000000000000000" pitchFamily="2" charset="2"/>
              <a:buChar char="Ø"/>
            </a:pPr>
            <a:r>
              <a:rPr lang="fr-FR" dirty="0" smtClean="0">
                <a:solidFill>
                  <a:srgbClr val="C00000"/>
                </a:solidFill>
              </a:rPr>
              <a:t>Il a l’impression de ne jamais être aidé par le ciel ou quiconque (+).</a:t>
            </a:r>
            <a:endParaRPr lang="fr-FR" dirty="0">
              <a:solidFill>
                <a:srgbClr val="C00000"/>
              </a:solidFill>
            </a:endParaRPr>
          </a:p>
        </p:txBody>
      </p:sp>
      <p:sp>
        <p:nvSpPr>
          <p:cNvPr id="19" name="ZoneTexte 18"/>
          <p:cNvSpPr txBox="1"/>
          <p:nvPr/>
        </p:nvSpPr>
        <p:spPr>
          <a:xfrm>
            <a:off x="6692586" y="6470279"/>
            <a:ext cx="3318857" cy="276999"/>
          </a:xfrm>
          <a:prstGeom prst="rect">
            <a:avLst/>
          </a:prstGeom>
          <a:noFill/>
        </p:spPr>
        <p:txBody>
          <a:bodyPr wrap="none" rtlCol="0">
            <a:spAutoFit/>
          </a:bodyPr>
          <a:lstStyle/>
          <a:p>
            <a:pPr algn="ctr"/>
            <a:r>
              <a:rPr lang="fr-FR" sz="1200" dirty="0" smtClean="0">
                <a:solidFill>
                  <a:srgbClr val="C00000"/>
                </a:solidFill>
              </a:rPr>
              <a:t>Impression d’être constamment dans une impasse</a:t>
            </a:r>
            <a:endParaRPr lang="fr-FR" sz="1200" dirty="0">
              <a:solidFill>
                <a:srgbClr val="C00000"/>
              </a:solidFill>
            </a:endParaRPr>
          </a:p>
        </p:txBody>
      </p:sp>
      <p:sp>
        <p:nvSpPr>
          <p:cNvPr id="23" name="ZoneTexte 22"/>
          <p:cNvSpPr txBox="1"/>
          <p:nvPr/>
        </p:nvSpPr>
        <p:spPr>
          <a:xfrm>
            <a:off x="308833" y="3733719"/>
            <a:ext cx="3790200" cy="279727"/>
          </a:xfrm>
          <a:prstGeom prst="rect">
            <a:avLst/>
          </a:prstGeom>
          <a:noFill/>
        </p:spPr>
        <p:txBody>
          <a:bodyPr wrap="square" rtlCol="0">
            <a:spAutoFit/>
          </a:bodyPr>
          <a:lstStyle/>
          <a:p>
            <a:pPr algn="just"/>
            <a:r>
              <a:rPr lang="fr-FR" sz="1200" dirty="0" smtClean="0">
                <a:solidFill>
                  <a:srgbClr val="C00000"/>
                </a:solidFill>
              </a:rPr>
              <a:t>(+) Pour la guérison de ses céphalées de tension.</a:t>
            </a:r>
            <a:endParaRPr lang="fr-FR" sz="1200" dirty="0">
              <a:solidFill>
                <a:srgbClr val="C00000"/>
              </a:solidFill>
            </a:endParaRPr>
          </a:p>
        </p:txBody>
      </p:sp>
    </p:spTree>
    <p:extLst>
      <p:ext uri="{BB962C8B-B14F-4D97-AF65-F5344CB8AC3E}">
        <p14:creationId xmlns:p14="http://schemas.microsoft.com/office/powerpoint/2010/main" val="795844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56914" y="191569"/>
            <a:ext cx="719411" cy="307181"/>
          </a:xfrm>
        </p:spPr>
        <p:txBody>
          <a:bodyPr/>
          <a:lstStyle/>
          <a:p>
            <a:fld id="{CE177AD9-1C89-497B-82D4-54EC60B92A04}" type="slidenum">
              <a:rPr lang="fr-FR" smtClean="0"/>
              <a:t>22</a:t>
            </a:fld>
            <a:endParaRPr lang="fr-FR" dirty="0"/>
          </a:p>
        </p:txBody>
      </p:sp>
      <p:sp>
        <p:nvSpPr>
          <p:cNvPr id="10" name="ZoneTexte 9"/>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11" name="ZoneTexte 10"/>
          <p:cNvSpPr txBox="1"/>
          <p:nvPr/>
        </p:nvSpPr>
        <p:spPr>
          <a:xfrm>
            <a:off x="308833" y="714492"/>
            <a:ext cx="10842643"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a:t>
            </a:r>
            <a:r>
              <a:rPr lang="fr-FR" b="1" dirty="0">
                <a:solidFill>
                  <a:srgbClr val="002060"/>
                </a:solidFill>
              </a:rPr>
              <a:t>malades (</a:t>
            </a:r>
            <a:r>
              <a:rPr lang="fr-FR" b="1" dirty="0" smtClean="0">
                <a:solidFill>
                  <a:srgbClr val="002060"/>
                </a:solidFill>
              </a:rPr>
              <a:t>suite)</a:t>
            </a:r>
            <a:endParaRPr lang="fr-FR" b="1" dirty="0">
              <a:solidFill>
                <a:srgbClr val="002060"/>
              </a:solidFill>
            </a:endParaRPr>
          </a:p>
        </p:txBody>
      </p:sp>
      <p:sp>
        <p:nvSpPr>
          <p:cNvPr id="12" name="ZoneTexte 11"/>
          <p:cNvSpPr txBox="1"/>
          <p:nvPr/>
        </p:nvSpPr>
        <p:spPr>
          <a:xfrm>
            <a:off x="308833" y="1083824"/>
            <a:ext cx="10529496" cy="369332"/>
          </a:xfrm>
          <a:prstGeom prst="rect">
            <a:avLst/>
          </a:prstGeom>
          <a:noFill/>
        </p:spPr>
        <p:txBody>
          <a:bodyPr wrap="square" rtlCol="0">
            <a:spAutoFit/>
          </a:bodyPr>
          <a:lstStyle/>
          <a:p>
            <a:r>
              <a:rPr lang="fr-FR" b="1" dirty="0" smtClean="0">
                <a:solidFill>
                  <a:srgbClr val="002060"/>
                </a:solidFill>
              </a:rPr>
              <a:t>4.6. Profils des malades (suite)</a:t>
            </a:r>
            <a:endParaRPr lang="fr-FR" b="1" dirty="0">
              <a:solidFill>
                <a:srgbClr val="002060"/>
              </a:solidFill>
            </a:endParaRPr>
          </a:p>
        </p:txBody>
      </p:sp>
      <p:sp>
        <p:nvSpPr>
          <p:cNvPr id="13" name="Rectangle 12"/>
          <p:cNvSpPr/>
          <p:nvPr/>
        </p:nvSpPr>
        <p:spPr>
          <a:xfrm>
            <a:off x="189186" y="1577775"/>
            <a:ext cx="11645462" cy="2462213"/>
          </a:xfrm>
          <a:prstGeom prst="rect">
            <a:avLst/>
          </a:prstGeom>
        </p:spPr>
        <p:txBody>
          <a:bodyPr wrap="square">
            <a:spAutoFit/>
          </a:bodyPr>
          <a:lstStyle/>
          <a:p>
            <a:pPr algn="just"/>
            <a:r>
              <a:rPr lang="fr-FR" sz="1400" dirty="0" smtClean="0">
                <a:solidFill>
                  <a:srgbClr val="002060"/>
                </a:solidFill>
              </a:rPr>
              <a:t>Exemple de mail reçu par l’association : </a:t>
            </a:r>
          </a:p>
          <a:p>
            <a:pPr algn="just"/>
            <a:endParaRPr lang="fr-FR" sz="1400" dirty="0" smtClean="0">
              <a:solidFill>
                <a:srgbClr val="002060"/>
              </a:solidFill>
            </a:endParaRPr>
          </a:p>
          <a:p>
            <a:pPr algn="just"/>
            <a:r>
              <a:rPr lang="fr-FR" sz="1400" dirty="0" smtClean="0"/>
              <a:t>« </a:t>
            </a:r>
            <a:r>
              <a:rPr lang="fr-FR" sz="1400" i="1" dirty="0" smtClean="0"/>
              <a:t>Bonjour</a:t>
            </a:r>
            <a:r>
              <a:rPr lang="fr-FR" sz="1400" i="1" dirty="0"/>
              <a:t>, </a:t>
            </a:r>
          </a:p>
          <a:p>
            <a:pPr algn="just"/>
            <a:r>
              <a:rPr lang="fr-FR" sz="1400" i="1" dirty="0"/>
              <a:t>je viens de voir votre site et je m'y retrouve complètement, j'ai 48 ans, je souffre depuis mes 17 ans de maux de tête cervicaux qui me provoquent des céphalées de tension en permanence, d'une intensité variable selon les moments, souvent très </a:t>
            </a:r>
            <a:r>
              <a:rPr lang="fr-FR" sz="1400" i="1" dirty="0" err="1"/>
              <a:t>très</a:t>
            </a:r>
            <a:r>
              <a:rPr lang="fr-FR" sz="1400" i="1" dirty="0"/>
              <a:t> forte.</a:t>
            </a:r>
          </a:p>
          <a:p>
            <a:pPr algn="just"/>
            <a:r>
              <a:rPr lang="fr-FR" sz="1400" i="1" dirty="0"/>
              <a:t>Je suis arrivée à un point où je n'en peux plus de cette souffrance et de cette galère, c'est un vrai parcours du combattant, je suis détruite moralement et physiquement, je suis fatiguée tout le temps, la </a:t>
            </a:r>
            <a:r>
              <a:rPr lang="fr-FR" sz="1400" i="1" dirty="0" smtClean="0"/>
              <a:t>COTOREP me </a:t>
            </a:r>
            <a:r>
              <a:rPr lang="fr-FR" sz="1400" i="1" dirty="0"/>
              <a:t>l'avait octroyée à plusieurs reprises, mais me refuse depuis 1an et demi une allocation adulte handicapé, je suis donc au </a:t>
            </a:r>
            <a:r>
              <a:rPr lang="fr-FR" sz="1400" i="1" dirty="0" smtClean="0"/>
              <a:t>RSA. Je </a:t>
            </a:r>
            <a:r>
              <a:rPr lang="fr-FR" sz="1400" i="1" dirty="0"/>
              <a:t>suis dépassée, je ne peux plus faire face</a:t>
            </a:r>
            <a:r>
              <a:rPr lang="fr-FR" sz="1400" i="1" dirty="0" smtClean="0"/>
              <a:t>, à </a:t>
            </a:r>
            <a:r>
              <a:rPr lang="fr-FR" sz="1400" i="1" dirty="0"/>
              <a:t>tous niveaux.</a:t>
            </a:r>
          </a:p>
          <a:p>
            <a:pPr algn="just"/>
            <a:r>
              <a:rPr lang="fr-FR" sz="1400" i="1" dirty="0" smtClean="0"/>
              <a:t>J’envisage </a:t>
            </a:r>
            <a:r>
              <a:rPr lang="fr-FR" sz="1400" i="1" dirty="0"/>
              <a:t>sérieusement de mettre un terme à cette vie infernale, je vis seule et me suis coupée socialement de tout et de tous, si vous avez un conseil constructif quel qu'il soit je le prendrai avec plaisir, sinon, merci de m'avoir lue.</a:t>
            </a:r>
          </a:p>
          <a:p>
            <a:pPr algn="just"/>
            <a:r>
              <a:rPr lang="fr-FR" sz="1400" i="1" dirty="0" smtClean="0"/>
              <a:t>Cordialement </a:t>
            </a:r>
            <a:r>
              <a:rPr lang="fr-FR" sz="1400" dirty="0" smtClean="0"/>
              <a:t>»</a:t>
            </a:r>
            <a:endParaRPr lang="fr-FR" sz="1400" dirty="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452" y="4053007"/>
            <a:ext cx="2118595" cy="2128053"/>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597" y="4103051"/>
            <a:ext cx="2770679" cy="2078009"/>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86" y="4649821"/>
            <a:ext cx="3848742" cy="1320870"/>
          </a:xfrm>
          <a:prstGeom prst="rect">
            <a:avLst/>
          </a:prstGeom>
        </p:spPr>
      </p:pic>
      <p:sp>
        <p:nvSpPr>
          <p:cNvPr id="17" name="ZoneTexte 16"/>
          <p:cNvSpPr txBox="1"/>
          <p:nvPr/>
        </p:nvSpPr>
        <p:spPr>
          <a:xfrm>
            <a:off x="695394" y="5997971"/>
            <a:ext cx="2469009" cy="276999"/>
          </a:xfrm>
          <a:prstGeom prst="rect">
            <a:avLst/>
          </a:prstGeom>
          <a:noFill/>
        </p:spPr>
        <p:txBody>
          <a:bodyPr wrap="none" rtlCol="0">
            <a:spAutoFit/>
          </a:bodyPr>
          <a:lstStyle/>
          <a:p>
            <a:pPr algn="ctr"/>
            <a:r>
              <a:rPr lang="fr-FR" sz="1200" dirty="0" smtClean="0">
                <a:solidFill>
                  <a:srgbClr val="C00000"/>
                </a:solidFill>
              </a:rPr>
              <a:t>Impression de vivre un cercle vicieux</a:t>
            </a:r>
            <a:endParaRPr lang="fr-FR" sz="1200" dirty="0">
              <a:solidFill>
                <a:srgbClr val="C00000"/>
              </a:solidFill>
            </a:endParaRPr>
          </a:p>
        </p:txBody>
      </p:sp>
      <p:sp>
        <p:nvSpPr>
          <p:cNvPr id="18" name="ZoneTexte 17"/>
          <p:cNvSpPr txBox="1"/>
          <p:nvPr/>
        </p:nvSpPr>
        <p:spPr>
          <a:xfrm>
            <a:off x="7371180" y="6181060"/>
            <a:ext cx="4670096" cy="276999"/>
          </a:xfrm>
          <a:prstGeom prst="rect">
            <a:avLst/>
          </a:prstGeom>
          <a:noFill/>
        </p:spPr>
        <p:txBody>
          <a:bodyPr wrap="square" rtlCol="0">
            <a:spAutoFit/>
          </a:bodyPr>
          <a:lstStyle/>
          <a:p>
            <a:pPr algn="ctr"/>
            <a:r>
              <a:rPr lang="fr-FR" sz="1200" dirty="0" smtClean="0">
                <a:solidFill>
                  <a:srgbClr val="C00000"/>
                </a:solidFill>
                <a:latin typeface="Calibri" panose="020F0502020204030204" pitchFamily="34" charset="0"/>
              </a:rPr>
              <a:t>↑ </a:t>
            </a:r>
            <a:r>
              <a:rPr lang="fr-FR" sz="1200" dirty="0" smtClean="0">
                <a:solidFill>
                  <a:srgbClr val="C00000"/>
                </a:solidFill>
              </a:rPr>
              <a:t>Impression de ne jamais voir le bout du tunnel de la maladie </a:t>
            </a:r>
            <a:r>
              <a:rPr lang="fr-FR" sz="1200" dirty="0" smtClean="0">
                <a:solidFill>
                  <a:srgbClr val="C00000"/>
                </a:solidFill>
                <a:latin typeface="Calibri" panose="020F0502020204030204" pitchFamily="34" charset="0"/>
              </a:rPr>
              <a:t>↑</a:t>
            </a:r>
            <a:endParaRPr lang="fr-FR" sz="1200" dirty="0">
              <a:solidFill>
                <a:srgbClr val="C00000"/>
              </a:solidFill>
            </a:endParaRPr>
          </a:p>
        </p:txBody>
      </p:sp>
      <p:sp>
        <p:nvSpPr>
          <p:cNvPr id="20" name="ZoneTexte 19"/>
          <p:cNvSpPr txBox="1"/>
          <p:nvPr/>
        </p:nvSpPr>
        <p:spPr>
          <a:xfrm>
            <a:off x="4807287" y="6057088"/>
            <a:ext cx="2001100" cy="467743"/>
          </a:xfrm>
          <a:prstGeom prst="rect">
            <a:avLst/>
          </a:prstGeom>
          <a:noFill/>
        </p:spPr>
        <p:txBody>
          <a:bodyPr wrap="square" rtlCol="0">
            <a:spAutoFit/>
          </a:bodyPr>
          <a:lstStyle/>
          <a:p>
            <a:pPr algn="ctr"/>
            <a:r>
              <a:rPr lang="fr-FR" sz="1200" dirty="0">
                <a:solidFill>
                  <a:srgbClr val="C00000"/>
                </a:solidFill>
              </a:rPr>
              <a:t>Impression </a:t>
            </a:r>
            <a:r>
              <a:rPr lang="fr-FR" sz="1200" dirty="0" smtClean="0">
                <a:solidFill>
                  <a:srgbClr val="C00000"/>
                </a:solidFill>
              </a:rPr>
              <a:t> de vivre, sans fin, le mythe </a:t>
            </a:r>
            <a:r>
              <a:rPr lang="fr-FR" sz="1200" dirty="0">
                <a:solidFill>
                  <a:srgbClr val="C00000"/>
                </a:solidFill>
              </a:rPr>
              <a:t>de </a:t>
            </a:r>
            <a:r>
              <a:rPr lang="fr-FR" sz="1200" dirty="0" smtClean="0">
                <a:solidFill>
                  <a:srgbClr val="C00000"/>
                </a:solidFill>
              </a:rPr>
              <a:t>Sisyphe </a:t>
            </a:r>
            <a:r>
              <a:rPr lang="fr-FR" sz="1200" dirty="0" smtClean="0">
                <a:solidFill>
                  <a:srgbClr val="C00000"/>
                </a:solidFill>
                <a:latin typeface="Calibri" panose="020F0502020204030204" pitchFamily="34" charset="0"/>
              </a:rPr>
              <a:t>↑</a:t>
            </a:r>
            <a:endParaRPr lang="fr-FR" sz="1200" dirty="0">
              <a:solidFill>
                <a:srgbClr val="C00000"/>
              </a:solidFill>
            </a:endParaRPr>
          </a:p>
        </p:txBody>
      </p:sp>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352" y="3980909"/>
            <a:ext cx="1528969" cy="2076179"/>
          </a:xfrm>
          <a:prstGeom prst="rect">
            <a:avLst/>
          </a:prstGeom>
        </p:spPr>
      </p:pic>
    </p:spTree>
    <p:extLst>
      <p:ext uri="{BB962C8B-B14F-4D97-AF65-F5344CB8AC3E}">
        <p14:creationId xmlns:p14="http://schemas.microsoft.com/office/powerpoint/2010/main" val="1903460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56914" y="191569"/>
            <a:ext cx="719411" cy="307181"/>
          </a:xfrm>
        </p:spPr>
        <p:txBody>
          <a:bodyPr/>
          <a:lstStyle/>
          <a:p>
            <a:fld id="{CE177AD9-1C89-497B-82D4-54EC60B92A04}" type="slidenum">
              <a:rPr lang="fr-FR" smtClean="0"/>
              <a:t>23</a:t>
            </a:fld>
            <a:endParaRPr lang="fr-FR" dirty="0"/>
          </a:p>
        </p:txBody>
      </p:sp>
      <p:sp>
        <p:nvSpPr>
          <p:cNvPr id="10" name="ZoneTexte 9"/>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11" name="ZoneTexte 10"/>
          <p:cNvSpPr txBox="1"/>
          <p:nvPr/>
        </p:nvSpPr>
        <p:spPr>
          <a:xfrm>
            <a:off x="308833" y="714492"/>
            <a:ext cx="10842643"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a:t>
            </a:r>
            <a:r>
              <a:rPr lang="fr-FR" b="1" dirty="0">
                <a:solidFill>
                  <a:srgbClr val="002060"/>
                </a:solidFill>
              </a:rPr>
              <a:t>malades (</a:t>
            </a:r>
            <a:r>
              <a:rPr lang="fr-FR" b="1" dirty="0" smtClean="0">
                <a:solidFill>
                  <a:srgbClr val="002060"/>
                </a:solidFill>
              </a:rPr>
              <a:t>suite)</a:t>
            </a:r>
            <a:endParaRPr lang="fr-FR" b="1" dirty="0">
              <a:solidFill>
                <a:srgbClr val="002060"/>
              </a:solidFill>
            </a:endParaRPr>
          </a:p>
        </p:txBody>
      </p:sp>
      <p:sp>
        <p:nvSpPr>
          <p:cNvPr id="12" name="ZoneTexte 11"/>
          <p:cNvSpPr txBox="1"/>
          <p:nvPr/>
        </p:nvSpPr>
        <p:spPr>
          <a:xfrm>
            <a:off x="308833" y="1083824"/>
            <a:ext cx="10529496" cy="369332"/>
          </a:xfrm>
          <a:prstGeom prst="rect">
            <a:avLst/>
          </a:prstGeom>
          <a:noFill/>
        </p:spPr>
        <p:txBody>
          <a:bodyPr wrap="square" rtlCol="0">
            <a:spAutoFit/>
          </a:bodyPr>
          <a:lstStyle/>
          <a:p>
            <a:r>
              <a:rPr lang="fr-FR" b="1" dirty="0" smtClean="0">
                <a:solidFill>
                  <a:srgbClr val="002060"/>
                </a:solidFill>
              </a:rPr>
              <a:t>4.6. Profils des malades (suite)</a:t>
            </a:r>
            <a:endParaRPr lang="fr-FR" b="1" dirty="0">
              <a:solidFill>
                <a:srgbClr val="002060"/>
              </a:solidFill>
            </a:endParaRPr>
          </a:p>
        </p:txBody>
      </p:sp>
      <p:sp>
        <p:nvSpPr>
          <p:cNvPr id="13" name="Rectangle 12"/>
          <p:cNvSpPr/>
          <p:nvPr/>
        </p:nvSpPr>
        <p:spPr>
          <a:xfrm>
            <a:off x="189186" y="1577775"/>
            <a:ext cx="11645462" cy="3108543"/>
          </a:xfrm>
          <a:prstGeom prst="rect">
            <a:avLst/>
          </a:prstGeom>
        </p:spPr>
        <p:txBody>
          <a:bodyPr wrap="square">
            <a:spAutoFit/>
          </a:bodyPr>
          <a:lstStyle/>
          <a:p>
            <a:pPr algn="just"/>
            <a:r>
              <a:rPr lang="fr-FR" sz="1400" dirty="0" smtClean="0">
                <a:solidFill>
                  <a:srgbClr val="002060"/>
                </a:solidFill>
              </a:rPr>
              <a:t>Autre exemple de mail reçu par l’association (suite) : </a:t>
            </a:r>
          </a:p>
          <a:p>
            <a:pPr algn="just"/>
            <a:endParaRPr lang="fr-FR" sz="1400" dirty="0" smtClean="0">
              <a:solidFill>
                <a:srgbClr val="002060"/>
              </a:solidFill>
            </a:endParaRPr>
          </a:p>
          <a:p>
            <a:pPr algn="just"/>
            <a:r>
              <a:rPr lang="fr-FR" sz="1400" dirty="0" smtClean="0"/>
              <a:t>« </a:t>
            </a:r>
            <a:r>
              <a:rPr lang="fr-FR" sz="1400" i="1" dirty="0"/>
              <a:t>Bonsoir, </a:t>
            </a:r>
          </a:p>
          <a:p>
            <a:pPr algn="just"/>
            <a:r>
              <a:rPr lang="fr-FR" sz="1400" i="1" dirty="0"/>
              <a:t>Je me permets de vous contacter ayant eu votre nom et coordonnées sur le site web de l'association des personnes souffrantes de céphalées de tension ce qui est mon cas depuis 6 mois. </a:t>
            </a:r>
            <a:r>
              <a:rPr lang="fr-FR" sz="1400" i="1" dirty="0" smtClean="0"/>
              <a:t>Voici mon </a:t>
            </a:r>
            <a:r>
              <a:rPr lang="fr-FR" sz="1400" i="1" dirty="0"/>
              <a:t>cas en quelques lignes :</a:t>
            </a:r>
          </a:p>
          <a:p>
            <a:pPr algn="just"/>
            <a:r>
              <a:rPr lang="fr-FR" sz="1400" i="1" dirty="0"/>
              <a:t>Après plusieurs mauvais diagnostiques par mon médecin (sinusite, migraine etc...) une neurologue m'a confirmé que je souffrais de céphalées de tension. Elle m'a prescrit du </a:t>
            </a:r>
            <a:r>
              <a:rPr lang="fr-FR" sz="1400" i="1" dirty="0" err="1"/>
              <a:t>Laroxyl</a:t>
            </a:r>
            <a:r>
              <a:rPr lang="fr-FR" sz="1400" i="1" dirty="0"/>
              <a:t> à prendre jusqu'à 25 gouttes au coucher. Cela m'a aidé un peu et les douleurs étaient moins intenses; mais les effets secondaires insupportables : cauchemars, réveils très difficiles (je travaille), un goût de métal dans la </a:t>
            </a:r>
            <a:r>
              <a:rPr lang="fr-FR" sz="1400" i="1" dirty="0" smtClean="0"/>
              <a:t>bouche, </a:t>
            </a:r>
            <a:r>
              <a:rPr lang="fr-FR" sz="1400" i="1" dirty="0"/>
              <a:t>qui donne une grande sensation de faim. Elle m'avait prévenue que je pouvais </a:t>
            </a:r>
            <a:r>
              <a:rPr lang="fr-FR" sz="1400" i="1" dirty="0" smtClean="0"/>
              <a:t>grossir ! </a:t>
            </a:r>
            <a:endParaRPr lang="fr-FR" sz="1400" i="1" dirty="0"/>
          </a:p>
          <a:p>
            <a:pPr algn="just"/>
            <a:r>
              <a:rPr lang="fr-FR" sz="1400" i="1" dirty="0"/>
              <a:t>Elle m'a dit que cela était dû au stress, de me relaxer et de marcher. Je ne suis ni stressée, ni déprimée et je suis plutôt une personne qui a une vie sociale active mais cela devient de plus en plus difficile à supporter et j'ai dû avoir deux arrêts de travail d'une semaine ces trois derniers mois.</a:t>
            </a:r>
          </a:p>
          <a:p>
            <a:pPr algn="just"/>
            <a:r>
              <a:rPr lang="fr-FR" sz="1400" i="1" dirty="0"/>
              <a:t>J'ai décidé depuis trois jours de diminuer le </a:t>
            </a:r>
            <a:r>
              <a:rPr lang="fr-FR" sz="1400" i="1" dirty="0" err="1"/>
              <a:t>Laroxyl</a:t>
            </a:r>
            <a:r>
              <a:rPr lang="fr-FR" sz="1400" i="1" dirty="0"/>
              <a:t> à 10 gouttes le soir. Je revois la neurologue demain?</a:t>
            </a:r>
          </a:p>
          <a:p>
            <a:pPr algn="just"/>
            <a:r>
              <a:rPr lang="fr-FR" sz="1400" i="1" dirty="0"/>
              <a:t>Personne n'a l'air de croire que je souffre à part les cernes noirs autour des yeux. </a:t>
            </a:r>
            <a:endParaRPr lang="fr-FR" sz="1400" i="1" dirty="0" smtClean="0"/>
          </a:p>
          <a:p>
            <a:pPr algn="just"/>
            <a:r>
              <a:rPr lang="fr-FR" sz="1400" i="1" dirty="0" smtClean="0"/>
              <a:t>Cordialement </a:t>
            </a:r>
            <a:r>
              <a:rPr lang="fr-FR" sz="1400" dirty="0" smtClean="0"/>
              <a:t>»</a:t>
            </a:r>
            <a:endParaRPr lang="fr-FR" sz="1400" dirty="0"/>
          </a:p>
        </p:txBody>
      </p:sp>
      <p:sp>
        <p:nvSpPr>
          <p:cNvPr id="17" name="ZoneTexte 16"/>
          <p:cNvSpPr txBox="1"/>
          <p:nvPr/>
        </p:nvSpPr>
        <p:spPr>
          <a:xfrm>
            <a:off x="187636" y="6386330"/>
            <a:ext cx="2978188" cy="276999"/>
          </a:xfrm>
          <a:prstGeom prst="rect">
            <a:avLst/>
          </a:prstGeom>
          <a:noFill/>
        </p:spPr>
        <p:txBody>
          <a:bodyPr wrap="none" rtlCol="0">
            <a:spAutoFit/>
          </a:bodyPr>
          <a:lstStyle/>
          <a:p>
            <a:pPr algn="ctr"/>
            <a:r>
              <a:rPr lang="fr-FR" sz="1200" dirty="0" smtClean="0">
                <a:solidFill>
                  <a:srgbClr val="C00000"/>
                </a:solidFill>
              </a:rPr>
              <a:t>Impression de vivre sous un plafond de verre</a:t>
            </a:r>
            <a:endParaRPr lang="fr-FR" sz="1200" dirty="0">
              <a:solidFill>
                <a:srgbClr val="C00000"/>
              </a:solidFill>
            </a:endParaRPr>
          </a:p>
        </p:txBody>
      </p:sp>
      <p:sp>
        <p:nvSpPr>
          <p:cNvPr id="18" name="ZoneTexte 17"/>
          <p:cNvSpPr txBox="1"/>
          <p:nvPr/>
        </p:nvSpPr>
        <p:spPr>
          <a:xfrm>
            <a:off x="2785592" y="6386329"/>
            <a:ext cx="4670096" cy="276999"/>
          </a:xfrm>
          <a:prstGeom prst="rect">
            <a:avLst/>
          </a:prstGeom>
          <a:noFill/>
        </p:spPr>
        <p:txBody>
          <a:bodyPr wrap="square" rtlCol="0">
            <a:spAutoFit/>
          </a:bodyPr>
          <a:lstStyle/>
          <a:p>
            <a:pPr algn="ctr"/>
            <a:r>
              <a:rPr lang="fr-FR" sz="1200" dirty="0" smtClean="0">
                <a:solidFill>
                  <a:srgbClr val="C00000"/>
                </a:solidFill>
                <a:latin typeface="Calibri" panose="020F0502020204030204" pitchFamily="34" charset="0"/>
              </a:rPr>
              <a:t>↑ </a:t>
            </a:r>
            <a:r>
              <a:rPr lang="fr-FR" sz="1200" dirty="0" smtClean="0">
                <a:solidFill>
                  <a:srgbClr val="C00000"/>
                </a:solidFill>
              </a:rPr>
              <a:t>Arrivera-t-on à déboucher hors du plafond de verre ? </a:t>
            </a:r>
            <a:r>
              <a:rPr lang="fr-FR" sz="1200" dirty="0" smtClean="0">
                <a:solidFill>
                  <a:srgbClr val="C00000"/>
                </a:solidFill>
                <a:latin typeface="Calibri" panose="020F0502020204030204" pitchFamily="34" charset="0"/>
              </a:rPr>
              <a:t>↑</a:t>
            </a:r>
            <a:endParaRPr lang="fr-FR" sz="1200" dirty="0">
              <a:solidFill>
                <a:srgbClr val="C00000"/>
              </a:solidFill>
            </a:endParaRPr>
          </a:p>
        </p:txBody>
      </p:sp>
      <p:sp>
        <p:nvSpPr>
          <p:cNvPr id="20" name="ZoneTexte 19"/>
          <p:cNvSpPr txBox="1"/>
          <p:nvPr/>
        </p:nvSpPr>
        <p:spPr>
          <a:xfrm>
            <a:off x="7283888" y="6386328"/>
            <a:ext cx="4789872" cy="276999"/>
          </a:xfrm>
          <a:prstGeom prst="rect">
            <a:avLst/>
          </a:prstGeom>
          <a:noFill/>
        </p:spPr>
        <p:txBody>
          <a:bodyPr wrap="square" rtlCol="0">
            <a:spAutoFit/>
          </a:bodyPr>
          <a:lstStyle/>
          <a:p>
            <a:pPr algn="ctr"/>
            <a:r>
              <a:rPr lang="fr-FR" sz="1200" dirty="0" smtClean="0">
                <a:solidFill>
                  <a:srgbClr val="C00000"/>
                </a:solidFill>
              </a:rPr>
              <a:t>Impression de survivre, d’être écrasé et non de se réaliser pleinement</a:t>
            </a:r>
            <a:r>
              <a:rPr lang="fr-FR" sz="1200" dirty="0" smtClean="0">
                <a:solidFill>
                  <a:srgbClr val="C00000"/>
                </a:solidFill>
                <a:latin typeface="Calibri" panose="020F0502020204030204" pitchFamily="34" charset="0"/>
              </a:rPr>
              <a:t>↑</a:t>
            </a:r>
            <a:endParaRPr lang="fr-FR" sz="1200" dirty="0">
              <a:solidFill>
                <a:srgbClr val="C0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19" y="4731461"/>
            <a:ext cx="2438400" cy="160972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082" y="4538481"/>
            <a:ext cx="2476500" cy="184785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000" y="4493337"/>
            <a:ext cx="4311647" cy="1847849"/>
          </a:xfrm>
          <a:prstGeom prst="rect">
            <a:avLst/>
          </a:prstGeom>
        </p:spPr>
      </p:pic>
    </p:spTree>
    <p:extLst>
      <p:ext uri="{BB962C8B-B14F-4D97-AF65-F5344CB8AC3E}">
        <p14:creationId xmlns:p14="http://schemas.microsoft.com/office/powerpoint/2010/main" val="4289974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56914" y="191569"/>
            <a:ext cx="719411" cy="307181"/>
          </a:xfrm>
        </p:spPr>
        <p:txBody>
          <a:bodyPr/>
          <a:lstStyle/>
          <a:p>
            <a:fld id="{CE177AD9-1C89-497B-82D4-54EC60B92A04}" type="slidenum">
              <a:rPr lang="fr-FR" smtClean="0"/>
              <a:t>24</a:t>
            </a:fld>
            <a:endParaRPr lang="fr-FR" dirty="0"/>
          </a:p>
        </p:txBody>
      </p:sp>
      <p:sp>
        <p:nvSpPr>
          <p:cNvPr id="10" name="ZoneTexte 9"/>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11" name="ZoneTexte 10"/>
          <p:cNvSpPr txBox="1"/>
          <p:nvPr/>
        </p:nvSpPr>
        <p:spPr>
          <a:xfrm>
            <a:off x="308833" y="714492"/>
            <a:ext cx="10842643"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a:t>
            </a:r>
            <a:r>
              <a:rPr lang="fr-FR" b="1" dirty="0">
                <a:solidFill>
                  <a:srgbClr val="002060"/>
                </a:solidFill>
              </a:rPr>
              <a:t>malades (</a:t>
            </a:r>
            <a:r>
              <a:rPr lang="fr-FR" b="1" dirty="0" smtClean="0">
                <a:solidFill>
                  <a:srgbClr val="002060"/>
                </a:solidFill>
              </a:rPr>
              <a:t>suite)</a:t>
            </a:r>
            <a:endParaRPr lang="fr-FR" b="1" dirty="0">
              <a:solidFill>
                <a:srgbClr val="002060"/>
              </a:solidFill>
            </a:endParaRPr>
          </a:p>
        </p:txBody>
      </p:sp>
      <p:sp>
        <p:nvSpPr>
          <p:cNvPr id="12" name="ZoneTexte 11"/>
          <p:cNvSpPr txBox="1"/>
          <p:nvPr/>
        </p:nvSpPr>
        <p:spPr>
          <a:xfrm>
            <a:off x="308833" y="1083824"/>
            <a:ext cx="10529496" cy="369332"/>
          </a:xfrm>
          <a:prstGeom prst="rect">
            <a:avLst/>
          </a:prstGeom>
          <a:noFill/>
        </p:spPr>
        <p:txBody>
          <a:bodyPr wrap="square" rtlCol="0">
            <a:spAutoFit/>
          </a:bodyPr>
          <a:lstStyle/>
          <a:p>
            <a:r>
              <a:rPr lang="fr-FR" b="1" dirty="0" smtClean="0">
                <a:solidFill>
                  <a:srgbClr val="002060"/>
                </a:solidFill>
              </a:rPr>
              <a:t>4.6. Profils des malades (suite)</a:t>
            </a:r>
            <a:endParaRPr lang="fr-FR" b="1" dirty="0">
              <a:solidFill>
                <a:srgbClr val="002060"/>
              </a:solidFill>
            </a:endParaRPr>
          </a:p>
        </p:txBody>
      </p:sp>
      <p:sp>
        <p:nvSpPr>
          <p:cNvPr id="13" name="Rectangle 12"/>
          <p:cNvSpPr/>
          <p:nvPr/>
        </p:nvSpPr>
        <p:spPr>
          <a:xfrm>
            <a:off x="189186" y="1577775"/>
            <a:ext cx="11645462" cy="4832092"/>
          </a:xfrm>
          <a:prstGeom prst="rect">
            <a:avLst/>
          </a:prstGeom>
        </p:spPr>
        <p:txBody>
          <a:bodyPr wrap="square">
            <a:spAutoFit/>
          </a:bodyPr>
          <a:lstStyle/>
          <a:p>
            <a:pPr algn="just"/>
            <a:r>
              <a:rPr lang="fr-FR" sz="1400" dirty="0" smtClean="0">
                <a:solidFill>
                  <a:srgbClr val="002060"/>
                </a:solidFill>
              </a:rPr>
              <a:t>Autres exemples de mails reçu par l’association (suite) : </a:t>
            </a:r>
          </a:p>
          <a:p>
            <a:pPr algn="just"/>
            <a:endParaRPr lang="fr-FR" sz="1400" dirty="0" smtClean="0">
              <a:solidFill>
                <a:srgbClr val="002060"/>
              </a:solidFill>
            </a:endParaRPr>
          </a:p>
          <a:p>
            <a:pPr algn="just"/>
            <a:r>
              <a:rPr lang="fr-FR" sz="1400" dirty="0" smtClean="0"/>
              <a:t>« </a:t>
            </a:r>
            <a:r>
              <a:rPr lang="fr-FR" sz="1400" i="1" dirty="0" smtClean="0"/>
              <a:t>Bonjour,</a:t>
            </a:r>
            <a:endParaRPr lang="fr-FR" sz="1400" i="1" dirty="0"/>
          </a:p>
          <a:p>
            <a:pPr algn="just"/>
            <a:r>
              <a:rPr lang="fr-FR" sz="1400" i="1" dirty="0" smtClean="0"/>
              <a:t>Je </a:t>
            </a:r>
            <a:r>
              <a:rPr lang="fr-FR" sz="1400" i="1" dirty="0"/>
              <a:t>me suis mise à de nouvelles activités telles que le yoga, aquarelle, marche et il m'arrive même d'aller danser avec mes amis malgré la douleur. Ce que je ne faisais pas </a:t>
            </a:r>
            <a:r>
              <a:rPr lang="fr-FR" sz="1400" i="1" dirty="0" smtClean="0"/>
              <a:t>avant. Je </a:t>
            </a:r>
            <a:r>
              <a:rPr lang="fr-FR" sz="1400" i="1" dirty="0"/>
              <a:t>pense à autre chose et la douleur me paraît moins sévère.</a:t>
            </a:r>
          </a:p>
          <a:p>
            <a:pPr algn="just"/>
            <a:r>
              <a:rPr lang="fr-FR" sz="1400" i="1" dirty="0"/>
              <a:t>Je prends 25 gouttes de </a:t>
            </a:r>
            <a:r>
              <a:rPr lang="fr-FR" sz="1400" i="1" dirty="0" err="1"/>
              <a:t>Laroxyl</a:t>
            </a:r>
            <a:r>
              <a:rPr lang="fr-FR" sz="1400" i="1" dirty="0"/>
              <a:t> par jour et je pense que je vais arrêter lentement ce </a:t>
            </a:r>
            <a:r>
              <a:rPr lang="fr-FR" sz="1400" i="1" dirty="0" smtClean="0"/>
              <a:t>traitement, </a:t>
            </a:r>
            <a:r>
              <a:rPr lang="fr-FR" sz="1400" i="1" dirty="0"/>
              <a:t>car aucun effet bénéfique en ressort.</a:t>
            </a:r>
          </a:p>
          <a:p>
            <a:pPr algn="just"/>
            <a:r>
              <a:rPr lang="fr-FR" sz="1400" i="1" dirty="0"/>
              <a:t>Les séances de kiné-ostéo pour relaxer les muscles des cervicales m'aident un peu.</a:t>
            </a:r>
          </a:p>
          <a:p>
            <a:pPr algn="just"/>
            <a:r>
              <a:rPr lang="fr-FR" sz="1400" i="1" dirty="0"/>
              <a:t>Je continue à travailler normalement mais si la douleur est intense lorsque j'ai des moments de stress.</a:t>
            </a:r>
          </a:p>
          <a:p>
            <a:pPr algn="just"/>
            <a:r>
              <a:rPr lang="fr-FR" sz="1400" i="1" dirty="0" smtClean="0"/>
              <a:t>Merci </a:t>
            </a:r>
            <a:r>
              <a:rPr lang="fr-FR" sz="1400" i="1" dirty="0"/>
              <a:t>beaucoup pour votre grande implication dans l'association.</a:t>
            </a:r>
          </a:p>
          <a:p>
            <a:pPr algn="just"/>
            <a:r>
              <a:rPr lang="fr-FR" sz="1400" i="1" dirty="0" smtClean="0"/>
              <a:t>Cordialement </a:t>
            </a:r>
            <a:r>
              <a:rPr lang="fr-FR" sz="1400" dirty="0" smtClean="0"/>
              <a:t>»</a:t>
            </a:r>
          </a:p>
          <a:p>
            <a:pPr algn="just"/>
            <a:endParaRPr lang="fr-FR" sz="1400" dirty="0"/>
          </a:p>
          <a:p>
            <a:pPr algn="just"/>
            <a:r>
              <a:rPr lang="fr-FR" sz="1400" dirty="0"/>
              <a:t>« </a:t>
            </a:r>
            <a:r>
              <a:rPr lang="fr-FR" sz="1400" i="1" dirty="0"/>
              <a:t>Bonsoir,</a:t>
            </a:r>
          </a:p>
          <a:p>
            <a:pPr algn="just"/>
            <a:r>
              <a:rPr lang="fr-FR" sz="1400" i="1" dirty="0" smtClean="0"/>
              <a:t>Je </a:t>
            </a:r>
            <a:r>
              <a:rPr lang="fr-FR" sz="1400" i="1" dirty="0"/>
              <a:t>suis en pleine bataille avec ses maux de tête </a:t>
            </a:r>
            <a:r>
              <a:rPr lang="fr-FR" sz="1400" i="1" dirty="0" smtClean="0"/>
              <a:t>épouvantables. Cela </a:t>
            </a:r>
            <a:r>
              <a:rPr lang="fr-FR" sz="1400" i="1" dirty="0"/>
              <a:t>fait 8 mois sans répit et je travaille quand même !</a:t>
            </a:r>
          </a:p>
          <a:p>
            <a:pPr algn="just"/>
            <a:r>
              <a:rPr lang="fr-FR" sz="1400" i="1" dirty="0"/>
              <a:t>J'ai eu 2 arrêts  de travail d'une semaine en octobre et cela a été très mal vu.</a:t>
            </a:r>
          </a:p>
          <a:p>
            <a:pPr algn="just"/>
            <a:r>
              <a:rPr lang="fr-FR" sz="1400" i="1" dirty="0"/>
              <a:t>La responsable des Ressources Humaines m'a dit qu'elle aussi avait des maux de tête ;-( </a:t>
            </a:r>
            <a:r>
              <a:rPr lang="fr-FR" sz="1400" i="1" dirty="0" smtClean="0"/>
              <a:t>!</a:t>
            </a:r>
            <a:endParaRPr lang="fr-FR" sz="1400" i="1" dirty="0"/>
          </a:p>
          <a:p>
            <a:pPr algn="just"/>
            <a:r>
              <a:rPr lang="fr-FR" sz="1400" i="1" dirty="0"/>
              <a:t>J'ai tout essayé, je diminue le </a:t>
            </a:r>
            <a:r>
              <a:rPr lang="fr-FR" sz="1400" i="1" dirty="0" err="1" smtClean="0"/>
              <a:t>Laroxyl</a:t>
            </a:r>
            <a:r>
              <a:rPr lang="fr-FR" sz="1400" i="1" dirty="0" smtClean="0"/>
              <a:t>, </a:t>
            </a:r>
            <a:r>
              <a:rPr lang="fr-FR" sz="1400" i="1" dirty="0"/>
              <a:t>car aucun effet + les effets </a:t>
            </a:r>
            <a:r>
              <a:rPr lang="fr-FR" sz="1400" i="1" dirty="0" smtClean="0"/>
              <a:t>secondaires. Je </a:t>
            </a:r>
            <a:r>
              <a:rPr lang="fr-FR" sz="1400" i="1" dirty="0"/>
              <a:t>fais de la sophrologie et essaye vraiment de me relaxer.</a:t>
            </a:r>
          </a:p>
          <a:p>
            <a:pPr algn="just"/>
            <a:r>
              <a:rPr lang="fr-FR" sz="1400" i="1" dirty="0"/>
              <a:t>La kiné/ostéo et mon médecin disent que tout ressort après beaucoup d'épreuves ces 3 dernières </a:t>
            </a:r>
            <a:r>
              <a:rPr lang="fr-FR" sz="1400" i="1" dirty="0" smtClean="0"/>
              <a:t>années (licenciement </a:t>
            </a:r>
            <a:r>
              <a:rPr lang="fr-FR" sz="1400" i="1" dirty="0"/>
              <a:t>économique à 50 ans, mari qui me quitté après 30 ans, vente de la maison, etc</a:t>
            </a:r>
            <a:r>
              <a:rPr lang="fr-FR" sz="1400" i="1" dirty="0" smtClean="0"/>
              <a:t>...). On </a:t>
            </a:r>
            <a:r>
              <a:rPr lang="fr-FR" sz="1400" i="1" dirty="0"/>
              <a:t>me dit de me relaxer et de marcher. Mon médecin m'a même prescrit de </a:t>
            </a:r>
            <a:r>
              <a:rPr lang="fr-FR" sz="1400" i="1" dirty="0" smtClean="0"/>
              <a:t>l’Atarax </a:t>
            </a:r>
            <a:r>
              <a:rPr lang="fr-FR" sz="1400" dirty="0"/>
              <a:t>[un </a:t>
            </a:r>
            <a:r>
              <a:rPr lang="fr-FR" sz="1400" dirty="0" smtClean="0"/>
              <a:t>anxiolytique</a:t>
            </a:r>
            <a:r>
              <a:rPr lang="fr-FR" sz="1400" dirty="0"/>
              <a:t>] </a:t>
            </a:r>
            <a:r>
              <a:rPr lang="fr-FR" sz="1400" i="1" dirty="0" smtClean="0"/>
              <a:t>cette </a:t>
            </a:r>
            <a:r>
              <a:rPr lang="fr-FR" sz="1400" i="1" dirty="0"/>
              <a:t>semaine ! sans m'expliquer</a:t>
            </a:r>
            <a:r>
              <a:rPr lang="fr-FR" sz="1400" i="1" dirty="0" smtClean="0"/>
              <a:t>. Je </a:t>
            </a:r>
            <a:r>
              <a:rPr lang="fr-FR" sz="1400" i="1" dirty="0"/>
              <a:t>vis seule, mes deux filles vivent à l'étranger et je ne leur en parle </a:t>
            </a:r>
            <a:r>
              <a:rPr lang="fr-FR" sz="1400" i="1" dirty="0" smtClean="0"/>
              <a:t>plus, </a:t>
            </a:r>
            <a:r>
              <a:rPr lang="fr-FR" sz="1400" i="1" dirty="0"/>
              <a:t>car j'ai bien senti que je les gavais.</a:t>
            </a:r>
          </a:p>
          <a:p>
            <a:pPr algn="just"/>
            <a:r>
              <a:rPr lang="fr-FR" sz="1400" i="1" dirty="0"/>
              <a:t>Je garde tout pour moi maintenant, mais le soir c'est dur de garder le moral !</a:t>
            </a:r>
          </a:p>
          <a:p>
            <a:pPr algn="just"/>
            <a:r>
              <a:rPr lang="fr-FR" sz="1400" i="1" dirty="0"/>
              <a:t>Enfin, je voulais m'informer et partager avec d'autres qui peuvent comprendre mon désarroi.</a:t>
            </a:r>
          </a:p>
          <a:p>
            <a:pPr algn="just"/>
            <a:r>
              <a:rPr lang="fr-FR" sz="1400" i="1" dirty="0" smtClean="0"/>
              <a:t>Bien </a:t>
            </a:r>
            <a:r>
              <a:rPr lang="fr-FR" sz="1400" i="1" dirty="0"/>
              <a:t>à </a:t>
            </a:r>
            <a:r>
              <a:rPr lang="fr-FR" sz="1400" i="1" dirty="0" smtClean="0"/>
              <a:t>vous </a:t>
            </a:r>
            <a:r>
              <a:rPr lang="fr-FR" sz="1400" dirty="0" smtClean="0"/>
              <a:t>»</a:t>
            </a:r>
            <a:endParaRPr lang="fr-FR" sz="1400" dirty="0"/>
          </a:p>
        </p:txBody>
      </p:sp>
    </p:spTree>
    <p:extLst>
      <p:ext uri="{BB962C8B-B14F-4D97-AF65-F5344CB8AC3E}">
        <p14:creationId xmlns:p14="http://schemas.microsoft.com/office/powerpoint/2010/main" val="648550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56914" y="191569"/>
            <a:ext cx="719411" cy="307181"/>
          </a:xfrm>
        </p:spPr>
        <p:txBody>
          <a:bodyPr/>
          <a:lstStyle/>
          <a:p>
            <a:fld id="{CE177AD9-1C89-497B-82D4-54EC60B92A04}" type="slidenum">
              <a:rPr lang="fr-FR" smtClean="0"/>
              <a:t>25</a:t>
            </a:fld>
            <a:endParaRPr lang="fr-FR" dirty="0"/>
          </a:p>
        </p:txBody>
      </p:sp>
      <p:sp>
        <p:nvSpPr>
          <p:cNvPr id="10" name="ZoneTexte 9"/>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11" name="ZoneTexte 10"/>
          <p:cNvSpPr txBox="1"/>
          <p:nvPr/>
        </p:nvSpPr>
        <p:spPr>
          <a:xfrm>
            <a:off x="308833" y="714492"/>
            <a:ext cx="10842643" cy="369332"/>
          </a:xfrm>
          <a:prstGeom prst="rect">
            <a:avLst/>
          </a:prstGeom>
          <a:noFill/>
        </p:spPr>
        <p:txBody>
          <a:bodyPr wrap="square" rtlCol="0">
            <a:spAutoFit/>
          </a:bodyPr>
          <a:lstStyle/>
          <a:p>
            <a:r>
              <a:rPr lang="fr-FR" b="1" dirty="0">
                <a:solidFill>
                  <a:srgbClr val="002060"/>
                </a:solidFill>
              </a:rPr>
              <a:t>4</a:t>
            </a:r>
            <a:r>
              <a:rPr lang="fr-FR" b="1" dirty="0" smtClean="0">
                <a:solidFill>
                  <a:srgbClr val="002060"/>
                </a:solidFill>
              </a:rPr>
              <a:t>. Caractéristiques des céphalées de tension observées chez </a:t>
            </a:r>
            <a:r>
              <a:rPr lang="fr-FR" b="1" dirty="0">
                <a:solidFill>
                  <a:srgbClr val="002060"/>
                </a:solidFill>
              </a:rPr>
              <a:t>les malades</a:t>
            </a:r>
            <a:r>
              <a:rPr lang="fr-FR" b="1" dirty="0" smtClean="0">
                <a:solidFill>
                  <a:srgbClr val="002060"/>
                </a:solidFill>
              </a:rPr>
              <a:t> ou </a:t>
            </a:r>
            <a:r>
              <a:rPr lang="fr-FR" b="1" dirty="0" smtClean="0">
                <a:solidFill>
                  <a:srgbClr val="002060"/>
                </a:solidFill>
              </a:rPr>
              <a:t>perçues </a:t>
            </a:r>
            <a:r>
              <a:rPr lang="fr-FR" b="1" dirty="0" smtClean="0">
                <a:solidFill>
                  <a:srgbClr val="002060"/>
                </a:solidFill>
              </a:rPr>
              <a:t>par les </a:t>
            </a:r>
            <a:r>
              <a:rPr lang="fr-FR" b="1" dirty="0">
                <a:solidFill>
                  <a:srgbClr val="002060"/>
                </a:solidFill>
              </a:rPr>
              <a:t>malades (</a:t>
            </a:r>
            <a:r>
              <a:rPr lang="fr-FR" b="1" dirty="0" smtClean="0">
                <a:solidFill>
                  <a:srgbClr val="002060"/>
                </a:solidFill>
              </a:rPr>
              <a:t>suite et fin)</a:t>
            </a:r>
            <a:endParaRPr lang="fr-FR" b="1" dirty="0">
              <a:solidFill>
                <a:srgbClr val="002060"/>
              </a:solidFill>
            </a:endParaRPr>
          </a:p>
        </p:txBody>
      </p:sp>
      <p:sp>
        <p:nvSpPr>
          <p:cNvPr id="12" name="ZoneTexte 11"/>
          <p:cNvSpPr txBox="1"/>
          <p:nvPr/>
        </p:nvSpPr>
        <p:spPr>
          <a:xfrm>
            <a:off x="308833" y="1083824"/>
            <a:ext cx="10529496" cy="369332"/>
          </a:xfrm>
          <a:prstGeom prst="rect">
            <a:avLst/>
          </a:prstGeom>
          <a:noFill/>
        </p:spPr>
        <p:txBody>
          <a:bodyPr wrap="square" rtlCol="0">
            <a:spAutoFit/>
          </a:bodyPr>
          <a:lstStyle/>
          <a:p>
            <a:r>
              <a:rPr lang="fr-FR" b="1" dirty="0" smtClean="0">
                <a:solidFill>
                  <a:srgbClr val="002060"/>
                </a:solidFill>
              </a:rPr>
              <a:t>4.6. Profils des malades (suite et fin)</a:t>
            </a:r>
            <a:endParaRPr lang="fr-FR" b="1" dirty="0">
              <a:solidFill>
                <a:srgbClr val="002060"/>
              </a:solidFill>
            </a:endParaRPr>
          </a:p>
        </p:txBody>
      </p:sp>
      <p:sp>
        <p:nvSpPr>
          <p:cNvPr id="13" name="Rectangle 12"/>
          <p:cNvSpPr/>
          <p:nvPr/>
        </p:nvSpPr>
        <p:spPr>
          <a:xfrm>
            <a:off x="189186" y="1577775"/>
            <a:ext cx="11645462" cy="3539430"/>
          </a:xfrm>
          <a:prstGeom prst="rect">
            <a:avLst/>
          </a:prstGeom>
        </p:spPr>
        <p:txBody>
          <a:bodyPr wrap="square">
            <a:spAutoFit/>
          </a:bodyPr>
          <a:lstStyle/>
          <a:p>
            <a:pPr algn="just"/>
            <a:r>
              <a:rPr lang="fr-FR" sz="1400" dirty="0" smtClean="0">
                <a:solidFill>
                  <a:srgbClr val="002060"/>
                </a:solidFill>
              </a:rPr>
              <a:t>Autres exemples de mails reçu par l’association (suite et fin) : </a:t>
            </a:r>
          </a:p>
          <a:p>
            <a:pPr algn="just"/>
            <a:endParaRPr lang="fr-FR" sz="1400" dirty="0" smtClean="0">
              <a:solidFill>
                <a:srgbClr val="002060"/>
              </a:solidFill>
            </a:endParaRPr>
          </a:p>
          <a:p>
            <a:r>
              <a:rPr lang="fr-FR" sz="1400" dirty="0" smtClean="0"/>
              <a:t>« </a:t>
            </a:r>
            <a:r>
              <a:rPr lang="fr-FR" sz="1400" i="1" dirty="0" smtClean="0"/>
              <a:t>Bonjour </a:t>
            </a:r>
            <a:r>
              <a:rPr lang="fr-FR" sz="1400" i="1" dirty="0"/>
              <a:t>Benjamin,</a:t>
            </a:r>
          </a:p>
          <a:p>
            <a:r>
              <a:rPr lang="fr-FR" sz="1400" dirty="0" smtClean="0"/>
              <a:t>[…] </a:t>
            </a:r>
            <a:r>
              <a:rPr lang="fr-FR" sz="1400" i="1" dirty="0" smtClean="0"/>
              <a:t>mes </a:t>
            </a:r>
            <a:r>
              <a:rPr lang="fr-FR" sz="1400" i="1" dirty="0"/>
              <a:t>céphalées me causent de plus en plus de mal aux trapèzes et même vont jusque dans le dos. Je vois un kiné une fois par semaine tellement j'ai mal pour détendre les </a:t>
            </a:r>
            <a:r>
              <a:rPr lang="fr-FR" sz="1400" i="1" dirty="0" smtClean="0"/>
              <a:t>trapèzes. En </a:t>
            </a:r>
            <a:r>
              <a:rPr lang="fr-FR" sz="1400" i="1" dirty="0"/>
              <a:t>ce qui me concerne la douleur du crâne se situe en dessus de la tête et à la base du </a:t>
            </a:r>
            <a:r>
              <a:rPr lang="fr-FR" sz="1400" i="1" dirty="0" smtClean="0"/>
              <a:t>crâne. Dernièrement</a:t>
            </a:r>
            <a:r>
              <a:rPr lang="fr-FR" sz="1400" i="1" dirty="0"/>
              <a:t>, je ne sais même plus si j'ai plus mal à la tête ou les trapèzes et même  le </a:t>
            </a:r>
            <a:r>
              <a:rPr lang="fr-FR" sz="1400" i="1" dirty="0" smtClean="0"/>
              <a:t>dos. C'est </a:t>
            </a:r>
            <a:r>
              <a:rPr lang="fr-FR" sz="1400" i="1" dirty="0"/>
              <a:t>pénible lorsque l'on doit travailler toute la journée sur un ordinateur.</a:t>
            </a:r>
          </a:p>
          <a:p>
            <a:r>
              <a:rPr lang="fr-FR" sz="1400" i="1" dirty="0"/>
              <a:t>Je souffre tellement en ce moment. J'arrête le </a:t>
            </a:r>
            <a:r>
              <a:rPr lang="fr-FR" sz="1400" i="1" dirty="0" err="1"/>
              <a:t>Laroxyl</a:t>
            </a:r>
            <a:r>
              <a:rPr lang="fr-FR" sz="1400" i="1" dirty="0"/>
              <a:t> progressivement. J'en suis à 5 gouttes par </a:t>
            </a:r>
            <a:r>
              <a:rPr lang="fr-FR" sz="1400" i="1" dirty="0" smtClean="0"/>
              <a:t>jour. Je </a:t>
            </a:r>
            <a:r>
              <a:rPr lang="fr-FR" sz="1400" i="1" dirty="0"/>
              <a:t>ne vois plus rien pour m'aider. Ma kiné et mon médecin disent que c'est à cause de ce que j'ai vécu des 3 dernières </a:t>
            </a:r>
            <a:r>
              <a:rPr lang="fr-FR" sz="1400" i="1" dirty="0" smtClean="0"/>
              <a:t>années. J'en </a:t>
            </a:r>
            <a:r>
              <a:rPr lang="fr-FR" sz="1400" i="1" dirty="0"/>
              <a:t>ai assez qu'on me répète la même chose.</a:t>
            </a:r>
          </a:p>
          <a:p>
            <a:r>
              <a:rPr lang="fr-FR" sz="1400" i="1" dirty="0"/>
              <a:t>Mon médecin m'a même prescrit sans m'en parler de l'Atarax qui soit disant doit me relaxer. Bien sûr, je n'en prends pas</a:t>
            </a:r>
            <a:r>
              <a:rPr lang="fr-FR" sz="1400" i="1" dirty="0" smtClean="0"/>
              <a:t>. </a:t>
            </a:r>
            <a:r>
              <a:rPr lang="fr-FR" sz="1400" dirty="0" smtClean="0"/>
              <a:t>[…].</a:t>
            </a:r>
            <a:endParaRPr lang="fr-FR" sz="1400" dirty="0"/>
          </a:p>
          <a:p>
            <a:r>
              <a:rPr lang="fr-FR" sz="1400" i="1" dirty="0" smtClean="0"/>
              <a:t>Bien </a:t>
            </a:r>
            <a:r>
              <a:rPr lang="fr-FR" sz="1400" i="1" dirty="0"/>
              <a:t>à toi,</a:t>
            </a:r>
          </a:p>
          <a:p>
            <a:r>
              <a:rPr lang="fr-FR" sz="1400" i="1" dirty="0"/>
              <a:t>Amicalement,</a:t>
            </a:r>
          </a:p>
          <a:p>
            <a:r>
              <a:rPr lang="fr-FR" sz="1400" i="1" dirty="0" smtClean="0"/>
              <a:t>Simone</a:t>
            </a:r>
            <a:r>
              <a:rPr lang="fr-FR" sz="1400" dirty="0" smtClean="0"/>
              <a:t> »</a:t>
            </a:r>
          </a:p>
          <a:p>
            <a:endParaRPr lang="fr-FR" sz="1400" dirty="0"/>
          </a:p>
          <a:p>
            <a:r>
              <a:rPr lang="fr-FR" sz="1400" dirty="0" smtClean="0"/>
              <a:t>«</a:t>
            </a:r>
            <a:r>
              <a:rPr lang="fr-FR" sz="1400" i="1" dirty="0" smtClean="0"/>
              <a:t> </a:t>
            </a:r>
            <a:r>
              <a:rPr lang="fr-FR" sz="1400" i="1" dirty="0"/>
              <a:t>Bonjour Benjamin, </a:t>
            </a:r>
            <a:endParaRPr lang="fr-FR" sz="1400" i="1" dirty="0" smtClean="0"/>
          </a:p>
          <a:p>
            <a:r>
              <a:rPr lang="fr-FR" sz="1400" i="1" dirty="0"/>
              <a:t>C</a:t>
            </a:r>
            <a:r>
              <a:rPr lang="fr-FR" sz="1400" i="1" dirty="0" smtClean="0"/>
              <a:t>'est </a:t>
            </a:r>
            <a:r>
              <a:rPr lang="fr-FR" sz="1400" i="1" dirty="0"/>
              <a:t>exactement mon </a:t>
            </a:r>
            <a:r>
              <a:rPr lang="fr-FR" sz="1400" i="1" dirty="0" smtClean="0"/>
              <a:t>cas, </a:t>
            </a:r>
            <a:r>
              <a:rPr lang="fr-FR" sz="1400" i="1" dirty="0"/>
              <a:t>cette description des céphalées du front jusqu'au bout des épaules</a:t>
            </a:r>
            <a:r>
              <a:rPr lang="fr-FR" sz="1400" dirty="0"/>
              <a:t>. </a:t>
            </a:r>
            <a:r>
              <a:rPr lang="fr-FR" sz="1400" dirty="0" smtClean="0"/>
              <a:t>[…].</a:t>
            </a:r>
          </a:p>
          <a:p>
            <a:r>
              <a:rPr lang="fr-FR" sz="1400" dirty="0"/>
              <a:t> </a:t>
            </a:r>
            <a:r>
              <a:rPr lang="fr-FR" sz="1400" i="1" dirty="0" smtClean="0"/>
              <a:t>Mathieu</a:t>
            </a:r>
            <a:r>
              <a:rPr lang="fr-FR" sz="1400" dirty="0" smtClean="0"/>
              <a:t> ».</a:t>
            </a:r>
            <a:endParaRPr lang="fr-FR" sz="1400" dirty="0"/>
          </a:p>
        </p:txBody>
      </p:sp>
    </p:spTree>
    <p:extLst>
      <p:ext uri="{BB962C8B-B14F-4D97-AF65-F5344CB8AC3E}">
        <p14:creationId xmlns:p14="http://schemas.microsoft.com/office/powerpoint/2010/main" val="4154137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268606" y="178676"/>
            <a:ext cx="1516117" cy="373227"/>
          </a:xfrm>
        </p:spPr>
        <p:txBody>
          <a:bodyPr/>
          <a:lstStyle/>
          <a:p>
            <a:fld id="{CE177AD9-1C89-497B-82D4-54EC60B92A04}" type="slidenum">
              <a:rPr lang="fr-FR" smtClean="0"/>
              <a:t>26</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917" y="4584088"/>
            <a:ext cx="4535676" cy="2186707"/>
          </a:xfrm>
          <a:prstGeom prst="rect">
            <a:avLst/>
          </a:prstGeom>
        </p:spPr>
      </p:pic>
      <p:sp>
        <p:nvSpPr>
          <p:cNvPr id="4" name="ZoneTexte 3"/>
          <p:cNvSpPr txBox="1"/>
          <p:nvPr/>
        </p:nvSpPr>
        <p:spPr>
          <a:xfrm>
            <a:off x="4518211" y="146312"/>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95402" y="569508"/>
            <a:ext cx="8191853" cy="369332"/>
          </a:xfrm>
          <a:prstGeom prst="rect">
            <a:avLst/>
          </a:prstGeom>
          <a:noFill/>
        </p:spPr>
        <p:txBody>
          <a:bodyPr wrap="square" rtlCol="0">
            <a:spAutoFit/>
          </a:bodyPr>
          <a:lstStyle/>
          <a:p>
            <a:r>
              <a:rPr lang="fr-FR" b="1" dirty="0" smtClean="0">
                <a:solidFill>
                  <a:srgbClr val="002060"/>
                </a:solidFill>
              </a:rPr>
              <a:t>5. La  fréquente perception des malades par les médecins et la </a:t>
            </a:r>
            <a:r>
              <a:rPr lang="fr-FR" b="1" dirty="0">
                <a:solidFill>
                  <a:srgbClr val="002060"/>
                </a:solidFill>
              </a:rPr>
              <a:t>société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576" y="4593021"/>
            <a:ext cx="3711291" cy="2264979"/>
          </a:xfrm>
          <a:prstGeom prst="rect">
            <a:avLst/>
          </a:prstGeom>
        </p:spPr>
      </p:pic>
      <p:sp>
        <p:nvSpPr>
          <p:cNvPr id="8" name="ZoneTexte 7"/>
          <p:cNvSpPr txBox="1"/>
          <p:nvPr/>
        </p:nvSpPr>
        <p:spPr>
          <a:xfrm>
            <a:off x="195403" y="938840"/>
            <a:ext cx="11790409" cy="3970318"/>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2060"/>
                </a:solidFill>
              </a:rPr>
              <a:t>Il a été difficile de dissiper le mythe voulant que le stress cause la céphalée de tension. C’est parce qu’on sait très bien depuis plusieurs années </a:t>
            </a:r>
            <a:r>
              <a:rPr lang="fr-FR" i="1" dirty="0">
                <a:solidFill>
                  <a:srgbClr val="008000"/>
                </a:solidFill>
              </a:rPr>
              <a:t>qu’apprendre à gérer le stress aide en effet à diminuer la douleur de la céphalée de tension</a:t>
            </a:r>
            <a:r>
              <a:rPr lang="fr-FR" dirty="0">
                <a:solidFill>
                  <a:srgbClr val="002060"/>
                </a:solidFill>
              </a:rPr>
              <a:t>. </a:t>
            </a:r>
            <a:r>
              <a:rPr lang="fr-FR" b="1" dirty="0">
                <a:solidFill>
                  <a:srgbClr val="002060"/>
                </a:solidFill>
              </a:rPr>
              <a:t>Mais c’est également vrai pour presque tous problèmes liés à la </a:t>
            </a:r>
            <a:r>
              <a:rPr lang="fr-FR" b="1" dirty="0" smtClean="0">
                <a:solidFill>
                  <a:srgbClr val="FF0000"/>
                </a:solidFill>
              </a:rPr>
              <a:t>douleur</a:t>
            </a:r>
            <a:r>
              <a:rPr lang="fr-FR" dirty="0" smtClean="0">
                <a:solidFill>
                  <a:srgbClr val="FF0000"/>
                </a:solidFill>
              </a:rPr>
              <a:t> </a:t>
            </a:r>
            <a:r>
              <a:rPr lang="fr-FR" dirty="0" smtClean="0">
                <a:solidFill>
                  <a:srgbClr val="002060"/>
                </a:solidFill>
              </a:rPr>
              <a:t>(°).</a:t>
            </a:r>
          </a:p>
          <a:p>
            <a:pPr marL="285750" indent="-285750" algn="just">
              <a:buFont typeface="Arial" panose="020B0604020202020204" pitchFamily="34" charset="0"/>
              <a:buChar char="•"/>
            </a:pPr>
            <a:r>
              <a:rPr lang="fr-FR" dirty="0" smtClean="0">
                <a:solidFill>
                  <a:srgbClr val="002060"/>
                </a:solidFill>
              </a:rPr>
              <a:t>A cause de ce « mythe » (ou de prétendues « observations » scientifiques) et du fait que les examens physiques (physiologiques) (IRM …) n’arrivent pas à établir la preuve de la réalité de la maladie, encore bien des médecins considèrent les malades souffrant de céphalées de tension, comme des </a:t>
            </a:r>
            <a:r>
              <a:rPr lang="fr-FR" dirty="0" smtClean="0">
                <a:solidFill>
                  <a:srgbClr val="C00000"/>
                </a:solidFill>
              </a:rPr>
              <a:t>hypocondriaques probables, qui s’écoutent beaucoup, excessivement ou qui se focalisent obsessionnellement sur leur « douleur » </a:t>
            </a:r>
            <a:r>
              <a:rPr lang="fr-FR" dirty="0" smtClean="0">
                <a:solidFill>
                  <a:srgbClr val="002060"/>
                </a:solidFill>
              </a:rPr>
              <a:t>(les malades sont alors, aux yeux des praticiens, des « </a:t>
            </a:r>
            <a:r>
              <a:rPr lang="fr-FR" b="1" i="1" dirty="0" smtClean="0">
                <a:solidFill>
                  <a:srgbClr val="C00000"/>
                </a:solidFill>
              </a:rPr>
              <a:t>névrosés obsessionnels gravissimes</a:t>
            </a:r>
            <a:r>
              <a:rPr lang="fr-FR" dirty="0" smtClean="0">
                <a:solidFill>
                  <a:srgbClr val="C00000"/>
                </a:solidFill>
              </a:rPr>
              <a:t> </a:t>
            </a:r>
            <a:r>
              <a:rPr lang="fr-FR" dirty="0" smtClean="0">
                <a:solidFill>
                  <a:srgbClr val="002060"/>
                </a:solidFill>
              </a:rPr>
              <a:t>»). </a:t>
            </a:r>
          </a:p>
          <a:p>
            <a:pPr marL="285750" indent="-285750" algn="just">
              <a:buFont typeface="Arial" panose="020B0604020202020204" pitchFamily="34" charset="0"/>
              <a:buChar char="•"/>
            </a:pPr>
            <a:r>
              <a:rPr lang="fr-FR" dirty="0" smtClean="0">
                <a:solidFill>
                  <a:srgbClr val="002060"/>
                </a:solidFill>
              </a:rPr>
              <a:t>Pour le médecins, </a:t>
            </a:r>
            <a:r>
              <a:rPr lang="fr-FR" i="1" dirty="0" smtClean="0">
                <a:solidFill>
                  <a:srgbClr val="002060"/>
                </a:solidFill>
              </a:rPr>
              <a:t>c’est dans la tête ou l’imagination du malade</a:t>
            </a:r>
            <a:r>
              <a:rPr lang="fr-FR" dirty="0" smtClean="0">
                <a:solidFill>
                  <a:srgbClr val="002060"/>
                </a:solidFill>
              </a:rPr>
              <a:t>. La maladie (la douleur) est le fruit de son imagination.</a:t>
            </a:r>
          </a:p>
          <a:p>
            <a:pPr marL="285750" indent="-285750" algn="just">
              <a:buFont typeface="Arial" panose="020B0604020202020204" pitchFamily="34" charset="0"/>
              <a:buChar char="•"/>
            </a:pPr>
            <a:r>
              <a:rPr lang="fr-FR" dirty="0" smtClean="0">
                <a:solidFill>
                  <a:srgbClr val="002060"/>
                </a:solidFill>
              </a:rPr>
              <a:t>Les médecins mettent l’absence d’efficacité des psychotropes prescrits dans le cas de céphalées de tension chroniques, </a:t>
            </a:r>
            <a:r>
              <a:rPr lang="fr-FR" dirty="0" smtClean="0">
                <a:solidFill>
                  <a:srgbClr val="002060"/>
                </a:solidFill>
              </a:rPr>
              <a:t>sur le </a:t>
            </a:r>
            <a:r>
              <a:rPr lang="fr-FR" dirty="0" smtClean="0">
                <a:solidFill>
                  <a:srgbClr val="002060"/>
                </a:solidFill>
              </a:rPr>
              <a:t>compte d’une </a:t>
            </a:r>
            <a:r>
              <a:rPr lang="fr-FR" i="1" dirty="0" smtClean="0">
                <a:solidFill>
                  <a:srgbClr val="002060"/>
                </a:solidFill>
              </a:rPr>
              <a:t>névrose obsessionnelle </a:t>
            </a:r>
            <a:r>
              <a:rPr lang="fr-FR" dirty="0" smtClean="0">
                <a:solidFill>
                  <a:srgbClr val="002060"/>
                </a:solidFill>
              </a:rPr>
              <a:t>(chez un « malade imaginaire »).</a:t>
            </a:r>
          </a:p>
          <a:p>
            <a:pPr marL="285750" indent="-285750" algn="just">
              <a:buFont typeface="Arial" panose="020B0604020202020204" pitchFamily="34" charset="0"/>
              <a:buChar char="•"/>
            </a:pPr>
            <a:r>
              <a:rPr lang="fr-FR" dirty="0" smtClean="0">
                <a:solidFill>
                  <a:srgbClr val="002060"/>
                </a:solidFill>
              </a:rPr>
              <a:t>Raisons pour lesquels, les malades sont si vite renvoyés, </a:t>
            </a:r>
            <a:r>
              <a:rPr lang="fr-FR" b="1" dirty="0">
                <a:solidFill>
                  <a:srgbClr val="C00000"/>
                </a:solidFill>
              </a:rPr>
              <a:t>souvent sans être </a:t>
            </a:r>
            <a:r>
              <a:rPr lang="fr-FR" b="1" dirty="0" smtClean="0">
                <a:solidFill>
                  <a:srgbClr val="C00000"/>
                </a:solidFill>
              </a:rPr>
              <a:t>écoutés</a:t>
            </a:r>
            <a:r>
              <a:rPr lang="fr-FR" dirty="0" smtClean="0">
                <a:solidFill>
                  <a:srgbClr val="002060"/>
                </a:solidFill>
              </a:rPr>
              <a:t>, à l’issus d’une consultation express (durant moins de 5 mn), </a:t>
            </a:r>
            <a:r>
              <a:rPr lang="fr-FR" dirty="0" smtClean="0">
                <a:solidFill>
                  <a:srgbClr val="002060"/>
                </a:solidFill>
              </a:rPr>
              <a:t>s’achevant systématiquement sur la prescription </a:t>
            </a:r>
            <a:r>
              <a:rPr lang="fr-FR" dirty="0" smtClean="0">
                <a:solidFill>
                  <a:srgbClr val="002060"/>
                </a:solidFill>
              </a:rPr>
              <a:t>systématique d’antidépresseurs ou d’autres psychotropes.</a:t>
            </a:r>
            <a:endParaRPr lang="fr-FR" dirty="0">
              <a:solidFill>
                <a:srgbClr val="002060"/>
              </a:solidFill>
            </a:endParaRPr>
          </a:p>
        </p:txBody>
      </p:sp>
      <p:pic>
        <p:nvPicPr>
          <p:cNvPr id="9" name="Picture 6" descr="D:\Users\blisan\Documents\divers\céphalées\céphalées\chemin de croix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80" y="496843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96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9647" y="146312"/>
            <a:ext cx="641594" cy="345315"/>
          </a:xfrm>
        </p:spPr>
        <p:txBody>
          <a:bodyPr/>
          <a:lstStyle/>
          <a:p>
            <a:fld id="{CE177AD9-1C89-497B-82D4-54EC60B92A04}" type="slidenum">
              <a:rPr lang="fr-FR" smtClean="0"/>
              <a:t>27</a:t>
            </a:fld>
            <a:endParaRPr lang="fr-FR" dirty="0"/>
          </a:p>
        </p:txBody>
      </p:sp>
      <p:sp>
        <p:nvSpPr>
          <p:cNvPr id="4" name="ZoneTexte 3"/>
          <p:cNvSpPr txBox="1"/>
          <p:nvPr/>
        </p:nvSpPr>
        <p:spPr>
          <a:xfrm>
            <a:off x="4518211" y="146312"/>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95402" y="569508"/>
            <a:ext cx="7603274" cy="369332"/>
          </a:xfrm>
          <a:prstGeom prst="rect">
            <a:avLst/>
          </a:prstGeom>
          <a:noFill/>
        </p:spPr>
        <p:txBody>
          <a:bodyPr wrap="square" rtlCol="0">
            <a:spAutoFit/>
          </a:bodyPr>
          <a:lstStyle/>
          <a:p>
            <a:r>
              <a:rPr lang="fr-FR" b="1" dirty="0" smtClean="0">
                <a:solidFill>
                  <a:srgbClr val="002060"/>
                </a:solidFill>
              </a:rPr>
              <a:t>5. La  fréquente perception des malades par les médecins et la société (suite)</a:t>
            </a:r>
            <a:endParaRPr lang="fr-FR" b="1" dirty="0">
              <a:solidFill>
                <a:srgbClr val="002060"/>
              </a:solidFill>
            </a:endParaRPr>
          </a:p>
        </p:txBody>
      </p:sp>
      <p:sp>
        <p:nvSpPr>
          <p:cNvPr id="8" name="ZoneTexte 7"/>
          <p:cNvSpPr txBox="1"/>
          <p:nvPr/>
        </p:nvSpPr>
        <p:spPr>
          <a:xfrm>
            <a:off x="195403" y="1046416"/>
            <a:ext cx="9782316" cy="1477328"/>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Certains médecins mettent la céphalée de tension, uniquement sur des causes « mécaniques » :</a:t>
            </a:r>
          </a:p>
          <a:p>
            <a:pPr marL="285750" indent="-285750" algn="just">
              <a:buFont typeface="Wingdings" panose="05000000000000000000" pitchFamily="2" charset="2"/>
              <a:buChar char="Ø"/>
            </a:pPr>
            <a:r>
              <a:rPr lang="fr-FR" dirty="0" smtClean="0">
                <a:solidFill>
                  <a:srgbClr val="002060"/>
                </a:solidFill>
              </a:rPr>
              <a:t>Une fatigue oculaire, liée à une paresse oculaire, une </a:t>
            </a:r>
            <a:r>
              <a:rPr lang="fr-FR" b="1" dirty="0" smtClean="0">
                <a:solidFill>
                  <a:srgbClr val="C00000"/>
                </a:solidFill>
              </a:rPr>
              <a:t>mauvaise correction </a:t>
            </a:r>
            <a:r>
              <a:rPr lang="fr-FR" dirty="0" smtClean="0">
                <a:solidFill>
                  <a:srgbClr val="002060"/>
                </a:solidFill>
              </a:rPr>
              <a:t>(mauvaises lunette).</a:t>
            </a:r>
          </a:p>
          <a:p>
            <a:pPr marL="285750" indent="-285750" algn="just">
              <a:buFont typeface="Wingdings" panose="05000000000000000000" pitchFamily="2" charset="2"/>
              <a:buChar char="Ø"/>
            </a:pPr>
            <a:r>
              <a:rPr lang="fr-FR" dirty="0">
                <a:solidFill>
                  <a:srgbClr val="002060"/>
                </a:solidFill>
              </a:rPr>
              <a:t>Une </a:t>
            </a:r>
            <a:r>
              <a:rPr lang="fr-FR" dirty="0">
                <a:solidFill>
                  <a:srgbClr val="C00000"/>
                </a:solidFill>
              </a:rPr>
              <a:t>mauvaise posture </a:t>
            </a:r>
            <a:r>
              <a:rPr lang="fr-FR" dirty="0">
                <a:solidFill>
                  <a:srgbClr val="002060"/>
                </a:solidFill>
              </a:rPr>
              <a:t>des muscles cervicaux, du cou et du dos (en particulier des trapèzes).</a:t>
            </a:r>
          </a:p>
          <a:p>
            <a:pPr marL="285750" indent="-285750" algn="just">
              <a:buFont typeface="Wingdings" panose="05000000000000000000" pitchFamily="2" charset="2"/>
              <a:buChar char="Ø"/>
            </a:pPr>
            <a:r>
              <a:rPr lang="fr-FR" dirty="0" smtClean="0">
                <a:solidFill>
                  <a:srgbClr val="002060"/>
                </a:solidFill>
              </a:rPr>
              <a:t>L’existence de zone de « </a:t>
            </a:r>
            <a:r>
              <a:rPr lang="fr-FR" i="1" dirty="0" smtClean="0">
                <a:solidFill>
                  <a:srgbClr val="002060"/>
                </a:solidFill>
              </a:rPr>
              <a:t>muscles déclencheurs</a:t>
            </a:r>
            <a:r>
              <a:rPr lang="fr-FR" dirty="0" smtClean="0">
                <a:solidFill>
                  <a:srgbClr val="002060"/>
                </a:solidFill>
              </a:rPr>
              <a:t> », liés à une </a:t>
            </a:r>
            <a:r>
              <a:rPr lang="fr-FR" b="1" dirty="0" smtClean="0">
                <a:solidFill>
                  <a:srgbClr val="C00000"/>
                </a:solidFill>
              </a:rPr>
              <a:t>mauvaise posture </a:t>
            </a:r>
            <a:r>
              <a:rPr lang="fr-FR" dirty="0" smtClean="0">
                <a:solidFill>
                  <a:srgbClr val="002060"/>
                </a:solidFill>
              </a:rPr>
              <a:t>(« trigger zones » ou « zones gâchette »).</a:t>
            </a:r>
            <a:endParaRPr lang="fr-FR" dirty="0">
              <a:solidFill>
                <a:srgbClr val="002060"/>
              </a:solidFill>
            </a:endParaRPr>
          </a:p>
        </p:txBody>
      </p:sp>
      <p:pic>
        <p:nvPicPr>
          <p:cNvPr id="1026" name="Picture 2" descr="D:\Users\blisan\Documents\divers\céphalées\céphalées\good pos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529" y="4227091"/>
            <a:ext cx="2623276" cy="25201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blisan\Documents\divers\céphalées\céphalées\explication-des-cephalees-de-tension-par-tension-muscula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553" y="3748699"/>
            <a:ext cx="2512814" cy="3051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blisan\Documents\divers\céphalées\céphalées\headache-ten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177" y="4227091"/>
            <a:ext cx="2184154" cy="25201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blisan\Documents\divers\céphalées\céphalées\headache-trigger-poin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210" y="4090829"/>
            <a:ext cx="2230559" cy="24327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86561" y="6523627"/>
            <a:ext cx="990912" cy="276999"/>
          </a:xfrm>
          <a:prstGeom prst="rect">
            <a:avLst/>
          </a:prstGeom>
        </p:spPr>
        <p:txBody>
          <a:bodyPr wrap="none">
            <a:spAutoFit/>
          </a:bodyPr>
          <a:lstStyle/>
          <a:p>
            <a:pPr algn="ctr"/>
            <a:r>
              <a:rPr lang="fr-FR" sz="1200" dirty="0">
                <a:solidFill>
                  <a:srgbClr val="002060"/>
                </a:solidFill>
              </a:rPr>
              <a:t>trigger zones</a:t>
            </a:r>
            <a:endParaRPr lang="fr-FR" sz="1200" dirty="0"/>
          </a:p>
        </p:txBody>
      </p: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0189" y="0"/>
            <a:ext cx="1711811" cy="2409216"/>
          </a:xfrm>
          <a:prstGeom prst="rect">
            <a:avLst/>
          </a:prstGeom>
        </p:spPr>
      </p:pic>
      <p:sp>
        <p:nvSpPr>
          <p:cNvPr id="3" name="ZoneTexte 2"/>
          <p:cNvSpPr txBox="1"/>
          <p:nvPr/>
        </p:nvSpPr>
        <p:spPr>
          <a:xfrm>
            <a:off x="195401" y="2523744"/>
            <a:ext cx="11931151" cy="1569660"/>
          </a:xfrm>
          <a:prstGeom prst="rect">
            <a:avLst/>
          </a:prstGeom>
          <a:noFill/>
        </p:spPr>
        <p:txBody>
          <a:bodyPr wrap="square" rtlCol="0">
            <a:spAutoFit/>
          </a:bodyPr>
          <a:lstStyle/>
          <a:p>
            <a:pPr algn="just"/>
            <a:r>
              <a:rPr lang="fr-FR" sz="1200" dirty="0" smtClean="0">
                <a:solidFill>
                  <a:srgbClr val="002060"/>
                </a:solidFill>
              </a:rPr>
              <a:t>Selon le professeur </a:t>
            </a:r>
            <a:r>
              <a:rPr lang="fr-FR" sz="1200" b="1" dirty="0" smtClean="0">
                <a:solidFill>
                  <a:srgbClr val="002060"/>
                </a:solidFill>
              </a:rPr>
              <a:t>Jacques </a:t>
            </a:r>
            <a:r>
              <a:rPr lang="fr-FR" sz="1200" b="1" dirty="0" err="1" smtClean="0">
                <a:solidFill>
                  <a:srgbClr val="002060"/>
                </a:solidFill>
              </a:rPr>
              <a:t>Touchon</a:t>
            </a:r>
            <a:r>
              <a:rPr lang="fr-FR" sz="1200" b="1" dirty="0" smtClean="0">
                <a:solidFill>
                  <a:srgbClr val="002060"/>
                </a:solidFill>
              </a:rPr>
              <a:t> </a:t>
            </a:r>
            <a:r>
              <a:rPr lang="fr-FR" sz="1200" dirty="0" smtClean="0">
                <a:solidFill>
                  <a:srgbClr val="002060"/>
                </a:solidFill>
              </a:rPr>
              <a:t>(°) </a:t>
            </a:r>
            <a:r>
              <a:rPr lang="fr-FR" sz="1200" dirty="0">
                <a:solidFill>
                  <a:srgbClr val="002060"/>
                </a:solidFill>
              </a:rPr>
              <a:t>« </a:t>
            </a:r>
            <a:r>
              <a:rPr lang="fr-FR" sz="1200" i="1" dirty="0" smtClean="0">
                <a:solidFill>
                  <a:srgbClr val="002060"/>
                </a:solidFill>
              </a:rPr>
              <a:t>Il </a:t>
            </a:r>
            <a:r>
              <a:rPr lang="fr-FR" sz="1200" i="1" dirty="0">
                <a:solidFill>
                  <a:srgbClr val="002060"/>
                </a:solidFill>
              </a:rPr>
              <a:t>existerait au sein de chaque muscle un zone "gâchette" dont la mise en tension provoquerait une douleur au niveau du muscle et même à distance de celui-ci [4]. Ces zones pourraient se constituer à la suite de traumatismes même minimes, secondaires par exemple au maintien d'attitudes inadéquates. La douleur est cause de </a:t>
            </a:r>
            <a:r>
              <a:rPr lang="fr-FR" sz="1200" i="1" dirty="0" smtClean="0">
                <a:solidFill>
                  <a:srgbClr val="002060"/>
                </a:solidFill>
              </a:rPr>
              <a:t>contracture, elle-même </a:t>
            </a:r>
            <a:r>
              <a:rPr lang="fr-FR" sz="1200" i="1" dirty="0">
                <a:solidFill>
                  <a:srgbClr val="002060"/>
                </a:solidFill>
              </a:rPr>
              <a:t>à son tour douloureuse, instaurant ainsi une relation causale réciproque "douleur = contracture" se </a:t>
            </a:r>
            <a:r>
              <a:rPr lang="fr-FR" sz="1200" i="1" dirty="0" smtClean="0">
                <a:solidFill>
                  <a:srgbClr val="002060"/>
                </a:solidFill>
              </a:rPr>
              <a:t>pérennisant. </a:t>
            </a:r>
            <a:r>
              <a:rPr lang="fr-FR" sz="1200" i="1" dirty="0">
                <a:solidFill>
                  <a:srgbClr val="002060"/>
                </a:solidFill>
              </a:rPr>
              <a:t>[...] La répétition des stress, l'état </a:t>
            </a:r>
            <a:r>
              <a:rPr lang="fr-FR" sz="1200" i="1" dirty="0" smtClean="0">
                <a:solidFill>
                  <a:srgbClr val="002060"/>
                </a:solidFill>
              </a:rPr>
              <a:t>d'hyper-vigilance </a:t>
            </a:r>
            <a:r>
              <a:rPr lang="fr-FR" sz="1200" i="1" dirty="0">
                <a:solidFill>
                  <a:srgbClr val="002060"/>
                </a:solidFill>
              </a:rPr>
              <a:t>inquiète le sujet anxieux vont entretenir cette tension musculaire </a:t>
            </a:r>
            <a:r>
              <a:rPr lang="fr-FR" sz="1200" i="1" dirty="0" smtClean="0">
                <a:solidFill>
                  <a:srgbClr val="002060"/>
                </a:solidFill>
              </a:rPr>
              <a:t>péri-céphalique</a:t>
            </a:r>
            <a:r>
              <a:rPr lang="fr-FR" sz="1200" i="1" dirty="0">
                <a:solidFill>
                  <a:srgbClr val="002060"/>
                </a:solidFill>
              </a:rPr>
              <a:t>, mobilisant éventuellement ces zones sensibles qualifiées de "gâchettes", et ainsi faire naître et perdurer un symptomatologie </a:t>
            </a:r>
            <a:r>
              <a:rPr lang="fr-FR" sz="1200" i="1" dirty="0" smtClean="0">
                <a:solidFill>
                  <a:srgbClr val="002060"/>
                </a:solidFill>
              </a:rPr>
              <a:t>douloureuse</a:t>
            </a:r>
            <a:r>
              <a:rPr lang="fr-FR" sz="1200" dirty="0" smtClean="0">
                <a:solidFill>
                  <a:srgbClr val="002060"/>
                </a:solidFill>
              </a:rPr>
              <a:t> ». Source </a:t>
            </a:r>
            <a:r>
              <a:rPr lang="fr-FR" sz="1200" dirty="0">
                <a:solidFill>
                  <a:srgbClr val="002060"/>
                </a:solidFill>
              </a:rPr>
              <a:t>: </a:t>
            </a:r>
            <a:r>
              <a:rPr lang="fr-FR" sz="1200" i="1" dirty="0">
                <a:solidFill>
                  <a:srgbClr val="002060"/>
                </a:solidFill>
              </a:rPr>
              <a:t>Céphalées psychogènes en pratique médicale courante</a:t>
            </a:r>
            <a:r>
              <a:rPr lang="fr-FR" sz="1200" dirty="0">
                <a:solidFill>
                  <a:srgbClr val="002060"/>
                </a:solidFill>
              </a:rPr>
              <a:t>, Jacques </a:t>
            </a:r>
            <a:r>
              <a:rPr lang="fr-FR" sz="1200" dirty="0" err="1" smtClean="0">
                <a:solidFill>
                  <a:srgbClr val="002060"/>
                </a:solidFill>
              </a:rPr>
              <a:t>Touchon</a:t>
            </a:r>
            <a:r>
              <a:rPr lang="fr-FR" sz="1200" dirty="0" smtClean="0">
                <a:solidFill>
                  <a:srgbClr val="002060"/>
                </a:solidFill>
              </a:rPr>
              <a:t>, </a:t>
            </a:r>
            <a:r>
              <a:rPr lang="fr-FR" sz="1200" dirty="0">
                <a:solidFill>
                  <a:srgbClr val="002060"/>
                </a:solidFill>
              </a:rPr>
              <a:t>in « </a:t>
            </a:r>
            <a:r>
              <a:rPr lang="fr-FR" sz="1200" i="1" dirty="0">
                <a:solidFill>
                  <a:srgbClr val="002060"/>
                </a:solidFill>
              </a:rPr>
              <a:t>Céphalées et migraines </a:t>
            </a:r>
            <a:r>
              <a:rPr lang="fr-FR" sz="1200" dirty="0">
                <a:solidFill>
                  <a:srgbClr val="002060"/>
                </a:solidFill>
              </a:rPr>
              <a:t>», Simon &amp; al, Collaborateur Lucien Simon, Christian Hérisson, Jacques </a:t>
            </a:r>
            <a:r>
              <a:rPr lang="fr-FR" sz="1200" dirty="0" err="1">
                <a:solidFill>
                  <a:srgbClr val="002060"/>
                </a:solidFill>
              </a:rPr>
              <a:t>Touchon</a:t>
            </a:r>
            <a:r>
              <a:rPr lang="fr-FR" sz="1200" dirty="0">
                <a:solidFill>
                  <a:srgbClr val="002060"/>
                </a:solidFill>
              </a:rPr>
              <a:t>, Ed. Elsevier Masson, 1993, pages 146 à 150</a:t>
            </a:r>
            <a:r>
              <a:rPr lang="fr-FR" sz="1200" dirty="0" smtClean="0">
                <a:solidFill>
                  <a:srgbClr val="002060"/>
                </a:solidFill>
              </a:rPr>
              <a:t>.</a:t>
            </a:r>
            <a:r>
              <a:rPr lang="fr-FR" sz="1200" dirty="0" smtClean="0">
                <a:solidFill>
                  <a:srgbClr val="C00000"/>
                </a:solidFill>
              </a:rPr>
              <a:t> Cette explication des causes « mécaniques » des CTC a eu une forte influence sur le désintérêt des médecins pour cette maladie, souvent perçue comme une maladie de l’hypocondrie.</a:t>
            </a:r>
            <a:endParaRPr lang="fr-FR" sz="1200" dirty="0">
              <a:solidFill>
                <a:srgbClr val="002060"/>
              </a:solidFill>
            </a:endParaRPr>
          </a:p>
          <a:p>
            <a:pPr algn="just"/>
            <a:r>
              <a:rPr lang="fr-FR" sz="1200" dirty="0" smtClean="0">
                <a:solidFill>
                  <a:srgbClr val="002060"/>
                </a:solidFill>
              </a:rPr>
              <a:t>(°) </a:t>
            </a:r>
            <a:r>
              <a:rPr lang="fr-FR" sz="1200" dirty="0"/>
              <a:t>Neurologue, spécialiste de la </a:t>
            </a:r>
            <a:r>
              <a:rPr lang="fr-FR" sz="1200" dirty="0">
                <a:hlinkClick r:id="rId7" tooltip="Maladie d'Alzheimer"/>
              </a:rPr>
              <a:t>maladie d'Alzheimer</a:t>
            </a:r>
            <a:r>
              <a:rPr lang="fr-FR" sz="1200" dirty="0" smtClean="0"/>
              <a:t>, </a:t>
            </a:r>
            <a:r>
              <a:rPr lang="fr-FR" sz="1200" dirty="0" smtClean="0">
                <a:solidFill>
                  <a:srgbClr val="C00000"/>
                </a:solidFill>
              </a:rPr>
              <a:t>mais qui n’a jamais été un spécialiste des céphalées de tension</a:t>
            </a:r>
            <a:r>
              <a:rPr lang="fr-FR" sz="1200" dirty="0" smtClean="0"/>
              <a:t>.</a:t>
            </a:r>
            <a:endParaRPr lang="fr-FR" sz="1200" dirty="0">
              <a:solidFill>
                <a:srgbClr val="002060"/>
              </a:solidFill>
            </a:endParaRPr>
          </a:p>
        </p:txBody>
      </p:sp>
    </p:spTree>
    <p:extLst>
      <p:ext uri="{BB962C8B-B14F-4D97-AF65-F5344CB8AC3E}">
        <p14:creationId xmlns:p14="http://schemas.microsoft.com/office/powerpoint/2010/main" val="3334420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062446" y="204383"/>
            <a:ext cx="906835"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28</a:t>
            </a:fld>
            <a:endParaRPr lang="fr-FR" dirty="0"/>
          </a:p>
        </p:txBody>
      </p:sp>
      <p:sp>
        <p:nvSpPr>
          <p:cNvPr id="4" name="ZoneTexte 3"/>
          <p:cNvSpPr txBox="1"/>
          <p:nvPr/>
        </p:nvSpPr>
        <p:spPr>
          <a:xfrm>
            <a:off x="4518211" y="146312"/>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95402" y="569509"/>
            <a:ext cx="8675329" cy="369332"/>
          </a:xfrm>
          <a:prstGeom prst="rect">
            <a:avLst/>
          </a:prstGeom>
          <a:noFill/>
        </p:spPr>
        <p:txBody>
          <a:bodyPr wrap="square" rtlCol="0">
            <a:spAutoFit/>
          </a:bodyPr>
          <a:lstStyle/>
          <a:p>
            <a:r>
              <a:rPr lang="fr-FR" b="1" dirty="0" smtClean="0">
                <a:solidFill>
                  <a:srgbClr val="002060"/>
                </a:solidFill>
              </a:rPr>
              <a:t>5. La  fréquente perception des malades par les médecins et la société (suite et fin)</a:t>
            </a:r>
            <a:endParaRPr lang="fr-FR" b="1" dirty="0">
              <a:solidFill>
                <a:srgbClr val="002060"/>
              </a:solidFill>
            </a:endParaRPr>
          </a:p>
        </p:txBody>
      </p:sp>
      <p:sp>
        <p:nvSpPr>
          <p:cNvPr id="6" name="ZoneTexte 5"/>
          <p:cNvSpPr txBox="1"/>
          <p:nvPr/>
        </p:nvSpPr>
        <p:spPr>
          <a:xfrm>
            <a:off x="304800" y="1013012"/>
            <a:ext cx="11564471" cy="3139321"/>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FF0000"/>
                </a:solidFill>
              </a:rPr>
              <a:t>Certains malades sont souvent « enfermés » dans la </a:t>
            </a:r>
            <a:r>
              <a:rPr lang="fr-FR" b="1" dirty="0" smtClean="0">
                <a:solidFill>
                  <a:srgbClr val="FF0000"/>
                </a:solidFill>
              </a:rPr>
              <a:t>plainte</a:t>
            </a:r>
            <a:r>
              <a:rPr lang="fr-FR" dirty="0" smtClean="0">
                <a:solidFill>
                  <a:srgbClr val="002060"/>
                </a:solidFill>
              </a:rPr>
              <a:t>  _ a) plainte concernant leur douleur, b) contre le manque d’efficacité des médicaments prescrits, c) contre le manque d’écoute des médecins, le fait de ne pas ou jamais être pris au sérieux et écouté depuis 10, 20, 30 ans …</a:t>
            </a:r>
          </a:p>
          <a:p>
            <a:pPr marL="285750" indent="-285750" algn="just">
              <a:buFont typeface="Arial" panose="020B0604020202020204" pitchFamily="34" charset="0"/>
              <a:buChar char="•"/>
            </a:pPr>
            <a:r>
              <a:rPr lang="fr-FR" dirty="0" smtClean="0">
                <a:solidFill>
                  <a:srgbClr val="002060"/>
                </a:solidFill>
              </a:rPr>
              <a:t>=&gt; A défaut d’être compris dans leur souffrance (ou douleur) par la société ou les médecins, </a:t>
            </a:r>
            <a:r>
              <a:rPr lang="fr-FR" dirty="0" smtClean="0">
                <a:solidFill>
                  <a:srgbClr val="C00000"/>
                </a:solidFill>
              </a:rPr>
              <a:t>ils finissent à « gonfler » ou à « gaver » leurs interlocuteurs (médecins, proches …) … </a:t>
            </a:r>
          </a:p>
          <a:p>
            <a:pPr marL="285750" indent="-285750" algn="just">
              <a:buFont typeface="Arial" panose="020B0604020202020204" pitchFamily="34" charset="0"/>
              <a:buChar char="•"/>
            </a:pPr>
            <a:r>
              <a:rPr lang="fr-FR" dirty="0" smtClean="0">
                <a:solidFill>
                  <a:srgbClr val="C00000"/>
                </a:solidFill>
              </a:rPr>
              <a:t>Ils peuvent aussi devenir les « malades dont aucun médecin ne veut » (et que les médecins se renvoient régulièrement).  Ils deviennent le « casse-couille », aux yeux de la famille ou du corps médical.</a:t>
            </a:r>
          </a:p>
          <a:p>
            <a:pPr marL="285750" indent="-285750" algn="just">
              <a:buFont typeface="Arial" panose="020B0604020202020204" pitchFamily="34" charset="0"/>
              <a:buChar char="•"/>
            </a:pPr>
            <a:r>
              <a:rPr lang="fr-FR" dirty="0" smtClean="0">
                <a:solidFill>
                  <a:srgbClr val="002060"/>
                </a:solidFill>
              </a:rPr>
              <a:t>Ces attitudes (ou manque de compassion ou de compréhension) contribuent à rendre, le malade : </a:t>
            </a:r>
            <a:r>
              <a:rPr lang="fr-FR" dirty="0" smtClean="0">
                <a:solidFill>
                  <a:srgbClr val="C00000"/>
                </a:solidFill>
              </a:rPr>
              <a:t>a) soit plus agressif et amer, b) soit  à le pousser à se replier sur lui (encore plus), c) soit à le rendre plus déprimé.</a:t>
            </a:r>
          </a:p>
          <a:p>
            <a:pPr marL="285750" indent="-285750" algn="just">
              <a:buFont typeface="Arial" panose="020B0604020202020204" pitchFamily="34" charset="0"/>
              <a:buChar char="•"/>
            </a:pPr>
            <a:r>
              <a:rPr lang="fr-FR" dirty="0" smtClean="0">
                <a:solidFill>
                  <a:srgbClr val="002060"/>
                </a:solidFill>
              </a:rPr>
              <a:t>Constatons qu’il est difficile, pour </a:t>
            </a:r>
            <a:r>
              <a:rPr lang="fr-FR" dirty="0">
                <a:solidFill>
                  <a:srgbClr val="002060"/>
                </a:solidFill>
              </a:rPr>
              <a:t>d</a:t>
            </a:r>
            <a:r>
              <a:rPr lang="fr-FR" dirty="0" smtClean="0">
                <a:solidFill>
                  <a:srgbClr val="002060"/>
                </a:solidFill>
              </a:rPr>
              <a:t>es médecins bien portants et le grand public, </a:t>
            </a:r>
            <a:r>
              <a:rPr lang="fr-FR" dirty="0">
                <a:solidFill>
                  <a:srgbClr val="002060"/>
                </a:solidFill>
              </a:rPr>
              <a:t>de comprendre ou d’appréhender ce que sont les douleurs et les souffrances chroniques, </a:t>
            </a:r>
            <a:r>
              <a:rPr lang="fr-FR" b="1" i="1" dirty="0">
                <a:solidFill>
                  <a:srgbClr val="002060"/>
                </a:solidFill>
              </a:rPr>
              <a:t>tant qu’ils ne les ont pas vécues eux-mêmes</a:t>
            </a:r>
            <a:r>
              <a:rPr lang="fr-FR" dirty="0">
                <a:solidFill>
                  <a:srgbClr val="002060"/>
                </a:solidFill>
              </a:rPr>
              <a:t>.</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779" y="4287973"/>
            <a:ext cx="2809875" cy="1628775"/>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373" y="4407035"/>
            <a:ext cx="2095500" cy="1390650"/>
          </a:xfrm>
          <a:prstGeom prst="rect">
            <a:avLst/>
          </a:prstGeom>
        </p:spPr>
      </p:pic>
      <p:sp>
        <p:nvSpPr>
          <p:cNvPr id="15" name="ZoneTexte 14"/>
          <p:cNvSpPr txBox="1"/>
          <p:nvPr/>
        </p:nvSpPr>
        <p:spPr>
          <a:xfrm>
            <a:off x="4014951" y="6043448"/>
            <a:ext cx="5055476" cy="646331"/>
          </a:xfrm>
          <a:prstGeom prst="rect">
            <a:avLst/>
          </a:prstGeom>
          <a:noFill/>
        </p:spPr>
        <p:txBody>
          <a:bodyPr wrap="square" rtlCol="0">
            <a:spAutoFit/>
          </a:bodyPr>
          <a:lstStyle/>
          <a:p>
            <a:pPr algn="ctr"/>
            <a:r>
              <a:rPr lang="fr-FR" sz="1200" dirty="0" smtClean="0">
                <a:solidFill>
                  <a:srgbClr val="C00000"/>
                </a:solidFill>
              </a:rPr>
              <a:t>Les malades souffrant de céphalées de tension souvent perçus par les médecins et leur proches comme des hypocondriaques ou des névrosés obsessionnels gravissimes.</a:t>
            </a:r>
            <a:endParaRPr lang="fr-FR" sz="1200" dirty="0">
              <a:solidFill>
                <a:srgbClr val="C00000"/>
              </a:solidFill>
            </a:endParaRPr>
          </a:p>
        </p:txBody>
      </p:sp>
    </p:spTree>
    <p:extLst>
      <p:ext uri="{BB962C8B-B14F-4D97-AF65-F5344CB8AC3E}">
        <p14:creationId xmlns:p14="http://schemas.microsoft.com/office/powerpoint/2010/main" val="2008659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67392" y="146312"/>
            <a:ext cx="643759" cy="352206"/>
          </a:xfrm>
        </p:spPr>
        <p:txBody>
          <a:bodyPr/>
          <a:lstStyle/>
          <a:p>
            <a:fld id="{CE177AD9-1C89-497B-82D4-54EC60B92A04}" type="slidenum">
              <a:rPr lang="fr-FR" smtClean="0"/>
              <a:t>29</a:t>
            </a:fld>
            <a:endParaRPr lang="fr-FR" dirty="0"/>
          </a:p>
        </p:txBody>
      </p:sp>
      <p:sp>
        <p:nvSpPr>
          <p:cNvPr id="3" name="ZoneTexte 2"/>
          <p:cNvSpPr txBox="1"/>
          <p:nvPr/>
        </p:nvSpPr>
        <p:spPr>
          <a:xfrm>
            <a:off x="5941357" y="20039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178676" y="651223"/>
            <a:ext cx="7210097" cy="369332"/>
          </a:xfrm>
          <a:prstGeom prst="rect">
            <a:avLst/>
          </a:prstGeom>
          <a:noFill/>
        </p:spPr>
        <p:txBody>
          <a:bodyPr wrap="square" rtlCol="0">
            <a:spAutoFit/>
          </a:bodyPr>
          <a:lstStyle/>
          <a:p>
            <a:r>
              <a:rPr lang="fr-FR" dirty="0" smtClean="0">
                <a:solidFill>
                  <a:srgbClr val="002060"/>
                </a:solidFill>
              </a:rPr>
              <a:t>6. </a:t>
            </a:r>
            <a:r>
              <a:rPr lang="fr-FR" b="1" dirty="0" smtClean="0">
                <a:solidFill>
                  <a:srgbClr val="002060"/>
                </a:solidFill>
              </a:rPr>
              <a:t>La maladie a une existence réelle et est vraiment douloureuse</a:t>
            </a:r>
            <a:endParaRPr lang="fr-FR" dirty="0">
              <a:solidFill>
                <a:srgbClr val="002060"/>
              </a:solidFill>
            </a:endParaRPr>
          </a:p>
        </p:txBody>
      </p:sp>
      <p:sp>
        <p:nvSpPr>
          <p:cNvPr id="5" name="ZoneTexte 4"/>
          <p:cNvSpPr txBox="1"/>
          <p:nvPr/>
        </p:nvSpPr>
        <p:spPr>
          <a:xfrm>
            <a:off x="178676" y="1036569"/>
            <a:ext cx="11719034" cy="2031325"/>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Contrairement aux idées reçues,  </a:t>
            </a:r>
            <a:r>
              <a:rPr lang="fr-FR" b="1" dirty="0" smtClean="0">
                <a:solidFill>
                  <a:srgbClr val="FF0000"/>
                </a:solidFill>
              </a:rPr>
              <a:t>cette </a:t>
            </a:r>
            <a:r>
              <a:rPr lang="fr-FR" b="1" dirty="0">
                <a:solidFill>
                  <a:srgbClr val="FF0000"/>
                </a:solidFill>
              </a:rPr>
              <a:t>maladie </a:t>
            </a:r>
            <a:r>
              <a:rPr lang="fr-FR" b="1" dirty="0" smtClean="0">
                <a:solidFill>
                  <a:srgbClr val="FF0000"/>
                </a:solidFill>
              </a:rPr>
              <a:t>a une existence réelle et est </a:t>
            </a:r>
            <a:r>
              <a:rPr lang="fr-FR" b="1" dirty="0">
                <a:solidFill>
                  <a:srgbClr val="FF0000"/>
                </a:solidFill>
              </a:rPr>
              <a:t>vraiment </a:t>
            </a:r>
            <a:r>
              <a:rPr lang="fr-FR" b="1" dirty="0" smtClean="0">
                <a:solidFill>
                  <a:srgbClr val="FF0000"/>
                </a:solidFill>
              </a:rPr>
              <a:t>douloureuse</a:t>
            </a:r>
            <a:r>
              <a:rPr lang="fr-FR" b="1" dirty="0" smtClean="0">
                <a:solidFill>
                  <a:srgbClr val="C00000"/>
                </a:solidFill>
              </a:rPr>
              <a:t>.</a:t>
            </a:r>
            <a:r>
              <a:rPr lang="fr-FR" dirty="0" smtClean="0">
                <a:solidFill>
                  <a:srgbClr val="002060"/>
                </a:solidFill>
              </a:rPr>
              <a:t> </a:t>
            </a:r>
          </a:p>
          <a:p>
            <a:pPr marL="285750" indent="-285750" algn="just">
              <a:buFont typeface="Arial" panose="020B0604020202020204" pitchFamily="34" charset="0"/>
              <a:buChar char="•"/>
            </a:pPr>
            <a:r>
              <a:rPr lang="fr-FR" dirty="0" smtClean="0">
                <a:solidFill>
                  <a:srgbClr val="002060"/>
                </a:solidFill>
              </a:rPr>
              <a:t>Les malades ne sont ni des hypocondriaques, ni des souffreteux, ni des névrosés obsessionnels gravissimes (°).</a:t>
            </a:r>
          </a:p>
          <a:p>
            <a:pPr marL="285750" indent="-285750" algn="just">
              <a:buFont typeface="Arial" panose="020B0604020202020204" pitchFamily="34" charset="0"/>
              <a:buChar char="•"/>
            </a:pPr>
            <a:r>
              <a:rPr lang="fr-FR" dirty="0" smtClean="0">
                <a:solidFill>
                  <a:srgbClr val="008000"/>
                </a:solidFill>
              </a:rPr>
              <a:t>Très éloignée de l’opinion courante, elle n’est pas « que dans la tête » du malade. Elle a une existence autonome.</a:t>
            </a:r>
          </a:p>
          <a:p>
            <a:pPr marL="285750" indent="-285750" algn="just">
              <a:buFont typeface="Arial" panose="020B0604020202020204" pitchFamily="34" charset="0"/>
              <a:buChar char="•"/>
            </a:pPr>
            <a:r>
              <a:rPr lang="fr-FR" dirty="0" smtClean="0">
                <a:solidFill>
                  <a:srgbClr val="C00000"/>
                </a:solidFill>
              </a:rPr>
              <a:t>Des malades se sont suicidés à cause de la puissance de l’intensité douloureuse de leur céphalée de tension </a:t>
            </a:r>
            <a:r>
              <a:rPr lang="fr-FR" dirty="0">
                <a:solidFill>
                  <a:srgbClr val="002060"/>
                </a:solidFill>
              </a:rPr>
              <a:t>(°)</a:t>
            </a:r>
            <a:r>
              <a:rPr lang="fr-FR" dirty="0" smtClean="0">
                <a:solidFill>
                  <a:srgbClr val="002060"/>
                </a:solidFill>
              </a:rPr>
              <a:t>,</a:t>
            </a:r>
            <a:r>
              <a:rPr lang="fr-FR" dirty="0" smtClean="0">
                <a:solidFill>
                  <a:srgbClr val="008000"/>
                </a:solidFill>
              </a:rPr>
              <a:t> alors, qu’en général, </a:t>
            </a:r>
            <a:r>
              <a:rPr lang="fr-FR" i="1" dirty="0" smtClean="0">
                <a:solidFill>
                  <a:srgbClr val="008000"/>
                </a:solidFill>
              </a:rPr>
              <a:t>les hypocondriaques, eux, n’ont pas l’habitude de se suicider</a:t>
            </a:r>
            <a:r>
              <a:rPr lang="fr-FR" dirty="0" smtClean="0">
                <a:solidFill>
                  <a:srgbClr val="008000"/>
                </a:solidFill>
              </a:rPr>
              <a:t>. </a:t>
            </a:r>
          </a:p>
          <a:p>
            <a:pPr marL="285750" indent="-285750" algn="just">
              <a:buFont typeface="Arial" panose="020B0604020202020204" pitchFamily="34" charset="0"/>
              <a:buChar char="•"/>
            </a:pPr>
            <a:r>
              <a:rPr lang="fr-FR" dirty="0" smtClean="0">
                <a:solidFill>
                  <a:srgbClr val="002060"/>
                </a:solidFill>
              </a:rPr>
              <a:t>Plusieurs malades, ayant contacté l’association, </a:t>
            </a:r>
            <a:r>
              <a:rPr lang="fr-FR" dirty="0" smtClean="0">
                <a:solidFill>
                  <a:srgbClr val="FF0000"/>
                </a:solidFill>
              </a:rPr>
              <a:t>ont déjà fait des tentatives de suicides</a:t>
            </a:r>
            <a:r>
              <a:rPr lang="fr-FR" dirty="0" smtClean="0">
                <a:solidFill>
                  <a:srgbClr val="002060"/>
                </a:solidFill>
              </a:rPr>
              <a:t> (Jean-Christophe, Christelle, Estelle …).</a:t>
            </a:r>
          </a:p>
        </p:txBody>
      </p:sp>
      <p:sp>
        <p:nvSpPr>
          <p:cNvPr id="13" name="ZoneTexte 12"/>
          <p:cNvSpPr txBox="1"/>
          <p:nvPr/>
        </p:nvSpPr>
        <p:spPr>
          <a:xfrm>
            <a:off x="173846" y="5150039"/>
            <a:ext cx="11951477" cy="1569660"/>
          </a:xfrm>
          <a:prstGeom prst="rect">
            <a:avLst/>
          </a:prstGeom>
          <a:noFill/>
          <a:ln>
            <a:solidFill>
              <a:srgbClr val="FF0000"/>
            </a:solidFill>
          </a:ln>
        </p:spPr>
        <p:txBody>
          <a:bodyPr wrap="square" rtlCol="0">
            <a:spAutoFit/>
          </a:bodyPr>
          <a:lstStyle/>
          <a:p>
            <a:pPr algn="just"/>
            <a:r>
              <a:rPr lang="fr-FR" sz="1200" dirty="0" smtClean="0">
                <a:solidFill>
                  <a:srgbClr val="C00000"/>
                </a:solidFill>
              </a:rPr>
              <a:t>(°) Cas du suicide </a:t>
            </a:r>
            <a:r>
              <a:rPr lang="fr-FR" sz="1200" dirty="0">
                <a:solidFill>
                  <a:srgbClr val="C00000"/>
                </a:solidFill>
              </a:rPr>
              <a:t>de </a:t>
            </a:r>
            <a:r>
              <a:rPr lang="fr-FR" sz="1200" dirty="0" smtClean="0">
                <a:solidFill>
                  <a:srgbClr val="C00000"/>
                </a:solidFill>
              </a:rPr>
              <a:t>Paul </a:t>
            </a:r>
            <a:r>
              <a:rPr lang="fr-FR" sz="1200" dirty="0">
                <a:solidFill>
                  <a:srgbClr val="C00000"/>
                </a:solidFill>
              </a:rPr>
              <a:t> F., qui s’est jeté sous un train, après </a:t>
            </a:r>
            <a:r>
              <a:rPr lang="fr-FR" sz="1200" dirty="0" smtClean="0">
                <a:solidFill>
                  <a:srgbClr val="C00000"/>
                </a:solidFill>
              </a:rPr>
              <a:t>sa quatrième hospitalisation </a:t>
            </a:r>
            <a:r>
              <a:rPr lang="fr-FR" sz="1200" dirty="0">
                <a:solidFill>
                  <a:srgbClr val="C00000"/>
                </a:solidFill>
              </a:rPr>
              <a:t>au CHU de Caen, </a:t>
            </a:r>
            <a:r>
              <a:rPr lang="fr-FR" sz="1200" dirty="0" smtClean="0">
                <a:solidFill>
                  <a:srgbClr val="C00000"/>
                </a:solidFill>
              </a:rPr>
              <a:t>suite à sa dépression et ses 3 précédentes tentatives de suicides, toutes liées à sa céphalée </a:t>
            </a:r>
            <a:r>
              <a:rPr lang="fr-FR" sz="1200" dirty="0">
                <a:solidFill>
                  <a:srgbClr val="C00000"/>
                </a:solidFill>
              </a:rPr>
              <a:t>de </a:t>
            </a:r>
            <a:r>
              <a:rPr lang="fr-FR" sz="1200" dirty="0" smtClean="0">
                <a:solidFill>
                  <a:srgbClr val="C00000"/>
                </a:solidFill>
              </a:rPr>
              <a:t>tension intense (non visible à l’IRM) : </a:t>
            </a:r>
          </a:p>
          <a:p>
            <a:pPr algn="just"/>
            <a:endParaRPr lang="fr-FR" sz="1200" dirty="0"/>
          </a:p>
          <a:p>
            <a:pPr algn="just"/>
            <a:r>
              <a:rPr lang="fr-FR" sz="1200" b="1" dirty="0">
                <a:solidFill>
                  <a:srgbClr val="FF0000"/>
                </a:solidFill>
              </a:rPr>
              <a:t>Le suicide d'un jeune homme de 20 ans sur les voies, paralyse le trafic ferroviaire 2 heures hier soir. </a:t>
            </a:r>
            <a:r>
              <a:rPr lang="fr-FR" sz="1200" dirty="0">
                <a:solidFill>
                  <a:srgbClr val="FF0000"/>
                </a:solidFill>
              </a:rPr>
              <a:t>Mardi 8 Septembre 2009 - </a:t>
            </a:r>
            <a:r>
              <a:rPr lang="fr-FR" sz="1200" dirty="0" smtClean="0">
                <a:solidFill>
                  <a:srgbClr val="FF0000"/>
                </a:solidFill>
              </a:rPr>
              <a:t>09:08</a:t>
            </a:r>
            <a:endParaRPr lang="fr-FR" sz="1200" dirty="0">
              <a:solidFill>
                <a:srgbClr val="FF0000"/>
              </a:solidFill>
            </a:endParaRPr>
          </a:p>
          <a:p>
            <a:pPr algn="just"/>
            <a:r>
              <a:rPr lang="fr-FR" sz="1200" dirty="0">
                <a:solidFill>
                  <a:srgbClr val="FF0000"/>
                </a:solidFill>
              </a:rPr>
              <a:t>Le train Caen–Paris a heurté un homme d’une vingtaine d’années, hier soir, à 19h, à l’entrée de la gare de Caen... un acte suicidaire, le jeune homme s’est jeté sur les voies alors qu’arrivait le train ... la circulation des trains a été paralysée deux </a:t>
            </a:r>
            <a:r>
              <a:rPr lang="fr-FR" sz="1200" dirty="0" smtClean="0">
                <a:solidFill>
                  <a:srgbClr val="FF0000"/>
                </a:solidFill>
              </a:rPr>
              <a:t>heures. Thierry VALOI.</a:t>
            </a:r>
            <a:endParaRPr lang="fr-FR" sz="1200" dirty="0">
              <a:solidFill>
                <a:srgbClr val="FF0000"/>
              </a:solidFill>
            </a:endParaRPr>
          </a:p>
          <a:p>
            <a:r>
              <a:rPr lang="fr-FR" sz="1200" dirty="0"/>
              <a:t> </a:t>
            </a:r>
          </a:p>
          <a:p>
            <a:r>
              <a:rPr lang="fr-FR" sz="1200" u="sng" dirty="0">
                <a:hlinkClick r:id="rId2"/>
              </a:rPr>
              <a:t>http://www.normandie.fm/Le-suicide-d-un-jeune-homme-de-20-ans-sur-les-voies,-paralyse-le-trafic-ferroviaire-2-heures-hier-soir_a138.html</a:t>
            </a:r>
            <a:r>
              <a:rPr lang="fr-FR" sz="1200" dirty="0"/>
              <a:t> </a:t>
            </a:r>
          </a:p>
        </p:txBody>
      </p:sp>
      <p:pic>
        <p:nvPicPr>
          <p:cNvPr id="1026" name="Picture 2" descr="D:\Users\blisan\Documents\divers\céphalées\céphalées\souffrete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6956" y="2756196"/>
            <a:ext cx="1374961" cy="18028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blisan\Documents\divers\céphalées\céphalées\le cri mun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814" y="2756196"/>
            <a:ext cx="2419350" cy="188595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7820025" y="4620149"/>
            <a:ext cx="4225740" cy="461665"/>
          </a:xfrm>
          <a:prstGeom prst="rect">
            <a:avLst/>
          </a:prstGeom>
          <a:noFill/>
        </p:spPr>
        <p:txBody>
          <a:bodyPr wrap="square" rtlCol="0">
            <a:spAutoFit/>
          </a:bodyPr>
          <a:lstStyle/>
          <a:p>
            <a:pPr algn="ctr"/>
            <a:r>
              <a:rPr lang="fr-FR" sz="1200" dirty="0">
                <a:solidFill>
                  <a:srgbClr val="002060"/>
                </a:solidFill>
              </a:rPr>
              <a:t>Les malades ne sont ni des hypocondriaques, ni des </a:t>
            </a:r>
            <a:r>
              <a:rPr lang="fr-FR" sz="1200" dirty="0" smtClean="0">
                <a:solidFill>
                  <a:srgbClr val="002060"/>
                </a:solidFill>
              </a:rPr>
              <a:t>souffreteux.</a:t>
            </a:r>
          </a:p>
          <a:p>
            <a:pPr algn="ctr"/>
            <a:r>
              <a:rPr lang="fr-FR" sz="1200" dirty="0" smtClean="0">
                <a:solidFill>
                  <a:srgbClr val="002060"/>
                </a:solidFill>
              </a:rPr>
              <a:t>Par contre, beaucoup de patients ont un profil anxieux.</a:t>
            </a:r>
            <a:endParaRPr lang="fr-FR" sz="1200" dirty="0">
              <a:solidFill>
                <a:srgbClr val="002060"/>
              </a:solidFill>
            </a:endParaRPr>
          </a:p>
        </p:txBody>
      </p:sp>
      <p:sp>
        <p:nvSpPr>
          <p:cNvPr id="12" name="ZoneTexte 11"/>
          <p:cNvSpPr txBox="1"/>
          <p:nvPr/>
        </p:nvSpPr>
        <p:spPr>
          <a:xfrm>
            <a:off x="173846" y="3238498"/>
            <a:ext cx="7646179" cy="1292662"/>
          </a:xfrm>
          <a:prstGeom prst="rect">
            <a:avLst/>
          </a:prstGeom>
          <a:noFill/>
        </p:spPr>
        <p:txBody>
          <a:bodyPr wrap="square" rtlCol="0">
            <a:spAutoFit/>
          </a:bodyPr>
          <a:lstStyle/>
          <a:p>
            <a:pPr algn="just"/>
            <a:r>
              <a:rPr lang="fr-FR" dirty="0" smtClean="0">
                <a:solidFill>
                  <a:srgbClr val="002060"/>
                </a:solidFill>
              </a:rPr>
              <a:t>(°) Ce qui ne veut pas dire que ces cas d’hypocondries n’existent pas parmi les malades contactant l’association, mais la majorité des patients, qui nous contactent  </a:t>
            </a:r>
            <a:r>
              <a:rPr lang="fr-FR" dirty="0" smtClean="0">
                <a:solidFill>
                  <a:srgbClr val="FF0000"/>
                </a:solidFill>
              </a:rPr>
              <a:t>souffrent de douleurs bien réelles et fortement handicapantes</a:t>
            </a:r>
            <a:r>
              <a:rPr lang="fr-FR" dirty="0" smtClean="0">
                <a:solidFill>
                  <a:srgbClr val="002060"/>
                </a:solidFill>
              </a:rPr>
              <a:t>.</a:t>
            </a:r>
            <a:endParaRPr lang="fr-FR" sz="1200" dirty="0" smtClean="0">
              <a:solidFill>
                <a:srgbClr val="002060"/>
              </a:solidFill>
            </a:endParaRPr>
          </a:p>
          <a:p>
            <a:pPr algn="just"/>
            <a:r>
              <a:rPr lang="fr-FR" sz="1200" dirty="0" smtClean="0">
                <a:solidFill>
                  <a:srgbClr val="002060"/>
                </a:solidFill>
              </a:rPr>
              <a:t>Et en supposant que le malade est hypocondriaque, souvent ce qui se cache derrière sa plainte peut être d’autres souffrances (elles psychiques, telles que carences affectives, rejets, désamours …). </a:t>
            </a:r>
            <a:endParaRPr lang="fr-FR" dirty="0">
              <a:solidFill>
                <a:srgbClr val="002060"/>
              </a:solidFill>
            </a:endParaRPr>
          </a:p>
        </p:txBody>
      </p:sp>
    </p:spTree>
    <p:extLst>
      <p:ext uri="{BB962C8B-B14F-4D97-AF65-F5344CB8AC3E}">
        <p14:creationId xmlns:p14="http://schemas.microsoft.com/office/powerpoint/2010/main" val="21848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156770" y="343922"/>
            <a:ext cx="11838006" cy="5909310"/>
          </a:xfrm>
          <a:prstGeom prst="rect">
            <a:avLst/>
          </a:prstGeom>
          <a:noFill/>
        </p:spPr>
        <p:txBody>
          <a:bodyPr wrap="square" rtlCol="0">
            <a:spAutoFit/>
          </a:bodyPr>
          <a:lstStyle/>
          <a:p>
            <a:r>
              <a:rPr lang="fr-FR" b="1" dirty="0" smtClean="0">
                <a:solidFill>
                  <a:srgbClr val="002060"/>
                </a:solidFill>
              </a:rPr>
              <a:t>0. Avertissements</a:t>
            </a:r>
            <a:r>
              <a:rPr lang="fr-FR" dirty="0" smtClean="0">
                <a:solidFill>
                  <a:srgbClr val="002060"/>
                </a:solidFill>
              </a:rPr>
              <a:t> :</a:t>
            </a:r>
          </a:p>
          <a:p>
            <a:endParaRPr lang="fr-FR" dirty="0">
              <a:solidFill>
                <a:srgbClr val="002060"/>
              </a:solidFill>
            </a:endParaRPr>
          </a:p>
          <a:p>
            <a:pPr marL="285750" indent="-285750" algn="just">
              <a:buFont typeface="Arial" panose="020B0604020202020204" pitchFamily="34" charset="0"/>
              <a:buChar char="•"/>
            </a:pPr>
            <a:r>
              <a:rPr lang="fr-FR" dirty="0">
                <a:solidFill>
                  <a:srgbClr val="002060"/>
                </a:solidFill>
              </a:rPr>
              <a:t>D</a:t>
            </a:r>
            <a:r>
              <a:rPr lang="fr-FR" dirty="0" smtClean="0">
                <a:solidFill>
                  <a:srgbClr val="002060"/>
                </a:solidFill>
              </a:rPr>
              <a:t>ans ce document, nous ne prétendons pas atteindre à l’exhaustivité et à la rigueur scientifique maximum.</a:t>
            </a:r>
          </a:p>
          <a:p>
            <a:pPr marL="285750" indent="-285750" algn="just">
              <a:buFont typeface="Arial" panose="020B0604020202020204" pitchFamily="34" charset="0"/>
              <a:buChar char="•"/>
            </a:pPr>
            <a:r>
              <a:rPr lang="fr-FR" dirty="0" smtClean="0">
                <a:solidFill>
                  <a:srgbClr val="002060"/>
                </a:solidFill>
              </a:rPr>
              <a:t>Les « statistiques » que nous y donnons ne sont que des indications approximatives, tirées de nos observations.</a:t>
            </a:r>
          </a:p>
          <a:p>
            <a:pPr marL="285750" indent="-285750" algn="just">
              <a:buFont typeface="Arial" panose="020B0604020202020204" pitchFamily="34" charset="0"/>
              <a:buChar char="•"/>
            </a:pPr>
            <a:r>
              <a:rPr lang="fr-FR" dirty="0" smtClean="0">
                <a:solidFill>
                  <a:srgbClr val="002060"/>
                </a:solidFill>
              </a:rPr>
              <a:t>Nous n’avons ni les moyens financiers ou humains, ni le temps de pouvoir mener des enquêtes scientifiques, d’utiliser les outils statistiques et d’analyser les échantillons statistiques obtenus.</a:t>
            </a:r>
          </a:p>
          <a:p>
            <a:pPr marL="285750" indent="-285750" algn="just">
              <a:buFont typeface="Arial" panose="020B0604020202020204" pitchFamily="34" charset="0"/>
              <a:buChar char="•"/>
            </a:pPr>
            <a:r>
              <a:rPr lang="fr-FR" dirty="0" smtClean="0">
                <a:solidFill>
                  <a:srgbClr val="002060"/>
                </a:solidFill>
              </a:rPr>
              <a:t>Malgré tout, nous essaierons, autant que possible, d’être rigoureux et </a:t>
            </a:r>
            <a:r>
              <a:rPr lang="fr-FR" dirty="0" smtClean="0">
                <a:solidFill>
                  <a:srgbClr val="002060"/>
                </a:solidFill>
              </a:rPr>
              <a:t>prudents </a:t>
            </a:r>
            <a:r>
              <a:rPr lang="fr-FR" dirty="0" smtClean="0">
                <a:solidFill>
                  <a:srgbClr val="002060"/>
                </a:solidFill>
              </a:rPr>
              <a:t>dans nos affirmations.</a:t>
            </a:r>
          </a:p>
          <a:p>
            <a:pPr marL="285750" indent="-285750" algn="just">
              <a:buFont typeface="Arial" panose="020B0604020202020204" pitchFamily="34" charset="0"/>
              <a:buChar char="•"/>
            </a:pPr>
            <a:r>
              <a:rPr lang="fr-FR" dirty="0" smtClean="0">
                <a:solidFill>
                  <a:srgbClr val="002060"/>
                </a:solidFill>
              </a:rPr>
              <a:t>Nous nous devons aussi être </a:t>
            </a:r>
            <a:r>
              <a:rPr lang="fr-FR" dirty="0" smtClean="0">
                <a:solidFill>
                  <a:srgbClr val="C00000"/>
                </a:solidFill>
              </a:rPr>
              <a:t>prudents</a:t>
            </a:r>
            <a:r>
              <a:rPr lang="fr-FR" dirty="0" smtClean="0">
                <a:solidFill>
                  <a:srgbClr val="002060"/>
                </a:solidFill>
              </a:rPr>
              <a:t> </a:t>
            </a:r>
            <a:r>
              <a:rPr lang="fr-FR" dirty="0" smtClean="0">
                <a:solidFill>
                  <a:srgbClr val="002060"/>
                </a:solidFill>
              </a:rPr>
              <a:t>face au discours du malade, qui peut omettre inconsciemment ou consciemment aussi, des informations susceptibles d’être importantes pour lui et l’association. </a:t>
            </a:r>
          </a:p>
          <a:p>
            <a:pPr marL="285750" indent="-285750" algn="just">
              <a:buFont typeface="Arial" panose="020B0604020202020204" pitchFamily="34" charset="0"/>
              <a:buChar char="•"/>
            </a:pPr>
            <a:r>
              <a:rPr lang="fr-FR" dirty="0" smtClean="0">
                <a:solidFill>
                  <a:srgbClr val="002060"/>
                </a:solidFill>
              </a:rPr>
              <a:t>Et nous devons être honnête dans notre présentation.</a:t>
            </a:r>
          </a:p>
          <a:p>
            <a:pPr marL="285750" indent="-285750" algn="just">
              <a:buFont typeface="Arial" panose="020B0604020202020204" pitchFamily="34" charset="0"/>
              <a:buChar char="•"/>
            </a:pPr>
            <a:r>
              <a:rPr lang="fr-FR" dirty="0">
                <a:solidFill>
                  <a:srgbClr val="002060"/>
                </a:solidFill>
              </a:rPr>
              <a:t>Nous nous devons aussi être </a:t>
            </a:r>
            <a:r>
              <a:rPr lang="fr-FR" dirty="0" smtClean="0">
                <a:solidFill>
                  <a:srgbClr val="C00000"/>
                </a:solidFill>
              </a:rPr>
              <a:t>prudents</a:t>
            </a:r>
            <a:r>
              <a:rPr lang="fr-FR" dirty="0" smtClean="0">
                <a:solidFill>
                  <a:srgbClr val="002060"/>
                </a:solidFill>
              </a:rPr>
              <a:t> </a:t>
            </a:r>
            <a:r>
              <a:rPr lang="fr-FR" dirty="0" smtClean="0">
                <a:solidFill>
                  <a:srgbClr val="002060"/>
                </a:solidFill>
              </a:rPr>
              <a:t>face aux affirmations et « certitudes » du corps médical, car « </a:t>
            </a:r>
            <a:r>
              <a:rPr lang="fr-FR" dirty="0"/>
              <a:t> </a:t>
            </a:r>
            <a:r>
              <a:rPr lang="fr-FR" i="1" dirty="0">
                <a:solidFill>
                  <a:srgbClr val="7030A0"/>
                </a:solidFill>
              </a:rPr>
              <a:t>: En dépit de sa grande fréquence, la céphalée de tension n’a pour l’instant bénéficié que </a:t>
            </a:r>
            <a:r>
              <a:rPr lang="fr-FR" i="1" dirty="0" smtClean="0">
                <a:solidFill>
                  <a:srgbClr val="7030A0"/>
                </a:solidFill>
              </a:rPr>
              <a:t>de peu </a:t>
            </a:r>
            <a:r>
              <a:rPr lang="fr-FR" i="1" dirty="0">
                <a:solidFill>
                  <a:srgbClr val="7030A0"/>
                </a:solidFill>
              </a:rPr>
              <a:t>d’attention du corps médical. Cela explique en partie le faible nombre d’étude qui lui ont été consacrée et ce faisant </a:t>
            </a:r>
            <a:r>
              <a:rPr lang="fr-FR" b="1" i="1" dirty="0">
                <a:solidFill>
                  <a:srgbClr val="C00000"/>
                </a:solidFill>
              </a:rPr>
              <a:t>les mécanismes exacts de la céphalée de tension restent à ce jour </a:t>
            </a:r>
            <a:r>
              <a:rPr lang="fr-FR" b="1" i="1" dirty="0" smtClean="0">
                <a:solidFill>
                  <a:srgbClr val="C00000"/>
                </a:solidFill>
              </a:rPr>
              <a:t>méconnus</a:t>
            </a:r>
            <a:r>
              <a:rPr lang="fr-FR" i="1" dirty="0" smtClean="0">
                <a:solidFill>
                  <a:srgbClr val="7030A0"/>
                </a:solidFill>
              </a:rPr>
              <a:t> </a:t>
            </a:r>
            <a:r>
              <a:rPr lang="fr-FR" dirty="0" smtClean="0">
                <a:solidFill>
                  <a:srgbClr val="002060"/>
                </a:solidFill>
              </a:rPr>
              <a:t>» </a:t>
            </a:r>
            <a:r>
              <a:rPr lang="fr-FR" dirty="0" smtClean="0">
                <a:solidFill>
                  <a:srgbClr val="002060"/>
                </a:solidFill>
              </a:rPr>
              <a:t>(°). Jamais aucun médecin n’a proposé son aide à l’association, la seule en France, à s’occuper de céphalées de tension chroniques.</a:t>
            </a:r>
            <a:endParaRPr lang="fr-FR" dirty="0" smtClean="0">
              <a:solidFill>
                <a:srgbClr val="002060"/>
              </a:solidFill>
            </a:endParaRPr>
          </a:p>
          <a:p>
            <a:pPr marL="285750" indent="-285750" algn="just">
              <a:buFont typeface="Arial" panose="020B0604020202020204" pitchFamily="34" charset="0"/>
              <a:buChar char="•"/>
            </a:pPr>
            <a:r>
              <a:rPr lang="fr-FR" dirty="0" smtClean="0">
                <a:solidFill>
                  <a:srgbClr val="002060"/>
                </a:solidFill>
              </a:rPr>
              <a:t>Beaucoup de mécanismes nous restent inconnus. Au sein de notre association, nous n’avons pas la prétention de tout comprendre. Et nous devons reconnaître que rien n’est simple ou clair dans cette maladie multifactorielle.</a:t>
            </a:r>
          </a:p>
          <a:p>
            <a:pPr marL="285750" indent="-285750" algn="just">
              <a:buFont typeface="Arial" panose="020B0604020202020204" pitchFamily="34" charset="0"/>
              <a:buChar char="•"/>
            </a:pPr>
            <a:r>
              <a:rPr lang="fr-FR" dirty="0" smtClean="0">
                <a:solidFill>
                  <a:srgbClr val="002060"/>
                </a:solidFill>
              </a:rPr>
              <a:t>Nous ne sommes pas médecins. Nous ne sommes donc pas habilités à diagnostiquer et surtout à prescrire.</a:t>
            </a:r>
          </a:p>
          <a:p>
            <a:pPr marL="285750" indent="-285750" algn="just">
              <a:buFont typeface="Arial" panose="020B0604020202020204" pitchFamily="34" charset="0"/>
              <a:buChar char="•"/>
            </a:pPr>
            <a:r>
              <a:rPr lang="fr-FR" dirty="0" smtClean="0">
                <a:solidFill>
                  <a:srgbClr val="002060"/>
                </a:solidFill>
              </a:rPr>
              <a:t>Mais devant </a:t>
            </a:r>
            <a:r>
              <a:rPr lang="fr-FR" b="1" dirty="0" smtClean="0">
                <a:solidFill>
                  <a:srgbClr val="002060"/>
                </a:solidFill>
              </a:rPr>
              <a:t>l’inefficacité du corps médical à résoudre définitivement les CTC</a:t>
            </a:r>
            <a:r>
              <a:rPr lang="fr-FR" dirty="0" smtClean="0">
                <a:solidFill>
                  <a:srgbClr val="002060"/>
                </a:solidFill>
              </a:rPr>
              <a:t> (+), leur incompréhension de la maladie et des malades, nous avons été </a:t>
            </a:r>
            <a:r>
              <a:rPr lang="fr-FR" dirty="0" smtClean="0">
                <a:solidFill>
                  <a:srgbClr val="002060"/>
                </a:solidFill>
              </a:rPr>
              <a:t>obligés d’essayer </a:t>
            </a:r>
            <a:r>
              <a:rPr lang="fr-FR" dirty="0" smtClean="0">
                <a:solidFill>
                  <a:srgbClr val="002060"/>
                </a:solidFill>
              </a:rPr>
              <a:t>de nous en sortir </a:t>
            </a:r>
            <a:r>
              <a:rPr lang="fr-FR" dirty="0" smtClean="0">
                <a:solidFill>
                  <a:srgbClr val="002060"/>
                </a:solidFill>
              </a:rPr>
              <a:t>tous seuls, </a:t>
            </a:r>
            <a:r>
              <a:rPr lang="fr-FR" dirty="0" smtClean="0">
                <a:solidFill>
                  <a:srgbClr val="002060"/>
                </a:solidFill>
              </a:rPr>
              <a:t>en particulier grâce à la création de l’association «</a:t>
            </a:r>
            <a:r>
              <a:rPr lang="fr-FR" b="1" dirty="0" smtClean="0">
                <a:solidFill>
                  <a:srgbClr val="002060"/>
                </a:solidFill>
              </a:rPr>
              <a:t> Papillons en cage</a:t>
            </a:r>
            <a:r>
              <a:rPr lang="fr-FR" dirty="0" smtClean="0">
                <a:solidFill>
                  <a:srgbClr val="002060"/>
                </a:solidFill>
              </a:rPr>
              <a:t> », aidant et soutenant bénévolement les personnes souffrant de céphalées de tension (+).</a:t>
            </a:r>
            <a:endParaRPr lang="fr-FR" dirty="0">
              <a:solidFill>
                <a:srgbClr val="002060"/>
              </a:solidFill>
            </a:endParaRPr>
          </a:p>
        </p:txBody>
      </p:sp>
      <p:sp>
        <p:nvSpPr>
          <p:cNvPr id="5" name="Espace réservé du numéro de diapositive 4"/>
          <p:cNvSpPr>
            <a:spLocks noGrp="1"/>
          </p:cNvSpPr>
          <p:nvPr>
            <p:ph type="sldNum" sz="quarter" idx="12"/>
          </p:nvPr>
        </p:nvSpPr>
        <p:spPr>
          <a:xfrm>
            <a:off x="11305986" y="220840"/>
            <a:ext cx="675290" cy="372718"/>
          </a:xfrm>
        </p:spPr>
        <p:txBody>
          <a:bodyPr/>
          <a:lstStyle/>
          <a:p>
            <a:fld id="{CE177AD9-1C89-497B-82D4-54EC60B92A04}" type="slidenum">
              <a:rPr lang="fr-FR" smtClean="0"/>
              <a:t>3</a:t>
            </a:fld>
            <a:endParaRPr lang="fr-FR" dirty="0"/>
          </a:p>
        </p:txBody>
      </p:sp>
      <p:sp>
        <p:nvSpPr>
          <p:cNvPr id="6" name="ZoneTexte 5"/>
          <p:cNvSpPr txBox="1"/>
          <p:nvPr/>
        </p:nvSpPr>
        <p:spPr>
          <a:xfrm>
            <a:off x="156770" y="6381870"/>
            <a:ext cx="6002292" cy="276999"/>
          </a:xfrm>
          <a:prstGeom prst="rect">
            <a:avLst/>
          </a:prstGeom>
          <a:noFill/>
        </p:spPr>
        <p:txBody>
          <a:bodyPr wrap="square" rtlCol="0">
            <a:spAutoFit/>
          </a:bodyPr>
          <a:lstStyle/>
          <a:p>
            <a:pPr algn="just"/>
            <a:r>
              <a:rPr lang="fr-FR" sz="1200" dirty="0" smtClean="0">
                <a:solidFill>
                  <a:srgbClr val="002060"/>
                </a:solidFill>
              </a:rPr>
              <a:t>(°) </a:t>
            </a:r>
            <a:r>
              <a:rPr lang="fr-FR" sz="1200" i="1" dirty="0">
                <a:solidFill>
                  <a:srgbClr val="002060"/>
                </a:solidFill>
              </a:rPr>
              <a:t>Céphalées de tension</a:t>
            </a:r>
            <a:r>
              <a:rPr lang="fr-FR" sz="1200" dirty="0">
                <a:solidFill>
                  <a:srgbClr val="002060"/>
                </a:solidFill>
              </a:rPr>
              <a:t>, Dr. Michel </a:t>
            </a:r>
            <a:r>
              <a:rPr lang="fr-FR" sz="1200" dirty="0" err="1">
                <a:solidFill>
                  <a:srgbClr val="002060"/>
                </a:solidFill>
              </a:rPr>
              <a:t>Lantéri</a:t>
            </a:r>
            <a:r>
              <a:rPr lang="fr-FR" sz="1200" dirty="0">
                <a:solidFill>
                  <a:srgbClr val="002060"/>
                </a:solidFill>
              </a:rPr>
              <a:t>-Minet, MEDI-TEXT Editions, </a:t>
            </a:r>
            <a:r>
              <a:rPr lang="fr-FR" sz="1200" dirty="0" smtClean="0">
                <a:solidFill>
                  <a:srgbClr val="002060"/>
                </a:solidFill>
              </a:rPr>
              <a:t>2008, pages 14 et 15.</a:t>
            </a:r>
            <a:endParaRPr lang="fr-FR" sz="1200" dirty="0">
              <a:solidFill>
                <a:srgbClr val="002060"/>
              </a:solidFill>
            </a:endParaRPr>
          </a:p>
        </p:txBody>
      </p:sp>
      <p:sp>
        <p:nvSpPr>
          <p:cNvPr id="7" name="ZoneTexte 6"/>
          <p:cNvSpPr txBox="1"/>
          <p:nvPr/>
        </p:nvSpPr>
        <p:spPr>
          <a:xfrm>
            <a:off x="6364494" y="6276034"/>
            <a:ext cx="5279137" cy="369332"/>
          </a:xfrm>
          <a:prstGeom prst="rect">
            <a:avLst/>
          </a:prstGeom>
          <a:noFill/>
        </p:spPr>
        <p:txBody>
          <a:bodyPr wrap="none" rtlCol="0">
            <a:spAutoFit/>
          </a:bodyPr>
          <a:lstStyle/>
          <a:p>
            <a:r>
              <a:rPr lang="fr-FR" dirty="0" smtClean="0">
                <a:solidFill>
                  <a:srgbClr val="002060"/>
                </a:solidFill>
              </a:rPr>
              <a:t>(+) </a:t>
            </a:r>
            <a:r>
              <a:rPr lang="fr-FR" b="1" dirty="0" smtClean="0">
                <a:solidFill>
                  <a:srgbClr val="002060"/>
                </a:solidFill>
              </a:rPr>
              <a:t>Abréviation</a:t>
            </a:r>
            <a:r>
              <a:rPr lang="fr-FR" dirty="0" smtClean="0">
                <a:solidFill>
                  <a:srgbClr val="002060"/>
                </a:solidFill>
              </a:rPr>
              <a:t> : </a:t>
            </a:r>
            <a:r>
              <a:rPr lang="fr-FR" b="1" i="1" dirty="0" smtClean="0">
                <a:solidFill>
                  <a:srgbClr val="002060"/>
                </a:solidFill>
              </a:rPr>
              <a:t>CTC</a:t>
            </a:r>
            <a:r>
              <a:rPr lang="fr-FR" dirty="0" smtClean="0">
                <a:solidFill>
                  <a:srgbClr val="002060"/>
                </a:solidFill>
              </a:rPr>
              <a:t> : Céphalée de tension chronique.</a:t>
            </a:r>
            <a:endParaRPr lang="fr-FR" dirty="0">
              <a:solidFill>
                <a:srgbClr val="002060"/>
              </a:solidFill>
            </a:endParaRPr>
          </a:p>
        </p:txBody>
      </p:sp>
    </p:spTree>
    <p:extLst>
      <p:ext uri="{BB962C8B-B14F-4D97-AF65-F5344CB8AC3E}">
        <p14:creationId xmlns:p14="http://schemas.microsoft.com/office/powerpoint/2010/main" val="433304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62759" y="200396"/>
            <a:ext cx="486103" cy="357285"/>
          </a:xfrm>
        </p:spPr>
        <p:txBody>
          <a:bodyPr/>
          <a:lstStyle/>
          <a:p>
            <a:fld id="{CE177AD9-1C89-497B-82D4-54EC60B92A04}" type="slidenum">
              <a:rPr lang="fr-FR" smtClean="0"/>
              <a:t>30</a:t>
            </a:fld>
            <a:endParaRPr lang="fr-FR" dirty="0"/>
          </a:p>
        </p:txBody>
      </p:sp>
      <p:sp>
        <p:nvSpPr>
          <p:cNvPr id="3" name="ZoneTexte 2"/>
          <p:cNvSpPr txBox="1"/>
          <p:nvPr/>
        </p:nvSpPr>
        <p:spPr>
          <a:xfrm>
            <a:off x="5941357" y="20039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178676" y="651222"/>
            <a:ext cx="7851227" cy="378299"/>
          </a:xfrm>
          <a:prstGeom prst="rect">
            <a:avLst/>
          </a:prstGeom>
          <a:noFill/>
        </p:spPr>
        <p:txBody>
          <a:bodyPr wrap="square" rtlCol="0">
            <a:spAutoFit/>
          </a:bodyPr>
          <a:lstStyle/>
          <a:p>
            <a:r>
              <a:rPr lang="fr-FR" dirty="0" smtClean="0">
                <a:solidFill>
                  <a:srgbClr val="002060"/>
                </a:solidFill>
              </a:rPr>
              <a:t>6. </a:t>
            </a:r>
            <a:r>
              <a:rPr lang="fr-FR" b="1" dirty="0" smtClean="0">
                <a:solidFill>
                  <a:srgbClr val="002060"/>
                </a:solidFill>
              </a:rPr>
              <a:t>La maladie a une existence réelle et est vraiment douloureuse (suite et fin)</a:t>
            </a:r>
            <a:endParaRPr lang="fr-FR" dirty="0">
              <a:solidFill>
                <a:srgbClr val="002060"/>
              </a:solidFill>
            </a:endParaRPr>
          </a:p>
        </p:txBody>
      </p:sp>
      <p:sp>
        <p:nvSpPr>
          <p:cNvPr id="5" name="ZoneTexte 4"/>
          <p:cNvSpPr txBox="1"/>
          <p:nvPr/>
        </p:nvSpPr>
        <p:spPr>
          <a:xfrm>
            <a:off x="262759" y="1114097"/>
            <a:ext cx="11765346" cy="3970318"/>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Ce n’est pas parce qu’en apparence, </a:t>
            </a:r>
            <a:r>
              <a:rPr lang="fr-FR" i="1" dirty="0" smtClean="0">
                <a:solidFill>
                  <a:srgbClr val="002060"/>
                </a:solidFill>
              </a:rPr>
              <a:t>le malade ne se plaint pas, qu’il ne souffre pas </a:t>
            </a:r>
            <a:r>
              <a:rPr lang="fr-FR" dirty="0" smtClean="0">
                <a:solidFill>
                  <a:srgbClr val="002060"/>
                </a:solidFill>
              </a:rPr>
              <a:t>(qu’il n’a pas l’impression, par moment, que sa vie est épouvantable) et/ou que </a:t>
            </a:r>
            <a:r>
              <a:rPr lang="fr-FR" i="1" dirty="0" smtClean="0">
                <a:solidFill>
                  <a:srgbClr val="C00000"/>
                </a:solidFill>
              </a:rPr>
              <a:t>sa qualité de vie n’en serait pas considérablement diminuée</a:t>
            </a:r>
            <a:r>
              <a:rPr lang="fr-FR" dirty="0" smtClean="0">
                <a:solidFill>
                  <a:srgbClr val="002060"/>
                </a:solidFill>
              </a:rPr>
              <a:t>.</a:t>
            </a:r>
          </a:p>
          <a:p>
            <a:pPr marL="285750" indent="-285750" algn="just">
              <a:buFont typeface="Arial" panose="020B0604020202020204" pitchFamily="34" charset="0"/>
              <a:buChar char="•"/>
            </a:pPr>
            <a:r>
              <a:rPr lang="fr-FR" dirty="0" smtClean="0">
                <a:solidFill>
                  <a:srgbClr val="008000"/>
                </a:solidFill>
              </a:rPr>
              <a:t>Un malade</a:t>
            </a:r>
            <a:r>
              <a:rPr lang="fr-FR" dirty="0" smtClean="0">
                <a:solidFill>
                  <a:srgbClr val="002060"/>
                </a:solidFill>
              </a:rPr>
              <a:t>, pour tenir et ne pas couler « moralement » face à la douleur lancinante, </a:t>
            </a:r>
            <a:r>
              <a:rPr lang="fr-FR" dirty="0" smtClean="0">
                <a:solidFill>
                  <a:srgbClr val="008000"/>
                </a:solidFill>
              </a:rPr>
              <a:t>peut choisir d’être immergé dans l’activité débordante </a:t>
            </a:r>
            <a:r>
              <a:rPr lang="fr-FR" dirty="0" smtClean="0">
                <a:solidFill>
                  <a:srgbClr val="002060"/>
                </a:solidFill>
              </a:rPr>
              <a:t>(voire dans l’hyperactivité perpétuelle, à la manière d’une musaraigne), une technique de détournement de l’attention envers la douleur. Il peut choisir aussi la « </a:t>
            </a:r>
            <a:r>
              <a:rPr lang="fr-FR" b="1" dirty="0" smtClean="0">
                <a:solidFill>
                  <a:srgbClr val="002060"/>
                </a:solidFill>
              </a:rPr>
              <a:t>stratégie du dépassement de soi permanent</a:t>
            </a:r>
            <a:r>
              <a:rPr lang="fr-FR" dirty="0" smtClean="0">
                <a:solidFill>
                  <a:srgbClr val="002060"/>
                </a:solidFill>
              </a:rPr>
              <a:t> </a:t>
            </a:r>
            <a:r>
              <a:rPr lang="fr-FR" dirty="0">
                <a:solidFill>
                  <a:srgbClr val="002060"/>
                </a:solidFill>
              </a:rPr>
              <a:t>» _ à l’exemple de Sainte-Thérèse d’Avila </a:t>
            </a:r>
            <a:r>
              <a:rPr lang="fr-FR" dirty="0" smtClean="0">
                <a:solidFill>
                  <a:srgbClr val="002060"/>
                </a:solidFill>
              </a:rPr>
              <a:t>(°) _, du « </a:t>
            </a:r>
            <a:r>
              <a:rPr lang="fr-FR" b="1" dirty="0" smtClean="0">
                <a:solidFill>
                  <a:srgbClr val="002060"/>
                </a:solidFill>
              </a:rPr>
              <a:t>rebond permanent pour réussir</a:t>
            </a:r>
            <a:r>
              <a:rPr lang="fr-FR" dirty="0" smtClean="0">
                <a:solidFill>
                  <a:srgbClr val="002060"/>
                </a:solidFill>
              </a:rPr>
              <a:t> »</a:t>
            </a:r>
            <a:r>
              <a:rPr lang="fr-FR" dirty="0">
                <a:solidFill>
                  <a:srgbClr val="002060"/>
                </a:solidFill>
              </a:rPr>
              <a:t> </a:t>
            </a:r>
            <a:r>
              <a:rPr lang="fr-FR" dirty="0" smtClean="0">
                <a:solidFill>
                  <a:srgbClr val="002060"/>
                </a:solidFill>
              </a:rPr>
              <a:t>… Tout ce qui augmentera </a:t>
            </a:r>
            <a:r>
              <a:rPr lang="fr-FR" i="1" dirty="0" smtClean="0">
                <a:solidFill>
                  <a:srgbClr val="002060"/>
                </a:solidFill>
              </a:rPr>
              <a:t>résilience</a:t>
            </a:r>
            <a:r>
              <a:rPr lang="fr-FR" dirty="0" smtClean="0">
                <a:solidFill>
                  <a:srgbClr val="002060"/>
                </a:solidFill>
              </a:rPr>
              <a:t>.</a:t>
            </a:r>
            <a:endParaRPr lang="fr-FR" dirty="0" smtClean="0">
              <a:solidFill>
                <a:srgbClr val="008000"/>
              </a:solidFill>
            </a:endParaRPr>
          </a:p>
          <a:p>
            <a:pPr marL="285750" indent="-285750" algn="just">
              <a:buFont typeface="Arial" panose="020B0604020202020204" pitchFamily="34" charset="0"/>
              <a:buChar char="•"/>
            </a:pPr>
            <a:r>
              <a:rPr lang="fr-FR" dirty="0" smtClean="0">
                <a:solidFill>
                  <a:srgbClr val="008000"/>
                </a:solidFill>
              </a:rPr>
              <a:t>Certains malades peuvent être très courageux et résistants à la souffrance</a:t>
            </a:r>
            <a:r>
              <a:rPr lang="fr-FR" dirty="0" smtClean="0">
                <a:solidFill>
                  <a:srgbClr val="002060"/>
                </a:solidFill>
              </a:rPr>
              <a:t>, comme Loïc qui a dirigé un média de province, avec une quinzaine de personnes sous ses ordres, bien qu’ayant vécu presque toute sa vie, dans la douleur</a:t>
            </a:r>
            <a:r>
              <a:rPr lang="fr-FR" dirty="0">
                <a:solidFill>
                  <a:srgbClr val="002060"/>
                </a:solidFill>
              </a:rPr>
              <a:t>, dans la </a:t>
            </a:r>
            <a:r>
              <a:rPr lang="fr-FR" dirty="0" smtClean="0">
                <a:solidFill>
                  <a:srgbClr val="002060"/>
                </a:solidFill>
              </a:rPr>
              <a:t>céphalées </a:t>
            </a:r>
            <a:r>
              <a:rPr lang="fr-FR" dirty="0">
                <a:solidFill>
                  <a:srgbClr val="002060"/>
                </a:solidFill>
              </a:rPr>
              <a:t>de tension chroniques (depuis l’âge de 16 </a:t>
            </a:r>
            <a:r>
              <a:rPr lang="fr-FR" dirty="0" smtClean="0">
                <a:solidFill>
                  <a:srgbClr val="002060"/>
                </a:solidFill>
              </a:rPr>
              <a:t>ans et durant </a:t>
            </a:r>
            <a:r>
              <a:rPr lang="fr-FR" dirty="0">
                <a:solidFill>
                  <a:srgbClr val="002060"/>
                </a:solidFill>
              </a:rPr>
              <a:t>plus de 50 ans</a:t>
            </a:r>
            <a:r>
              <a:rPr lang="fr-FR" dirty="0" smtClean="0">
                <a:solidFill>
                  <a:srgbClr val="002060"/>
                </a:solidFill>
              </a:rPr>
              <a:t>), et un brouillard intellectuel </a:t>
            </a:r>
            <a:r>
              <a:rPr lang="fr-FR" dirty="0">
                <a:solidFill>
                  <a:srgbClr val="002060"/>
                </a:solidFill>
              </a:rPr>
              <a:t>permanents</a:t>
            </a:r>
            <a:r>
              <a:rPr lang="fr-FR" dirty="0" smtClean="0">
                <a:solidFill>
                  <a:srgbClr val="002060"/>
                </a:solidFill>
              </a:rPr>
              <a:t>, alors qu’il </a:t>
            </a:r>
            <a:r>
              <a:rPr lang="fr-FR" dirty="0">
                <a:solidFill>
                  <a:srgbClr val="002060"/>
                </a:solidFill>
              </a:rPr>
              <a:t>devait se rendre chaque </a:t>
            </a:r>
            <a:r>
              <a:rPr lang="fr-FR" dirty="0" smtClean="0">
                <a:solidFill>
                  <a:srgbClr val="002060"/>
                </a:solidFill>
              </a:rPr>
              <a:t>jour</a:t>
            </a:r>
            <a:r>
              <a:rPr lang="fr-FR" dirty="0">
                <a:solidFill>
                  <a:srgbClr val="002060"/>
                </a:solidFill>
              </a:rPr>
              <a:t> </a:t>
            </a:r>
            <a:r>
              <a:rPr lang="fr-FR" dirty="0" smtClean="0">
                <a:solidFill>
                  <a:srgbClr val="002060"/>
                </a:solidFill>
              </a:rPr>
              <a:t>au siège de son journal. Il a souffert pendant et en souffre toujours, même durant sa retraite, alors qu’il est pourtant bien entouré et choyé par sa famille. Il semble qu’il ait a tenu par devoir et à cause de ses convictions morales. </a:t>
            </a:r>
            <a:r>
              <a:rPr lang="fr-FR" dirty="0" smtClean="0">
                <a:solidFill>
                  <a:srgbClr val="008000"/>
                </a:solidFill>
              </a:rPr>
              <a:t>Note : les valeurs morales peuvent être importantes pour tenir face à la douleur.</a:t>
            </a:r>
            <a:endParaRPr lang="fr-FR" dirty="0" smtClean="0">
              <a:solidFill>
                <a:srgbClr val="002060"/>
              </a:solidFill>
            </a:endParaRPr>
          </a:p>
          <a:p>
            <a:pPr marL="285750" indent="-285750" algn="just">
              <a:buFont typeface="Arial" panose="020B0604020202020204" pitchFamily="34" charset="0"/>
              <a:buChar char="•"/>
            </a:pPr>
            <a:r>
              <a:rPr lang="fr-FR" dirty="0" smtClean="0">
                <a:solidFill>
                  <a:srgbClr val="002060"/>
                </a:solidFill>
              </a:rPr>
              <a:t>Un malade peut </a:t>
            </a:r>
            <a:r>
              <a:rPr lang="fr-FR" b="1" dirty="0" smtClean="0">
                <a:solidFill>
                  <a:srgbClr val="C00000"/>
                </a:solidFill>
              </a:rPr>
              <a:t>dissimuler</a:t>
            </a:r>
            <a:r>
              <a:rPr lang="fr-FR" dirty="0" smtClean="0">
                <a:solidFill>
                  <a:srgbClr val="C00000"/>
                </a:solidFill>
              </a:rPr>
              <a:t> </a:t>
            </a:r>
            <a:r>
              <a:rPr lang="fr-FR" dirty="0" smtClean="0">
                <a:solidFill>
                  <a:srgbClr val="002060"/>
                </a:solidFill>
              </a:rPr>
              <a:t>à ses collègues ou au plus grand nombre, ses </a:t>
            </a:r>
            <a:r>
              <a:rPr lang="fr-FR" b="1" dirty="0" smtClean="0">
                <a:solidFill>
                  <a:srgbClr val="002060"/>
                </a:solidFill>
              </a:rPr>
              <a:t>pertes de mémoire et de concentration </a:t>
            </a:r>
            <a:r>
              <a:rPr lang="fr-FR" dirty="0" smtClean="0">
                <a:solidFill>
                  <a:srgbClr val="002060"/>
                </a:solidFill>
              </a:rPr>
              <a:t>(nous en reparlerons), en notant tout à l’avance (</a:t>
            </a:r>
            <a:r>
              <a:rPr lang="fr-FR" dirty="0" err="1" smtClean="0">
                <a:solidFill>
                  <a:srgbClr val="002060"/>
                </a:solidFill>
              </a:rPr>
              <a:t>RdV</a:t>
            </a:r>
            <a:r>
              <a:rPr lang="fr-FR" dirty="0" smtClean="0">
                <a:solidFill>
                  <a:srgbClr val="002060"/>
                </a:solidFill>
              </a:rPr>
              <a:t>, idées etc. …) dans des carnets, agendas électroniques ou dictaphones.</a:t>
            </a:r>
            <a:endParaRPr lang="fr-FR" dirty="0">
              <a:solidFill>
                <a:srgbClr val="00206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7975" y="5176280"/>
            <a:ext cx="1560129" cy="1539419"/>
          </a:xfrm>
          <a:prstGeom prst="rect">
            <a:avLst/>
          </a:prstGeom>
        </p:spPr>
      </p:pic>
      <p:sp>
        <p:nvSpPr>
          <p:cNvPr id="7" name="ZoneTexte 6"/>
          <p:cNvSpPr txBox="1"/>
          <p:nvPr/>
        </p:nvSpPr>
        <p:spPr>
          <a:xfrm>
            <a:off x="178674" y="5176280"/>
            <a:ext cx="10289299" cy="1569660"/>
          </a:xfrm>
          <a:prstGeom prst="rect">
            <a:avLst/>
          </a:prstGeom>
          <a:noFill/>
        </p:spPr>
        <p:txBody>
          <a:bodyPr wrap="square" rtlCol="0">
            <a:spAutoFit/>
          </a:bodyPr>
          <a:lstStyle/>
          <a:p>
            <a:pPr algn="just"/>
            <a:r>
              <a:rPr lang="fr-FR" sz="1200" dirty="0" smtClean="0">
                <a:solidFill>
                  <a:srgbClr val="002060"/>
                </a:solidFill>
              </a:rPr>
              <a:t>(°) Thérèse </a:t>
            </a:r>
            <a:r>
              <a:rPr lang="fr-FR" sz="1200" dirty="0">
                <a:solidFill>
                  <a:srgbClr val="002060"/>
                </a:solidFill>
              </a:rPr>
              <a:t>d'Ávila ou Teresa de </a:t>
            </a:r>
            <a:r>
              <a:rPr lang="fr-FR" sz="1200" dirty="0" err="1">
                <a:solidFill>
                  <a:srgbClr val="002060"/>
                </a:solidFill>
              </a:rPr>
              <a:t>Jesús</a:t>
            </a:r>
            <a:r>
              <a:rPr lang="fr-FR" sz="1200" dirty="0">
                <a:solidFill>
                  <a:srgbClr val="002060"/>
                </a:solidFill>
              </a:rPr>
              <a:t> a recherché, sans cesse, la sainteté, y compris par la mortification, une activité effrénée et incessante, au point de risquer de mourir, du fait de son </a:t>
            </a:r>
            <a:r>
              <a:rPr lang="fr-FR" sz="1200" dirty="0">
                <a:solidFill>
                  <a:srgbClr val="C00000"/>
                </a:solidFill>
              </a:rPr>
              <a:t>grand état de surmenage et d’épuisement </a:t>
            </a:r>
            <a:r>
              <a:rPr lang="fr-FR" sz="1200" dirty="0">
                <a:solidFill>
                  <a:srgbClr val="002060"/>
                </a:solidFill>
              </a:rPr>
              <a:t>(elle restera longtemps alitée après ce </a:t>
            </a:r>
            <a:r>
              <a:rPr lang="fr-FR" sz="1200" dirty="0">
                <a:solidFill>
                  <a:srgbClr val="C00000"/>
                </a:solidFill>
              </a:rPr>
              <a:t>surmenage</a:t>
            </a:r>
            <a:r>
              <a:rPr lang="fr-FR" sz="1200" dirty="0">
                <a:solidFill>
                  <a:srgbClr val="002060"/>
                </a:solidFill>
              </a:rPr>
              <a:t>). Durant 27 ans, sainte </a:t>
            </a:r>
            <a:r>
              <a:rPr lang="fr-FR" sz="1200" dirty="0" err="1">
                <a:solidFill>
                  <a:srgbClr val="002060"/>
                </a:solidFill>
              </a:rPr>
              <a:t>Thèrèse</a:t>
            </a:r>
            <a:r>
              <a:rPr lang="fr-FR" sz="1200" dirty="0">
                <a:solidFill>
                  <a:srgbClr val="002060"/>
                </a:solidFill>
              </a:rPr>
              <a:t> d'Avila reste dans cette communauté, </a:t>
            </a:r>
            <a:r>
              <a:rPr lang="fr-FR" sz="1200" dirty="0">
                <a:solidFill>
                  <a:srgbClr val="C00000"/>
                </a:solidFill>
              </a:rPr>
              <a:t>alternant phases de maladie et de guérison</a:t>
            </a:r>
            <a:r>
              <a:rPr lang="fr-FR" sz="1200" dirty="0">
                <a:solidFill>
                  <a:srgbClr val="002060"/>
                </a:solidFill>
              </a:rPr>
              <a:t>, visites hors et dans le monastère, qui maintiennent son lien avec la société. Elle a souffert une partie de sa vie de </a:t>
            </a:r>
            <a:r>
              <a:rPr lang="fr-FR" sz="1200" dirty="0">
                <a:solidFill>
                  <a:srgbClr val="C00000"/>
                </a:solidFill>
              </a:rPr>
              <a:t>maux de tête </a:t>
            </a:r>
            <a:r>
              <a:rPr lang="fr-FR" sz="1200" dirty="0">
                <a:solidFill>
                  <a:srgbClr val="002060"/>
                </a:solidFill>
              </a:rPr>
              <a:t>(peut-être des "céphalées de tension chroniques" selon l'auteur (?)), au point que </a:t>
            </a:r>
            <a:r>
              <a:rPr lang="fr-FR" sz="1200" i="1" dirty="0">
                <a:solidFill>
                  <a:srgbClr val="002060"/>
                </a:solidFill>
              </a:rPr>
              <a:t>les croyants invoquent Sainte-Thérèse d'Avila pour faire disparaître les maux de têt</a:t>
            </a:r>
            <a:r>
              <a:rPr lang="fr-FR" sz="1200" dirty="0">
                <a:solidFill>
                  <a:srgbClr val="002060"/>
                </a:solidFill>
              </a:rPr>
              <a:t>e. Sainte-Thérèse d'Avila souffrait de « </a:t>
            </a:r>
            <a:r>
              <a:rPr lang="fr-FR" sz="1200" i="1" dirty="0">
                <a:solidFill>
                  <a:srgbClr val="002060"/>
                </a:solidFill>
              </a:rPr>
              <a:t>troubles nerveux aux répercussions sur le </a:t>
            </a:r>
            <a:r>
              <a:rPr lang="fr-FR" sz="1200" i="1" dirty="0" smtClean="0">
                <a:solidFill>
                  <a:srgbClr val="002060"/>
                </a:solidFill>
              </a:rPr>
              <a:t>cœur, </a:t>
            </a:r>
            <a:r>
              <a:rPr lang="fr-FR" sz="1200" i="1" dirty="0">
                <a:solidFill>
                  <a:srgbClr val="002060"/>
                </a:solidFill>
              </a:rPr>
              <a:t>sur l'estomac et les entrailles; </a:t>
            </a:r>
            <a:r>
              <a:rPr lang="fr-FR" sz="1200" i="1" dirty="0">
                <a:solidFill>
                  <a:srgbClr val="C00000"/>
                </a:solidFill>
              </a:rPr>
              <a:t>évanouissements et des maux de </a:t>
            </a:r>
            <a:r>
              <a:rPr lang="fr-FR" sz="1200" i="1" dirty="0" smtClean="0">
                <a:solidFill>
                  <a:srgbClr val="C00000"/>
                </a:solidFill>
              </a:rPr>
              <a:t>cœur si </a:t>
            </a:r>
            <a:r>
              <a:rPr lang="fr-FR" sz="1200" i="1" dirty="0">
                <a:solidFill>
                  <a:srgbClr val="C00000"/>
                </a:solidFill>
              </a:rPr>
              <a:t>étranges et si violents; crise de catalepsies, des contractions nerveuses qui lui mettaient le corps en boule </a:t>
            </a:r>
            <a:r>
              <a:rPr lang="fr-FR" sz="1200" dirty="0">
                <a:solidFill>
                  <a:srgbClr val="002060"/>
                </a:solidFill>
              </a:rPr>
              <a:t>».</a:t>
            </a:r>
          </a:p>
          <a:p>
            <a:pPr algn="just"/>
            <a:r>
              <a:rPr lang="fr-FR" sz="1200" dirty="0">
                <a:solidFill>
                  <a:srgbClr val="002060"/>
                </a:solidFill>
              </a:rPr>
              <a:t>Sources : a) </a:t>
            </a:r>
            <a:r>
              <a:rPr lang="fr-FR" sz="1200" dirty="0">
                <a:solidFill>
                  <a:srgbClr val="002060"/>
                </a:solidFill>
                <a:hlinkClick r:id="rId3"/>
              </a:rPr>
              <a:t>http://perso.orange.fr/jean-paul.barriere/divers2/therese.htm</a:t>
            </a:r>
            <a:r>
              <a:rPr lang="fr-FR" sz="1200" dirty="0" smtClean="0">
                <a:solidFill>
                  <a:srgbClr val="002060"/>
                </a:solidFill>
              </a:rPr>
              <a:t>, b</a:t>
            </a:r>
            <a:r>
              <a:rPr lang="fr-FR" sz="1200" dirty="0">
                <a:solidFill>
                  <a:srgbClr val="002060"/>
                </a:solidFill>
              </a:rPr>
              <a:t>) </a:t>
            </a:r>
            <a:r>
              <a:rPr lang="fr-FR" sz="1200" dirty="0">
                <a:solidFill>
                  <a:srgbClr val="002060"/>
                </a:solidFill>
                <a:hlinkClick r:id="rId4"/>
              </a:rPr>
              <a:t>http://</a:t>
            </a:r>
            <a:r>
              <a:rPr lang="fr-FR" sz="1200" dirty="0" smtClean="0">
                <a:solidFill>
                  <a:srgbClr val="002060"/>
                </a:solidFill>
                <a:hlinkClick r:id="rId4"/>
              </a:rPr>
              <a:t>www.evene.fr/celebre/biographie/sainte-therese-d-avila-4434.php</a:t>
            </a:r>
            <a:r>
              <a:rPr lang="fr-FR" sz="1200" dirty="0">
                <a:solidFill>
                  <a:srgbClr val="002060"/>
                </a:solidFill>
              </a:rPr>
              <a:t>, c) </a:t>
            </a:r>
            <a:r>
              <a:rPr lang="fr-FR" sz="1200" dirty="0">
                <a:solidFill>
                  <a:srgbClr val="002060"/>
                </a:solidFill>
                <a:hlinkClick r:id="rId5"/>
              </a:rPr>
              <a:t>http://</a:t>
            </a:r>
            <a:r>
              <a:rPr lang="fr-FR" sz="1200" dirty="0" smtClean="0">
                <a:solidFill>
                  <a:srgbClr val="002060"/>
                </a:solidFill>
                <a:hlinkClick r:id="rId5"/>
              </a:rPr>
              <a:t>fr.wikipedia.org/wiki/Th%C3%A9r%C3%A8se_d%27Avila</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3839138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067392" y="146312"/>
            <a:ext cx="643759"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31</a:t>
            </a:fld>
            <a:endParaRPr lang="fr-FR" dirty="0"/>
          </a:p>
        </p:txBody>
      </p:sp>
      <p:sp>
        <p:nvSpPr>
          <p:cNvPr id="4" name="ZoneTexte 3"/>
          <p:cNvSpPr txBox="1"/>
          <p:nvPr/>
        </p:nvSpPr>
        <p:spPr>
          <a:xfrm>
            <a:off x="5941357" y="20039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78676" y="651223"/>
            <a:ext cx="7210097" cy="369332"/>
          </a:xfrm>
          <a:prstGeom prst="rect">
            <a:avLst/>
          </a:prstGeom>
          <a:noFill/>
        </p:spPr>
        <p:txBody>
          <a:bodyPr wrap="square" rtlCol="0">
            <a:spAutoFit/>
          </a:bodyPr>
          <a:lstStyle/>
          <a:p>
            <a:r>
              <a:rPr lang="fr-FR" dirty="0" smtClean="0">
                <a:solidFill>
                  <a:srgbClr val="002060"/>
                </a:solidFill>
              </a:rPr>
              <a:t>6bis. </a:t>
            </a:r>
            <a:r>
              <a:rPr lang="fr-FR" b="1" dirty="0" smtClean="0">
                <a:solidFill>
                  <a:srgbClr val="002060"/>
                </a:solidFill>
              </a:rPr>
              <a:t>Aucune action de l’effet placebo sur les CTC</a:t>
            </a:r>
            <a:endParaRPr lang="fr-FR" dirty="0">
              <a:solidFill>
                <a:srgbClr val="002060"/>
              </a:solidFill>
            </a:endParaRPr>
          </a:p>
        </p:txBody>
      </p:sp>
      <p:sp>
        <p:nvSpPr>
          <p:cNvPr id="6" name="ZoneTexte 5"/>
          <p:cNvSpPr txBox="1"/>
          <p:nvPr/>
        </p:nvSpPr>
        <p:spPr>
          <a:xfrm>
            <a:off x="178676" y="1217544"/>
            <a:ext cx="11719034" cy="2585323"/>
          </a:xfrm>
          <a:prstGeom prst="rect">
            <a:avLst/>
          </a:prstGeom>
          <a:noFill/>
        </p:spPr>
        <p:txBody>
          <a:bodyPr wrap="square" rtlCol="0">
            <a:spAutoFit/>
          </a:bodyPr>
          <a:lstStyle/>
          <a:p>
            <a:pPr algn="just"/>
            <a:endParaRPr lang="fr-FR" b="1" dirty="0" smtClean="0">
              <a:solidFill>
                <a:srgbClr val="002060"/>
              </a:solidFill>
            </a:endParaRPr>
          </a:p>
          <a:p>
            <a:pPr marL="285750" indent="-285750" algn="just">
              <a:buFont typeface="Arial" panose="020B0604020202020204" pitchFamily="34" charset="0"/>
              <a:buChar char="•"/>
            </a:pPr>
            <a:r>
              <a:rPr lang="fr-FR" b="1" dirty="0" smtClean="0">
                <a:solidFill>
                  <a:srgbClr val="002060"/>
                </a:solidFill>
              </a:rPr>
              <a:t>L’effet placebo n’a souvent aucun effet sur l’intensité douloureuse de la maladie. </a:t>
            </a:r>
            <a:r>
              <a:rPr lang="fr-FR" dirty="0" smtClean="0">
                <a:solidFill>
                  <a:srgbClr val="002060"/>
                </a:solidFill>
              </a:rPr>
              <a:t>Par exemple, </a:t>
            </a:r>
            <a:r>
              <a:rPr lang="fr-FR" dirty="0">
                <a:solidFill>
                  <a:srgbClr val="002060"/>
                </a:solidFill>
              </a:rPr>
              <a:t>le neurologue Dominique </a:t>
            </a:r>
            <a:r>
              <a:rPr lang="fr-FR" dirty="0" smtClean="0">
                <a:solidFill>
                  <a:srgbClr val="002060"/>
                </a:solidFill>
              </a:rPr>
              <a:t>Valade, du centre antidouleur de l’hôpital Lariboisière de Paris, avait prescrit des </a:t>
            </a:r>
            <a:r>
              <a:rPr lang="fr-FR" i="1" dirty="0" smtClean="0">
                <a:solidFill>
                  <a:srgbClr val="002060"/>
                </a:solidFill>
              </a:rPr>
              <a:t>aimants permanents </a:t>
            </a:r>
            <a:r>
              <a:rPr lang="fr-FR" dirty="0" smtClean="0">
                <a:solidFill>
                  <a:srgbClr val="002060"/>
                </a:solidFill>
              </a:rPr>
              <a:t>à certains de ses patients souffrant de céphalées de tension (à un certain Loïc B. …), sans aucun résultat. Bien sûr, les </a:t>
            </a:r>
            <a:r>
              <a:rPr lang="fr-FR" i="1" dirty="0">
                <a:solidFill>
                  <a:srgbClr val="002060"/>
                </a:solidFill>
              </a:rPr>
              <a:t>aimants permanents </a:t>
            </a:r>
            <a:r>
              <a:rPr lang="fr-FR" dirty="0" smtClean="0">
                <a:solidFill>
                  <a:srgbClr val="002060"/>
                </a:solidFill>
              </a:rPr>
              <a:t>n’ont strictement aucun effet </a:t>
            </a:r>
            <a:r>
              <a:rPr lang="fr-FR" dirty="0">
                <a:solidFill>
                  <a:srgbClr val="002060"/>
                </a:solidFill>
              </a:rPr>
              <a:t>physiologique</a:t>
            </a:r>
            <a:r>
              <a:rPr lang="fr-FR" dirty="0" smtClean="0">
                <a:solidFill>
                  <a:srgbClr val="002060"/>
                </a:solidFill>
              </a:rPr>
              <a:t> sur les céphalées de tension et ne pourront jamais avoir un quelconque effet </a:t>
            </a:r>
            <a:r>
              <a:rPr lang="fr-FR" dirty="0">
                <a:solidFill>
                  <a:srgbClr val="002060"/>
                </a:solidFill>
              </a:rPr>
              <a:t>physiologique</a:t>
            </a:r>
            <a:r>
              <a:rPr lang="fr-FR" dirty="0" smtClean="0">
                <a:solidFill>
                  <a:srgbClr val="002060"/>
                </a:solidFill>
              </a:rPr>
              <a:t> sur eux (!).</a:t>
            </a:r>
          </a:p>
          <a:p>
            <a:pPr marL="285750" indent="-285750" algn="just">
              <a:buFont typeface="Arial" panose="020B0604020202020204" pitchFamily="34" charset="0"/>
              <a:buChar char="•"/>
            </a:pPr>
            <a:r>
              <a:rPr lang="fr-FR" dirty="0" smtClean="0">
                <a:solidFill>
                  <a:srgbClr val="008000"/>
                </a:solidFill>
              </a:rPr>
              <a:t>Par contre, au sein de notre association, nous avons constaté, qu’après une écoute bienveillante, attentive, compréhensive, le malade se sentait mieux et que le ressenti de sa douleur céphalalgique s’était amélioré momentanément.</a:t>
            </a:r>
            <a:endParaRPr lang="fr-FR" dirty="0">
              <a:solidFill>
                <a:srgbClr val="00800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565" y="3977289"/>
            <a:ext cx="3429000" cy="2038350"/>
          </a:xfrm>
          <a:prstGeom prst="rect">
            <a:avLst/>
          </a:prstGeom>
        </p:spPr>
      </p:pic>
      <p:sp>
        <p:nvSpPr>
          <p:cNvPr id="8" name="ZoneTexte 7"/>
          <p:cNvSpPr txBox="1"/>
          <p:nvPr/>
        </p:nvSpPr>
        <p:spPr>
          <a:xfrm>
            <a:off x="5078466" y="6084006"/>
            <a:ext cx="6989379" cy="461665"/>
          </a:xfrm>
          <a:prstGeom prst="rect">
            <a:avLst/>
          </a:prstGeom>
          <a:noFill/>
        </p:spPr>
        <p:txBody>
          <a:bodyPr wrap="square" rtlCol="0">
            <a:spAutoFit/>
          </a:bodyPr>
          <a:lstStyle/>
          <a:p>
            <a:pPr algn="ctr"/>
            <a:r>
              <a:rPr lang="fr-FR" sz="1200" i="1" dirty="0" smtClean="0">
                <a:solidFill>
                  <a:srgbClr val="002060"/>
                </a:solidFill>
              </a:rPr>
              <a:t>Aimants permanents</a:t>
            </a:r>
            <a:r>
              <a:rPr lang="fr-FR" sz="1200" dirty="0" smtClean="0">
                <a:solidFill>
                  <a:srgbClr val="002060"/>
                </a:solidFill>
              </a:rPr>
              <a:t> contenu dans une ceinture, ne pouvant qu’avoir un effet placebo et aucun effet physiologique sur le corps (contrairement aux champs magnétiques alternatifs, cycliques ou impulsionnels) </a:t>
            </a:r>
            <a:r>
              <a:rPr lang="fr-FR" sz="1200" dirty="0" smtClean="0">
                <a:solidFill>
                  <a:srgbClr val="002060"/>
                </a:solidFill>
                <a:latin typeface="Calibri" panose="020F0502020204030204" pitchFamily="34" charset="0"/>
              </a:rPr>
              <a:t>↑</a:t>
            </a:r>
            <a:endParaRPr lang="fr-FR" sz="1200" dirty="0">
              <a:solidFill>
                <a:srgbClr val="00206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455" y="4560006"/>
            <a:ext cx="2667000" cy="1524000"/>
          </a:xfrm>
          <a:prstGeom prst="rect">
            <a:avLst/>
          </a:prstGeom>
        </p:spPr>
      </p:pic>
      <p:sp>
        <p:nvSpPr>
          <p:cNvPr id="10" name="ZoneTexte 9"/>
          <p:cNvSpPr txBox="1"/>
          <p:nvPr/>
        </p:nvSpPr>
        <p:spPr>
          <a:xfrm>
            <a:off x="3163618" y="6176338"/>
            <a:ext cx="1702674" cy="276999"/>
          </a:xfrm>
          <a:prstGeom prst="rect">
            <a:avLst/>
          </a:prstGeom>
          <a:noFill/>
        </p:spPr>
        <p:txBody>
          <a:bodyPr wrap="square" rtlCol="0">
            <a:spAutoFit/>
          </a:bodyPr>
          <a:lstStyle/>
          <a:p>
            <a:pPr algn="ctr"/>
            <a:r>
              <a:rPr lang="fr-FR" sz="1200" i="1" dirty="0" smtClean="0">
                <a:solidFill>
                  <a:srgbClr val="002060"/>
                </a:solidFill>
              </a:rPr>
              <a:t>Aimants </a:t>
            </a:r>
            <a:r>
              <a:rPr lang="fr-FR" sz="1200" i="1" dirty="0">
                <a:solidFill>
                  <a:srgbClr val="002060"/>
                </a:solidFill>
              </a:rPr>
              <a:t>permanents</a:t>
            </a:r>
            <a:endParaRPr lang="fr-FR" sz="1200" dirty="0">
              <a:solidFill>
                <a:srgbClr val="002060"/>
              </a:solidFill>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9317" y="4013196"/>
            <a:ext cx="2068142" cy="368462"/>
          </a:xfrm>
          <a:prstGeom prst="rect">
            <a:avLst/>
          </a:prstGeom>
        </p:spPr>
      </p:pic>
    </p:spTree>
    <p:extLst>
      <p:ext uri="{BB962C8B-B14F-4D97-AF65-F5344CB8AC3E}">
        <p14:creationId xmlns:p14="http://schemas.microsoft.com/office/powerpoint/2010/main" val="3706621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E177AD9-1C89-497B-82D4-54EC60B92A04}" type="slidenum">
              <a:rPr lang="fr-FR" smtClean="0"/>
              <a:t>32</a:t>
            </a:fld>
            <a:endParaRPr lang="fr-FR" dirty="0"/>
          </a:p>
        </p:txBody>
      </p:sp>
      <p:sp>
        <p:nvSpPr>
          <p:cNvPr id="3" name="Espace réservé du numéro de diapositive 1"/>
          <p:cNvSpPr txBox="1">
            <a:spLocks/>
          </p:cNvSpPr>
          <p:nvPr/>
        </p:nvSpPr>
        <p:spPr>
          <a:xfrm>
            <a:off x="11089342" y="186004"/>
            <a:ext cx="945776" cy="37446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32</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224118" y="695654"/>
            <a:ext cx="8867330" cy="369332"/>
          </a:xfrm>
          <a:prstGeom prst="rect">
            <a:avLst/>
          </a:prstGeom>
          <a:noFill/>
        </p:spPr>
        <p:txBody>
          <a:bodyPr wrap="square" rtlCol="0">
            <a:spAutoFit/>
          </a:bodyPr>
          <a:lstStyle/>
          <a:p>
            <a:r>
              <a:rPr lang="fr-FR" b="1" dirty="0">
                <a:solidFill>
                  <a:srgbClr val="002060"/>
                </a:solidFill>
              </a:rPr>
              <a:t>7</a:t>
            </a:r>
            <a:r>
              <a:rPr lang="fr-FR" b="1" dirty="0" smtClean="0">
                <a:solidFill>
                  <a:srgbClr val="002060"/>
                </a:solidFill>
              </a:rPr>
              <a:t>. La grande diversité des intensités douloureuses des céphalées de tension </a:t>
            </a:r>
            <a:endParaRPr lang="fr-FR" b="1" dirty="0">
              <a:solidFill>
                <a:srgbClr val="002060"/>
              </a:solidFill>
            </a:endParaRPr>
          </a:p>
        </p:txBody>
      </p:sp>
      <p:pic>
        <p:nvPicPr>
          <p:cNvPr id="6" name="Picture 2" descr="D:\Users\blisan\Documents\divers\céphalées\céphalées\headache-after-taking-birth-control-pills-prevention-naproxen-338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327" y="3372517"/>
            <a:ext cx="4604791" cy="307713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153388" y="6449652"/>
            <a:ext cx="4984377" cy="461665"/>
          </a:xfrm>
          <a:prstGeom prst="rect">
            <a:avLst/>
          </a:prstGeom>
          <a:noFill/>
        </p:spPr>
        <p:txBody>
          <a:bodyPr wrap="square" rtlCol="0">
            <a:spAutoFit/>
          </a:bodyPr>
          <a:lstStyle/>
          <a:p>
            <a:pPr algn="ctr"/>
            <a:r>
              <a:rPr lang="fr-FR" sz="1200" dirty="0" smtClean="0">
                <a:solidFill>
                  <a:srgbClr val="C00000"/>
                </a:solidFill>
              </a:rPr>
              <a:t>Perte de motivation et du goût à la vie liée </a:t>
            </a:r>
          </a:p>
          <a:p>
            <a:pPr algn="ctr"/>
            <a:r>
              <a:rPr lang="fr-FR" sz="1200" dirty="0" smtClean="0">
                <a:solidFill>
                  <a:srgbClr val="C00000"/>
                </a:solidFill>
              </a:rPr>
              <a:t>à une douleur chronique intense.</a:t>
            </a:r>
            <a:endParaRPr lang="fr-FR" sz="1200" dirty="0">
              <a:solidFill>
                <a:srgbClr val="C00000"/>
              </a:solidFill>
            </a:endParaRPr>
          </a:p>
        </p:txBody>
      </p:sp>
      <p:sp>
        <p:nvSpPr>
          <p:cNvPr id="8" name="ZoneTexte 7"/>
          <p:cNvSpPr txBox="1"/>
          <p:nvPr/>
        </p:nvSpPr>
        <p:spPr>
          <a:xfrm>
            <a:off x="224118" y="1064985"/>
            <a:ext cx="11811000" cy="2862322"/>
          </a:xfrm>
          <a:prstGeom prst="rect">
            <a:avLst/>
          </a:prstGeom>
          <a:noFill/>
        </p:spPr>
        <p:txBody>
          <a:bodyPr wrap="square" rtlCol="0">
            <a:spAutoFit/>
          </a:bodyPr>
          <a:lstStyle/>
          <a:p>
            <a:pPr algn="just"/>
            <a:r>
              <a:rPr lang="fr-FR" dirty="0" smtClean="0">
                <a:solidFill>
                  <a:srgbClr val="002060"/>
                </a:solidFill>
              </a:rPr>
              <a:t>Il existe une grande diversité d’intensités douloureuses (ou de ressentis </a:t>
            </a:r>
            <a:r>
              <a:rPr lang="fr-FR" dirty="0">
                <a:solidFill>
                  <a:srgbClr val="002060"/>
                </a:solidFill>
              </a:rPr>
              <a:t>d’intensités </a:t>
            </a:r>
            <a:r>
              <a:rPr lang="fr-FR" dirty="0" smtClean="0">
                <a:solidFill>
                  <a:srgbClr val="002060"/>
                </a:solidFill>
              </a:rPr>
              <a:t>douloureuses) chez les malades souffrant de céphalées de tension chroniques :</a:t>
            </a:r>
          </a:p>
          <a:p>
            <a:pPr marL="342900" indent="-342900" algn="just">
              <a:buAutoNum type="arabicParenR"/>
            </a:pPr>
            <a:r>
              <a:rPr lang="fr-FR" dirty="0" smtClean="0">
                <a:solidFill>
                  <a:srgbClr val="002060"/>
                </a:solidFill>
              </a:rPr>
              <a:t>De la simple </a:t>
            </a:r>
            <a:r>
              <a:rPr lang="fr-FR" b="1" dirty="0" smtClean="0">
                <a:solidFill>
                  <a:srgbClr val="002060"/>
                </a:solidFill>
              </a:rPr>
              <a:t>gêne intellectuelle</a:t>
            </a:r>
            <a:r>
              <a:rPr lang="fr-FR" dirty="0" smtClean="0">
                <a:solidFill>
                  <a:srgbClr val="002060"/>
                </a:solidFill>
              </a:rPr>
              <a:t>, pour réfléchir et se concentrer.</a:t>
            </a:r>
          </a:p>
          <a:p>
            <a:pPr marL="342900" indent="-342900" algn="just">
              <a:buAutoNum type="arabicParenR"/>
            </a:pPr>
            <a:r>
              <a:rPr lang="fr-FR" dirty="0" smtClean="0">
                <a:solidFill>
                  <a:srgbClr val="C00000"/>
                </a:solidFill>
              </a:rPr>
              <a:t>A une </a:t>
            </a:r>
            <a:r>
              <a:rPr lang="fr-FR" b="1" dirty="0" smtClean="0">
                <a:solidFill>
                  <a:srgbClr val="C00000"/>
                </a:solidFill>
              </a:rPr>
              <a:t>douleur plus forte </a:t>
            </a:r>
            <a:r>
              <a:rPr lang="fr-FR" dirty="0" smtClean="0">
                <a:solidFill>
                  <a:srgbClr val="C00000"/>
                </a:solidFill>
              </a:rPr>
              <a:t>qui demande un fort courage pour continuer à venir travailler.</a:t>
            </a:r>
          </a:p>
          <a:p>
            <a:pPr marL="342900" indent="-342900" algn="just">
              <a:buAutoNum type="arabicParenR"/>
            </a:pPr>
            <a:r>
              <a:rPr lang="fr-FR" i="1" dirty="0" smtClean="0">
                <a:solidFill>
                  <a:srgbClr val="FF0000"/>
                </a:solidFill>
              </a:rPr>
              <a:t>A des </a:t>
            </a:r>
            <a:r>
              <a:rPr lang="fr-FR" b="1" i="1" dirty="0" smtClean="0">
                <a:solidFill>
                  <a:srgbClr val="FF0000"/>
                </a:solidFill>
              </a:rPr>
              <a:t>douleurs extrêmement fortes et intenses (insoutenables, insupportables) </a:t>
            </a:r>
            <a:r>
              <a:rPr lang="fr-FR" i="1" dirty="0" smtClean="0">
                <a:solidFill>
                  <a:srgbClr val="FF0000"/>
                </a:solidFill>
              </a:rPr>
              <a:t>:</a:t>
            </a:r>
          </a:p>
          <a:p>
            <a:pPr marL="342900" indent="-342900" algn="just">
              <a:buFont typeface="Wingdings" panose="05000000000000000000" pitchFamily="2" charset="2"/>
              <a:buChar char="Ø"/>
            </a:pPr>
            <a:r>
              <a:rPr lang="fr-FR" i="1" dirty="0" smtClean="0">
                <a:solidFill>
                  <a:srgbClr val="FF0000"/>
                </a:solidFill>
              </a:rPr>
              <a:t> a) empêchant absolument de se concentrer et de réfléchir (on devient comme « gaga » ou une « grenouille décervelée »), </a:t>
            </a:r>
          </a:p>
          <a:p>
            <a:pPr marL="342900" indent="-342900" algn="just">
              <a:buFont typeface="Wingdings" panose="05000000000000000000" pitchFamily="2" charset="2"/>
              <a:buChar char="Ø"/>
            </a:pPr>
            <a:r>
              <a:rPr lang="fr-FR" i="1" dirty="0" smtClean="0">
                <a:solidFill>
                  <a:srgbClr val="FF0000"/>
                </a:solidFill>
              </a:rPr>
              <a:t>b) conduisant « implacablement » à perdre régulièrement son emploi, quelque soient le « dépassement de soi », les efforts « surhumains » déployés, pour lutter contre le caractère « implacable » de ses céphalées de tension chroniques, </a:t>
            </a:r>
          </a:p>
          <a:p>
            <a:pPr marL="342900" indent="-342900" algn="just">
              <a:buFont typeface="Wingdings" panose="05000000000000000000" pitchFamily="2" charset="2"/>
              <a:buChar char="Ø"/>
            </a:pPr>
            <a:r>
              <a:rPr lang="fr-FR" i="1" dirty="0" smtClean="0">
                <a:solidFill>
                  <a:srgbClr val="FF0000"/>
                </a:solidFill>
              </a:rPr>
              <a:t>C) conduisant à des </a:t>
            </a:r>
            <a:r>
              <a:rPr lang="fr-FR" b="1" i="1" dirty="0" smtClean="0">
                <a:solidFill>
                  <a:srgbClr val="FF0000"/>
                </a:solidFill>
              </a:rPr>
              <a:t>insomnies totales </a:t>
            </a:r>
            <a:r>
              <a:rPr lang="fr-FR" i="1" dirty="0" smtClean="0">
                <a:solidFill>
                  <a:srgbClr val="FF0000"/>
                </a:solidFill>
              </a:rPr>
              <a:t>(ou à des réveils précoces).</a:t>
            </a:r>
          </a:p>
          <a:p>
            <a:pPr marL="342900" indent="-342900" algn="just">
              <a:buFont typeface="Wingdings" panose="05000000000000000000" pitchFamily="2" charset="2"/>
              <a:buChar char="Ø"/>
            </a:pPr>
            <a:r>
              <a:rPr lang="fr-FR" i="1" dirty="0" smtClean="0">
                <a:solidFill>
                  <a:srgbClr val="FF0000"/>
                </a:solidFill>
              </a:rPr>
              <a:t>D) </a:t>
            </a:r>
            <a:r>
              <a:rPr lang="fr-FR" i="1" dirty="0">
                <a:solidFill>
                  <a:srgbClr val="FF0000"/>
                </a:solidFill>
              </a:rPr>
              <a:t>conduisant </a:t>
            </a:r>
            <a:r>
              <a:rPr lang="fr-FR" i="1" dirty="0" smtClean="0">
                <a:solidFill>
                  <a:srgbClr val="FF0000"/>
                </a:solidFill>
              </a:rPr>
              <a:t>à des phases de </a:t>
            </a:r>
            <a:r>
              <a:rPr lang="fr-FR" b="1" i="1" dirty="0" smtClean="0">
                <a:solidFill>
                  <a:srgbClr val="FF0000"/>
                </a:solidFill>
              </a:rPr>
              <a:t>dépressions</a:t>
            </a:r>
            <a:r>
              <a:rPr lang="fr-FR" i="1" dirty="0" smtClean="0">
                <a:solidFill>
                  <a:srgbClr val="FF0000"/>
                </a:solidFill>
              </a:rPr>
              <a:t> (plus ou moins importantes).</a:t>
            </a:r>
            <a:endParaRPr lang="fr-FR" i="1" dirty="0">
              <a:solidFill>
                <a:srgbClr val="FF0000"/>
              </a:solidFill>
            </a:endParaRPr>
          </a:p>
        </p:txBody>
      </p:sp>
      <p:pic>
        <p:nvPicPr>
          <p:cNvPr id="9" name="Picture 4" descr="D:\Users\blisan\Documents\divers\céphalées\céphalées\malade mental suic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586" y="5375561"/>
            <a:ext cx="2797447" cy="13510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Users\blisan\Documents\divers\céphalées\céphalées\cor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40" y="5375562"/>
            <a:ext cx="2330826" cy="1351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Users\blisan\Documents\divers\céphalées\céphalées\medo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873" y="3861136"/>
            <a:ext cx="2222127" cy="139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562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981" y="200396"/>
            <a:ext cx="851338" cy="369332"/>
          </a:xfrm>
        </p:spPr>
        <p:txBody>
          <a:bodyPr/>
          <a:lstStyle/>
          <a:p>
            <a:fld id="{CE177AD9-1C89-497B-82D4-54EC60B92A04}" type="slidenum">
              <a:rPr lang="fr-FR" smtClean="0"/>
              <a:t>33</a:t>
            </a:fld>
            <a:endParaRPr lang="fr-FR" dirty="0"/>
          </a:p>
        </p:txBody>
      </p:sp>
      <p:sp>
        <p:nvSpPr>
          <p:cNvPr id="4" name="ZoneTexte 3"/>
          <p:cNvSpPr txBox="1"/>
          <p:nvPr/>
        </p:nvSpPr>
        <p:spPr>
          <a:xfrm>
            <a:off x="5941357" y="20039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435" y="200396"/>
            <a:ext cx="2438400" cy="3251200"/>
          </a:xfrm>
          <a:prstGeom prst="rect">
            <a:avLst/>
          </a:prstGeom>
        </p:spPr>
      </p:pic>
      <p:sp>
        <p:nvSpPr>
          <p:cNvPr id="7" name="ZoneTexte 6"/>
          <p:cNvSpPr txBox="1"/>
          <p:nvPr/>
        </p:nvSpPr>
        <p:spPr>
          <a:xfrm>
            <a:off x="9406759" y="3451596"/>
            <a:ext cx="2795753" cy="1015663"/>
          </a:xfrm>
          <a:prstGeom prst="rect">
            <a:avLst/>
          </a:prstGeom>
          <a:noFill/>
        </p:spPr>
        <p:txBody>
          <a:bodyPr wrap="square" rtlCol="0">
            <a:spAutoFit/>
          </a:bodyPr>
          <a:lstStyle/>
          <a:p>
            <a:pPr algn="ctr"/>
            <a:r>
              <a:rPr lang="fr-FR" sz="1200" dirty="0" smtClean="0">
                <a:solidFill>
                  <a:srgbClr val="C00000"/>
                </a:solidFill>
              </a:rPr>
              <a:t>Carnets qu’utilise un malade, afin de tout y noter, ses rendez-vous, ses idées, une solution pour lutter contre sa tendance anormale à tout oublier systématiquement.</a:t>
            </a:r>
            <a:endParaRPr lang="fr-FR" sz="1200" dirty="0">
              <a:solidFill>
                <a:srgbClr val="C00000"/>
              </a:solidFill>
            </a:endParaRPr>
          </a:p>
        </p:txBody>
      </p:sp>
      <p:sp>
        <p:nvSpPr>
          <p:cNvPr id="8" name="ZoneTexte 7"/>
          <p:cNvSpPr txBox="1"/>
          <p:nvPr/>
        </p:nvSpPr>
        <p:spPr>
          <a:xfrm>
            <a:off x="115981" y="672698"/>
            <a:ext cx="5292538" cy="369332"/>
          </a:xfrm>
          <a:prstGeom prst="rect">
            <a:avLst/>
          </a:prstGeom>
          <a:noFill/>
        </p:spPr>
        <p:txBody>
          <a:bodyPr wrap="square" rtlCol="0">
            <a:spAutoFit/>
          </a:bodyPr>
          <a:lstStyle/>
          <a:p>
            <a:r>
              <a:rPr lang="fr-FR" b="1" dirty="0">
                <a:solidFill>
                  <a:srgbClr val="002060"/>
                </a:solidFill>
              </a:rPr>
              <a:t>8</a:t>
            </a:r>
            <a:r>
              <a:rPr lang="fr-FR" b="1" dirty="0" smtClean="0">
                <a:solidFill>
                  <a:srgbClr val="002060"/>
                </a:solidFill>
              </a:rPr>
              <a:t>. Conséquences des céphalées de tension </a:t>
            </a:r>
            <a:endParaRPr lang="fr-FR" b="1" dirty="0">
              <a:solidFill>
                <a:srgbClr val="002060"/>
              </a:solidFill>
            </a:endParaRPr>
          </a:p>
        </p:txBody>
      </p:sp>
      <p:sp>
        <p:nvSpPr>
          <p:cNvPr id="9" name="ZoneTexte 8"/>
          <p:cNvSpPr txBox="1"/>
          <p:nvPr/>
        </p:nvSpPr>
        <p:spPr>
          <a:xfrm>
            <a:off x="220717" y="1225331"/>
            <a:ext cx="9080938" cy="4801314"/>
          </a:xfrm>
          <a:prstGeom prst="rect">
            <a:avLst/>
          </a:prstGeom>
          <a:noFill/>
        </p:spPr>
        <p:txBody>
          <a:bodyPr wrap="square" rtlCol="0">
            <a:spAutoFit/>
          </a:bodyPr>
          <a:lstStyle/>
          <a:p>
            <a:r>
              <a:rPr lang="fr-FR" dirty="0" smtClean="0">
                <a:solidFill>
                  <a:srgbClr val="C00000"/>
                </a:solidFill>
              </a:rPr>
              <a:t>Les céphalées de tension chroniques, au-delà d’une certaine intensité, font perdre :</a:t>
            </a:r>
          </a:p>
          <a:p>
            <a:endParaRPr lang="fr-FR" dirty="0" smtClean="0">
              <a:solidFill>
                <a:srgbClr val="C00000"/>
              </a:solidFill>
            </a:endParaRPr>
          </a:p>
          <a:p>
            <a:pPr marL="342900" indent="-342900" algn="just">
              <a:buAutoNum type="alphaLcParenR"/>
            </a:pPr>
            <a:r>
              <a:rPr lang="fr-FR" dirty="0" smtClean="0">
                <a:solidFill>
                  <a:srgbClr val="C00000"/>
                </a:solidFill>
              </a:rPr>
              <a:t>la </a:t>
            </a:r>
            <a:r>
              <a:rPr lang="fr-FR" u="sng" dirty="0" smtClean="0">
                <a:solidFill>
                  <a:srgbClr val="C00000"/>
                </a:solidFill>
              </a:rPr>
              <a:t>mémoire</a:t>
            </a:r>
            <a:r>
              <a:rPr lang="fr-FR" dirty="0" smtClean="0">
                <a:solidFill>
                  <a:srgbClr val="C00000"/>
                </a:solidFill>
              </a:rPr>
              <a:t> : le malade </a:t>
            </a:r>
            <a:r>
              <a:rPr lang="fr-FR" b="1" i="1" dirty="0" smtClean="0">
                <a:solidFill>
                  <a:srgbClr val="C00000"/>
                </a:solidFill>
              </a:rPr>
              <a:t>oublie systématiquement tous ses rendez-vous professionnels</a:t>
            </a:r>
            <a:r>
              <a:rPr lang="fr-FR" dirty="0" smtClean="0">
                <a:solidFill>
                  <a:srgbClr val="C00000"/>
                </a:solidFill>
              </a:rPr>
              <a:t>), oublie des affaires déposés à la caisse d’un supermarché (°) ,</a:t>
            </a:r>
          </a:p>
          <a:p>
            <a:pPr marL="342900" indent="-342900" algn="just">
              <a:buAutoNum type="alphaLcParenR"/>
            </a:pPr>
            <a:r>
              <a:rPr lang="fr-FR" dirty="0" smtClean="0">
                <a:solidFill>
                  <a:srgbClr val="C00000"/>
                </a:solidFill>
              </a:rPr>
              <a:t>La </a:t>
            </a:r>
            <a:r>
              <a:rPr lang="fr-FR" u="sng" dirty="0" smtClean="0">
                <a:solidFill>
                  <a:srgbClr val="C00000"/>
                </a:solidFill>
              </a:rPr>
              <a:t>concentration intellectuelle </a:t>
            </a:r>
            <a:r>
              <a:rPr lang="fr-FR" dirty="0" smtClean="0">
                <a:solidFill>
                  <a:srgbClr val="C00000"/>
                </a:solidFill>
              </a:rPr>
              <a:t>: le malade est </a:t>
            </a:r>
            <a:r>
              <a:rPr lang="fr-FR" b="1" i="1" dirty="0" smtClean="0">
                <a:solidFill>
                  <a:srgbClr val="C00000"/>
                </a:solidFill>
              </a:rPr>
              <a:t>incapable de </a:t>
            </a:r>
            <a:r>
              <a:rPr lang="fr-FR" b="1" i="1" dirty="0">
                <a:solidFill>
                  <a:srgbClr val="C00000"/>
                </a:solidFill>
              </a:rPr>
              <a:t>suivre une </a:t>
            </a:r>
            <a:r>
              <a:rPr lang="fr-FR" b="1" i="1" dirty="0" smtClean="0">
                <a:solidFill>
                  <a:srgbClr val="C00000"/>
                </a:solidFill>
              </a:rPr>
              <a:t>réunion</a:t>
            </a:r>
            <a:r>
              <a:rPr lang="fr-FR" dirty="0" smtClean="0">
                <a:solidFill>
                  <a:srgbClr val="C00000"/>
                </a:solidFill>
              </a:rPr>
              <a:t>, les conversions et de comprendre ses interlocuteurs (il est obligé, par moment, de les faire répéter pour pouvoir suivre leurs conversation) (°). </a:t>
            </a:r>
          </a:p>
          <a:p>
            <a:pPr marL="342900" indent="-342900" algn="just">
              <a:buAutoNum type="alphaLcParenR"/>
            </a:pPr>
            <a:r>
              <a:rPr lang="fr-FR" dirty="0" smtClean="0">
                <a:solidFill>
                  <a:srgbClr val="C00000"/>
                </a:solidFill>
              </a:rPr>
              <a:t>Le malade commet alors, ce qui apparaît aux yeux des collègues ou proches, comme des « actes manqués » _ erreurs à répétitions, erreurs de calculs, de programmations (par exemple, un informaticien, a du mal à tester un programme, à y retrouver un bug et à le recorriger) …</a:t>
            </a:r>
          </a:p>
          <a:p>
            <a:pPr marL="342900" indent="-342900" algn="just">
              <a:buAutoNum type="alphaLcParenR"/>
            </a:pPr>
            <a:r>
              <a:rPr lang="fr-FR" dirty="0" smtClean="0">
                <a:solidFill>
                  <a:srgbClr val="C00000"/>
                </a:solidFill>
              </a:rPr>
              <a:t>Son travail de compensation, de rectification ou de dissimulation permanente de son handicap _ cela afin </a:t>
            </a:r>
            <a:r>
              <a:rPr lang="fr-FR" dirty="0">
                <a:solidFill>
                  <a:srgbClr val="C00000"/>
                </a:solidFill>
              </a:rPr>
              <a:t>arriver à dissimuler ses soucis à ses employeurs ou </a:t>
            </a:r>
            <a:r>
              <a:rPr lang="fr-FR" dirty="0" smtClean="0">
                <a:solidFill>
                  <a:srgbClr val="C00000"/>
                </a:solidFill>
              </a:rPr>
              <a:t>collègues, afin de ne pas les inquiéter _ lui demande beaucoup d’efforts permanents. </a:t>
            </a:r>
          </a:p>
          <a:p>
            <a:pPr marL="342900" indent="-342900" algn="just">
              <a:buAutoNum type="alphaLcParenR"/>
            </a:pPr>
            <a:r>
              <a:rPr lang="fr-FR" dirty="0" smtClean="0">
                <a:solidFill>
                  <a:srgbClr val="C00000"/>
                </a:solidFill>
              </a:rPr>
              <a:t>Il les accomplit d’autant plus, en pleine conscience, qu’il sait que certains employeurs n’hésiteront pas à le « </a:t>
            </a:r>
            <a:r>
              <a:rPr lang="fr-FR" b="1" i="1" dirty="0" smtClean="0">
                <a:solidFill>
                  <a:srgbClr val="FF0000"/>
                </a:solidFill>
              </a:rPr>
              <a:t>mettre à la porte, s’il le considère comme inapte</a:t>
            </a:r>
            <a:r>
              <a:rPr lang="fr-FR" dirty="0" smtClean="0">
                <a:solidFill>
                  <a:srgbClr val="C00000"/>
                </a:solidFill>
              </a:rPr>
              <a:t> ».  Et qu’après, il risquera alors de subir un </a:t>
            </a:r>
            <a:r>
              <a:rPr lang="fr-FR" b="1" dirty="0" smtClean="0">
                <a:solidFill>
                  <a:srgbClr val="FF0000"/>
                </a:solidFill>
              </a:rPr>
              <a:t>chômage de longue durée</a:t>
            </a:r>
            <a:r>
              <a:rPr lang="fr-FR" dirty="0" smtClean="0">
                <a:solidFill>
                  <a:srgbClr val="C00000"/>
                </a:solidFill>
              </a:rPr>
              <a:t>.</a:t>
            </a:r>
            <a:endParaRPr lang="fr-FR" dirty="0">
              <a:solidFill>
                <a:srgbClr val="C00000"/>
              </a:solidFill>
            </a:endParaRPr>
          </a:p>
        </p:txBody>
      </p:sp>
      <p:sp>
        <p:nvSpPr>
          <p:cNvPr id="10" name="ZoneTexte 9"/>
          <p:cNvSpPr txBox="1"/>
          <p:nvPr/>
        </p:nvSpPr>
        <p:spPr>
          <a:xfrm>
            <a:off x="220717" y="6352544"/>
            <a:ext cx="11494365" cy="369332"/>
          </a:xfrm>
          <a:prstGeom prst="rect">
            <a:avLst/>
          </a:prstGeom>
          <a:noFill/>
        </p:spPr>
        <p:txBody>
          <a:bodyPr wrap="none" rtlCol="0">
            <a:spAutoFit/>
          </a:bodyPr>
          <a:lstStyle/>
          <a:p>
            <a:r>
              <a:rPr lang="fr-FR" dirty="0" smtClean="0">
                <a:solidFill>
                  <a:srgbClr val="C00000"/>
                </a:solidFill>
              </a:rPr>
              <a:t>(°) pertes de mémoire à répétition, cela indépendamment de toute prise de médicaments psychotropes « abrutissants ».</a:t>
            </a:r>
            <a:endParaRPr lang="fr-FR" dirty="0"/>
          </a:p>
        </p:txBody>
      </p:sp>
      <p:pic>
        <p:nvPicPr>
          <p:cNvPr id="14338" name="Picture 2" descr="D:\Users\blisan\Documents\divers\céphalées\céphalées\intellectual 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623" y="4645785"/>
            <a:ext cx="1626860" cy="162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81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5982" y="101600"/>
            <a:ext cx="561352" cy="394229"/>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34</a:t>
            </a:fld>
            <a:endParaRPr lang="fr-FR" dirty="0"/>
          </a:p>
        </p:txBody>
      </p:sp>
      <p:sp>
        <p:nvSpPr>
          <p:cNvPr id="4" name="ZoneTexte 3"/>
          <p:cNvSpPr txBox="1"/>
          <p:nvPr/>
        </p:nvSpPr>
        <p:spPr>
          <a:xfrm>
            <a:off x="5941357" y="20039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19509" y="548914"/>
            <a:ext cx="5292538" cy="369332"/>
          </a:xfrm>
          <a:prstGeom prst="rect">
            <a:avLst/>
          </a:prstGeom>
          <a:noFill/>
        </p:spPr>
        <p:txBody>
          <a:bodyPr wrap="square" rtlCol="0">
            <a:spAutoFit/>
          </a:bodyPr>
          <a:lstStyle/>
          <a:p>
            <a:r>
              <a:rPr lang="fr-FR" b="1" dirty="0">
                <a:solidFill>
                  <a:srgbClr val="002060"/>
                </a:solidFill>
              </a:rPr>
              <a:t>8</a:t>
            </a:r>
            <a:r>
              <a:rPr lang="fr-FR" b="1" dirty="0" smtClean="0">
                <a:solidFill>
                  <a:srgbClr val="002060"/>
                </a:solidFill>
              </a:rPr>
              <a:t>. Conséquences des céphalées de tension </a:t>
            </a:r>
            <a:endParaRPr lang="fr-FR" b="1" dirty="0">
              <a:solidFill>
                <a:srgbClr val="002060"/>
              </a:solidFill>
            </a:endParaRPr>
          </a:p>
        </p:txBody>
      </p:sp>
      <p:sp>
        <p:nvSpPr>
          <p:cNvPr id="6" name="ZoneTexte 5"/>
          <p:cNvSpPr txBox="1"/>
          <p:nvPr/>
        </p:nvSpPr>
        <p:spPr>
          <a:xfrm>
            <a:off x="115982" y="905320"/>
            <a:ext cx="11762341" cy="1477328"/>
          </a:xfrm>
          <a:prstGeom prst="rect">
            <a:avLst/>
          </a:prstGeom>
          <a:noFill/>
        </p:spPr>
        <p:txBody>
          <a:bodyPr wrap="square" rtlCol="0">
            <a:spAutoFit/>
          </a:bodyPr>
          <a:lstStyle/>
          <a:p>
            <a:r>
              <a:rPr lang="fr-FR" dirty="0" smtClean="0">
                <a:solidFill>
                  <a:srgbClr val="FF0000"/>
                </a:solidFill>
              </a:rPr>
              <a:t>Lors que la douleur des CTC sont intenses, elles peuvent conduire à :</a:t>
            </a:r>
          </a:p>
          <a:p>
            <a:pPr marL="285750" indent="-285750">
              <a:buFont typeface="Arial" panose="020B0604020202020204" pitchFamily="34" charset="0"/>
              <a:buChar char="•"/>
            </a:pPr>
            <a:r>
              <a:rPr lang="fr-FR" b="1" u="sng" dirty="0" smtClean="0">
                <a:solidFill>
                  <a:srgbClr val="FF0000"/>
                </a:solidFill>
              </a:rPr>
              <a:t>Échecs scolaires </a:t>
            </a:r>
            <a:r>
              <a:rPr lang="fr-FR" dirty="0" smtClean="0">
                <a:solidFill>
                  <a:srgbClr val="FF0000"/>
                </a:solidFill>
              </a:rPr>
              <a:t>: impossibilité de suivre ou de se concentrer sur ses cours, échecs systématiques aux examens, échec au baccalauréat, aux concours (des grandes écoles, universitaires …), aux examens de certifications, aux questionnaires aux choix multiples (QCM) ….</a:t>
            </a:r>
          </a:p>
          <a:p>
            <a:pPr marL="285750" indent="-285750">
              <a:buFont typeface="Arial" panose="020B0604020202020204" pitchFamily="34" charset="0"/>
              <a:buChar char="•"/>
            </a:pPr>
            <a:r>
              <a:rPr lang="fr-FR" b="1" u="sng" dirty="0" smtClean="0">
                <a:solidFill>
                  <a:srgbClr val="FF0000"/>
                </a:solidFill>
              </a:rPr>
              <a:t>Perte de son emploi </a:t>
            </a:r>
            <a:r>
              <a:rPr lang="fr-FR" dirty="0" smtClean="0">
                <a:solidFill>
                  <a:srgbClr val="FF0000"/>
                </a:solidFill>
              </a:rPr>
              <a:t>: La CTC (quand elle devient paroxysmique) peut constituer un véritable handicap professionnel. </a:t>
            </a:r>
            <a:endParaRPr lang="fr-FR" dirty="0">
              <a:solidFill>
                <a:srgbClr val="FF0000"/>
              </a:solidFill>
            </a:endParaRPr>
          </a:p>
        </p:txBody>
      </p:sp>
      <p:pic>
        <p:nvPicPr>
          <p:cNvPr id="1031" name="Picture 7" descr="D:\Users\blisan\Documents\divers\céphalées\céphalées\pole empl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983" y="5134270"/>
            <a:ext cx="1349730" cy="134973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9132664" y="6485108"/>
            <a:ext cx="2861745" cy="276999"/>
          </a:xfrm>
          <a:prstGeom prst="rect">
            <a:avLst/>
          </a:prstGeom>
          <a:noFill/>
        </p:spPr>
        <p:txBody>
          <a:bodyPr wrap="none" rtlCol="0">
            <a:spAutoFit/>
          </a:bodyPr>
          <a:lstStyle/>
          <a:p>
            <a:pPr algn="ctr"/>
            <a:r>
              <a:rPr lang="fr-FR" sz="1200" dirty="0" smtClean="0">
                <a:solidFill>
                  <a:srgbClr val="FF0000"/>
                </a:solidFill>
              </a:rPr>
              <a:t>Pointages</a:t>
            </a:r>
            <a:r>
              <a:rPr lang="fr-FR" sz="1200" dirty="0">
                <a:solidFill>
                  <a:srgbClr val="FF0000"/>
                </a:solidFill>
              </a:rPr>
              <a:t> </a:t>
            </a:r>
            <a:r>
              <a:rPr lang="fr-FR" sz="1200" dirty="0" smtClean="0">
                <a:solidFill>
                  <a:srgbClr val="FF0000"/>
                </a:solidFill>
              </a:rPr>
              <a:t>et retours au chômage et au RSA</a:t>
            </a:r>
            <a:endParaRPr lang="fr-FR" sz="1200" dirty="0">
              <a:solidFill>
                <a:srgbClr val="FF0000"/>
              </a:solidFill>
            </a:endParaRPr>
          </a:p>
        </p:txBody>
      </p:sp>
      <p:pic>
        <p:nvPicPr>
          <p:cNvPr id="1032" name="Picture 8" descr="D:\Users\blisan\Documents\divers\céphalées\céphalées\R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713" y="5134270"/>
            <a:ext cx="1795739" cy="134507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7816523" y="3687696"/>
            <a:ext cx="1564231" cy="646331"/>
          </a:xfrm>
          <a:prstGeom prst="rect">
            <a:avLst/>
          </a:prstGeom>
          <a:noFill/>
        </p:spPr>
        <p:txBody>
          <a:bodyPr wrap="square" rtlCol="0">
            <a:spAutoFit/>
          </a:bodyPr>
          <a:lstStyle/>
          <a:p>
            <a:pPr algn="ctr"/>
            <a:r>
              <a:rPr lang="fr-FR" sz="1200" dirty="0">
                <a:solidFill>
                  <a:srgbClr val="FF0000"/>
                </a:solidFill>
              </a:rPr>
              <a:t>confusion et brouillard intellectuels</a:t>
            </a:r>
          </a:p>
        </p:txBody>
      </p:sp>
      <p:pic>
        <p:nvPicPr>
          <p:cNvPr id="1033" name="Picture 9" descr="D:\Users\blisan\Documents\divers\céphalées\céphalées\brouillard intellectu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2" y="2439921"/>
            <a:ext cx="12382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Users\blisan\Documents\divers\céphalées\céphalées\diplome_barr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0037" y="2539947"/>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9271248" y="4309909"/>
            <a:ext cx="2920752" cy="461665"/>
          </a:xfrm>
          <a:prstGeom prst="rect">
            <a:avLst/>
          </a:prstGeom>
          <a:noFill/>
        </p:spPr>
        <p:txBody>
          <a:bodyPr wrap="square" rtlCol="0">
            <a:spAutoFit/>
          </a:bodyPr>
          <a:lstStyle/>
          <a:p>
            <a:pPr algn="ctr"/>
            <a:r>
              <a:rPr lang="fr-FR" sz="1200" dirty="0" smtClean="0">
                <a:solidFill>
                  <a:srgbClr val="FF0000"/>
                </a:solidFill>
              </a:rPr>
              <a:t>Difficulté à réussir ses études, à passer des examens et à obtenir des diplômes</a:t>
            </a:r>
            <a:endParaRPr lang="fr-FR" sz="1200" dirty="0">
              <a:solidFill>
                <a:srgbClr val="FF0000"/>
              </a:solidFill>
            </a:endParaRPr>
          </a:p>
        </p:txBody>
      </p:sp>
      <p:pic>
        <p:nvPicPr>
          <p:cNvPr id="21" name="Picture 2" descr="D:\Users\blisan\Documents\divers\céphalées\céphalées\marteau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809" y="2449812"/>
            <a:ext cx="2021944" cy="15761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D:\Users\blisan\Documents\divers\céphalées\céphalées\pression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240" y="2481109"/>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D:\Users\blisan\Documents\divers\céphalées\céphalées\marteau.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7522" y="244981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2745081" y="4192887"/>
            <a:ext cx="3697244" cy="276999"/>
          </a:xfrm>
          <a:prstGeom prst="rect">
            <a:avLst/>
          </a:prstGeom>
          <a:noFill/>
        </p:spPr>
        <p:txBody>
          <a:bodyPr wrap="square" rtlCol="0">
            <a:spAutoFit/>
          </a:bodyPr>
          <a:lstStyle/>
          <a:p>
            <a:pPr algn="ctr"/>
            <a:r>
              <a:rPr lang="fr-FR" sz="1200" dirty="0" smtClean="0">
                <a:solidFill>
                  <a:srgbClr val="FF0000"/>
                </a:solidFill>
                <a:latin typeface="Calibri" panose="020F0502020204030204" pitchFamily="34" charset="0"/>
              </a:rPr>
              <a:t>↑ </a:t>
            </a:r>
            <a:r>
              <a:rPr lang="fr-FR" sz="1200" dirty="0" smtClean="0">
                <a:solidFill>
                  <a:srgbClr val="FF0000"/>
                </a:solidFill>
              </a:rPr>
              <a:t>Elles semblent vous taper sur le système, sans fin </a:t>
            </a:r>
            <a:r>
              <a:rPr lang="fr-FR" sz="1200" dirty="0" smtClean="0">
                <a:solidFill>
                  <a:srgbClr val="FF0000"/>
                </a:solidFill>
                <a:latin typeface="Calibri" panose="020F0502020204030204" pitchFamily="34" charset="0"/>
              </a:rPr>
              <a:t>↑</a:t>
            </a:r>
            <a:endParaRPr lang="fr-FR" sz="1200" dirty="0">
              <a:solidFill>
                <a:srgbClr val="FF0000"/>
              </a:solidFill>
            </a:endParaRPr>
          </a:p>
        </p:txBody>
      </p:sp>
      <p:sp>
        <p:nvSpPr>
          <p:cNvPr id="12" name="Rectangle 11"/>
          <p:cNvSpPr/>
          <p:nvPr/>
        </p:nvSpPr>
        <p:spPr>
          <a:xfrm>
            <a:off x="75055" y="4437861"/>
            <a:ext cx="3912770" cy="2341623"/>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Picture 3" descr="D:\Users\blisan\Documents\divers\céphalées\céphalées\rendez-vous1_barré.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0791" y="4845331"/>
            <a:ext cx="1959037" cy="13275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D:\Users\blisan\Documents\divers\céphalées\céphalées\rendez-vous professionnel_barré.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076" y="4636800"/>
            <a:ext cx="1613239" cy="1536084"/>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540268" y="6196586"/>
            <a:ext cx="2610035" cy="461665"/>
          </a:xfrm>
          <a:prstGeom prst="rect">
            <a:avLst/>
          </a:prstGeom>
          <a:noFill/>
        </p:spPr>
        <p:txBody>
          <a:bodyPr wrap="square" rtlCol="0">
            <a:spAutoFit/>
          </a:bodyPr>
          <a:lstStyle/>
          <a:p>
            <a:pPr algn="ctr"/>
            <a:r>
              <a:rPr lang="fr-FR" sz="1200" dirty="0" smtClean="0">
                <a:solidFill>
                  <a:srgbClr val="FF0000"/>
                </a:solidFill>
              </a:rPr>
              <a:t>Oublis récurrents de ses rendez-vous, des noms de vos interlocuteurs etc.</a:t>
            </a:r>
            <a:endParaRPr lang="fr-FR" sz="1200" dirty="0">
              <a:solidFill>
                <a:srgbClr val="FF0000"/>
              </a:solidFill>
            </a:endParaRPr>
          </a:p>
        </p:txBody>
      </p:sp>
      <p:sp>
        <p:nvSpPr>
          <p:cNvPr id="14" name="Rectangle 13"/>
          <p:cNvSpPr/>
          <p:nvPr/>
        </p:nvSpPr>
        <p:spPr>
          <a:xfrm>
            <a:off x="4185099" y="4469886"/>
            <a:ext cx="4663841" cy="2292221"/>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Picture 2" descr="D:\Users\blisan\Documents\divers\céphalées\céphalées\caisse supermarché.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7647" y="4681383"/>
            <a:ext cx="1828800" cy="89725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D:\Users\blisan\Documents\divers\céphalées\céphalées\objet trouvé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2014" y="5561521"/>
            <a:ext cx="1444377" cy="105653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D:\Users\blisan\Documents\divers\céphalées\céphalées\objet trouvé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3058" y="4553621"/>
            <a:ext cx="2183907" cy="975933"/>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6275707" y="5041587"/>
            <a:ext cx="337351" cy="369332"/>
          </a:xfrm>
          <a:prstGeom prst="rect">
            <a:avLst/>
          </a:prstGeom>
          <a:noFill/>
        </p:spPr>
        <p:txBody>
          <a:bodyPr wrap="square" rtlCol="0">
            <a:spAutoFit/>
          </a:bodyPr>
          <a:lstStyle/>
          <a:p>
            <a:r>
              <a:rPr lang="fr-FR" dirty="0" smtClean="0">
                <a:solidFill>
                  <a:srgbClr val="FF0000"/>
                </a:solidFill>
                <a:sym typeface="Wingdings"/>
              </a:rPr>
              <a:t></a:t>
            </a:r>
            <a:endParaRPr lang="fr-FR" dirty="0">
              <a:solidFill>
                <a:srgbClr val="FF0000"/>
              </a:solidFill>
            </a:endParaRPr>
          </a:p>
        </p:txBody>
      </p:sp>
      <p:sp>
        <p:nvSpPr>
          <p:cNvPr id="34" name="ZoneTexte 33"/>
          <p:cNvSpPr txBox="1"/>
          <p:nvPr/>
        </p:nvSpPr>
        <p:spPr>
          <a:xfrm>
            <a:off x="4185099" y="5602393"/>
            <a:ext cx="2342226" cy="1015663"/>
          </a:xfrm>
          <a:prstGeom prst="rect">
            <a:avLst/>
          </a:prstGeom>
          <a:noFill/>
        </p:spPr>
        <p:txBody>
          <a:bodyPr wrap="square" rtlCol="0">
            <a:spAutoFit/>
          </a:bodyPr>
          <a:lstStyle/>
          <a:p>
            <a:pPr algn="ctr"/>
            <a:r>
              <a:rPr lang="fr-FR" sz="1200" dirty="0" smtClean="0">
                <a:solidFill>
                  <a:srgbClr val="FF0000"/>
                </a:solidFill>
              </a:rPr>
              <a:t>Oublis fréquents des affaires que vous avez confiées à la caisse de votre supermarché. Oublis réguliers de vos affaires à la poste, chez un ami …</a:t>
            </a:r>
            <a:endParaRPr lang="fr-FR" sz="1200" dirty="0">
              <a:solidFill>
                <a:srgbClr val="FF0000"/>
              </a:solidFill>
            </a:endParaRPr>
          </a:p>
        </p:txBody>
      </p:sp>
    </p:spTree>
    <p:extLst>
      <p:ext uri="{BB962C8B-B14F-4D97-AF65-F5344CB8AC3E}">
        <p14:creationId xmlns:p14="http://schemas.microsoft.com/office/powerpoint/2010/main" val="2784098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E177AD9-1C89-497B-82D4-54EC60B92A04}" type="slidenum">
              <a:rPr lang="fr-FR" smtClean="0"/>
              <a:t>35</a:t>
            </a:fld>
            <a:endParaRPr lang="fr-FR" dirty="0"/>
          </a:p>
        </p:txBody>
      </p:sp>
      <p:sp>
        <p:nvSpPr>
          <p:cNvPr id="3" name="Espace réservé du numéro de diapositive 1"/>
          <p:cNvSpPr txBox="1">
            <a:spLocks/>
          </p:cNvSpPr>
          <p:nvPr/>
        </p:nvSpPr>
        <p:spPr>
          <a:xfrm>
            <a:off x="11089342" y="186004"/>
            <a:ext cx="945776" cy="37446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35</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15981" y="672698"/>
            <a:ext cx="5292538" cy="369332"/>
          </a:xfrm>
          <a:prstGeom prst="rect">
            <a:avLst/>
          </a:prstGeom>
          <a:noFill/>
        </p:spPr>
        <p:txBody>
          <a:bodyPr wrap="square" rtlCol="0">
            <a:spAutoFit/>
          </a:bodyPr>
          <a:lstStyle/>
          <a:p>
            <a:r>
              <a:rPr lang="fr-FR" b="1" dirty="0">
                <a:solidFill>
                  <a:srgbClr val="002060"/>
                </a:solidFill>
              </a:rPr>
              <a:t>8</a:t>
            </a:r>
            <a:r>
              <a:rPr lang="fr-FR" b="1" dirty="0" smtClean="0">
                <a:solidFill>
                  <a:srgbClr val="002060"/>
                </a:solidFill>
              </a:rPr>
              <a:t>. Conséquences des céphalées de tension (suite) </a:t>
            </a:r>
            <a:endParaRPr lang="fr-FR" b="1" dirty="0">
              <a:solidFill>
                <a:srgbClr val="002060"/>
              </a:solidFill>
            </a:endParaRPr>
          </a:p>
        </p:txBody>
      </p:sp>
      <p:sp>
        <p:nvSpPr>
          <p:cNvPr id="6" name="ZoneTexte 5"/>
          <p:cNvSpPr txBox="1"/>
          <p:nvPr/>
        </p:nvSpPr>
        <p:spPr>
          <a:xfrm>
            <a:off x="115981" y="1046340"/>
            <a:ext cx="11634206" cy="1200329"/>
          </a:xfrm>
          <a:prstGeom prst="rect">
            <a:avLst/>
          </a:prstGeom>
          <a:noFill/>
        </p:spPr>
        <p:txBody>
          <a:bodyPr wrap="square" rtlCol="0">
            <a:spAutoFit/>
          </a:bodyPr>
          <a:lstStyle/>
          <a:p>
            <a:pPr marL="342900" indent="-342900" algn="just">
              <a:buFont typeface="+mj-lt"/>
              <a:buAutoNum type="arabicParenR" startAt="4"/>
            </a:pPr>
            <a:r>
              <a:rPr lang="fr-FR" b="1" u="sng" dirty="0" smtClean="0">
                <a:solidFill>
                  <a:srgbClr val="FF0000"/>
                </a:solidFill>
              </a:rPr>
              <a:t>Insomnies</a:t>
            </a:r>
            <a:r>
              <a:rPr lang="fr-FR" dirty="0" smtClean="0">
                <a:solidFill>
                  <a:srgbClr val="FF0000"/>
                </a:solidFill>
              </a:rPr>
              <a:t> : Dans certains cas, </a:t>
            </a:r>
            <a:r>
              <a:rPr lang="fr-FR" b="1" dirty="0" smtClean="0">
                <a:solidFill>
                  <a:srgbClr val="FF0000"/>
                </a:solidFill>
              </a:rPr>
              <a:t>les douleurs céphalalgiques extrêmement fortes et intenses peuvent, à tout moment, empêcher le malade </a:t>
            </a:r>
            <a:r>
              <a:rPr lang="fr-FR" b="1" dirty="0">
                <a:solidFill>
                  <a:srgbClr val="FF0000"/>
                </a:solidFill>
              </a:rPr>
              <a:t>de se reposer ou de dormir </a:t>
            </a:r>
            <a:r>
              <a:rPr lang="fr-FR" dirty="0">
                <a:solidFill>
                  <a:srgbClr val="FF0000"/>
                </a:solidFill>
              </a:rPr>
              <a:t>et </a:t>
            </a:r>
            <a:r>
              <a:rPr lang="fr-FR" dirty="0" smtClean="0">
                <a:solidFill>
                  <a:srgbClr val="FF0000"/>
                </a:solidFill>
              </a:rPr>
              <a:t>le conduisant </a:t>
            </a:r>
            <a:r>
              <a:rPr lang="fr-FR" dirty="0">
                <a:solidFill>
                  <a:srgbClr val="FF0000"/>
                </a:solidFill>
              </a:rPr>
              <a:t>à des « insomnies totales </a:t>
            </a:r>
            <a:r>
              <a:rPr lang="fr-FR" dirty="0" smtClean="0">
                <a:solidFill>
                  <a:srgbClr val="FF0000"/>
                </a:solidFill>
              </a:rPr>
              <a:t>» et, par conséquent, à un épuisement physique et nerveux permanent.</a:t>
            </a:r>
            <a:r>
              <a:rPr lang="fr-FR" dirty="0">
                <a:solidFill>
                  <a:srgbClr val="FF0000"/>
                </a:solidFill>
              </a:rPr>
              <a:t> </a:t>
            </a:r>
            <a:r>
              <a:rPr lang="fr-FR" dirty="0" smtClean="0">
                <a:solidFill>
                  <a:srgbClr val="FF0000"/>
                </a:solidFill>
              </a:rPr>
              <a:t>La « torture » du au manque de sommeil peut provoquer, chez le malade, une focalisation obsessionnelle sur son sommeil.</a:t>
            </a:r>
          </a:p>
        </p:txBody>
      </p:sp>
      <p:pic>
        <p:nvPicPr>
          <p:cNvPr id="7" name="Picture 2" descr="D:\Users\blisan\Documents\divers\céphalées\céphalées\insom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519" y="4393268"/>
            <a:ext cx="20383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Users\blisan\Documents\divers\céphalées\céphalées\insomnie-cercle-vicie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163" y="4013526"/>
            <a:ext cx="2783821" cy="27838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Users\blisan\Documents\divers\céphalées\céphalées\obsess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25" y="4281658"/>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Users\blisan\Documents\divers\céphalées\céphalées\insomn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6666" y="4100512"/>
            <a:ext cx="17526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D:\Users\blisan\Documents\divers\céphalées\céphalées\traitement-insomn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9599" y="4987739"/>
            <a:ext cx="2314575" cy="170497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137925" y="2201619"/>
            <a:ext cx="11851341" cy="2031325"/>
          </a:xfrm>
          <a:prstGeom prst="rect">
            <a:avLst/>
          </a:prstGeom>
          <a:noFill/>
        </p:spPr>
        <p:txBody>
          <a:bodyPr wrap="square" rtlCol="0">
            <a:spAutoFit/>
          </a:bodyPr>
          <a:lstStyle/>
          <a:p>
            <a:pPr algn="just"/>
            <a:r>
              <a:rPr lang="fr-FR" dirty="0" smtClean="0">
                <a:solidFill>
                  <a:srgbClr val="FF0000"/>
                </a:solidFill>
              </a:rPr>
              <a:t>5) </a:t>
            </a:r>
            <a:r>
              <a:rPr lang="fr-FR" b="1" u="sng" dirty="0" smtClean="0">
                <a:solidFill>
                  <a:srgbClr val="FF0000"/>
                </a:solidFill>
              </a:rPr>
              <a:t>Coupure sociale </a:t>
            </a:r>
            <a:r>
              <a:rPr lang="fr-FR" dirty="0" smtClean="0">
                <a:solidFill>
                  <a:srgbClr val="FF0000"/>
                </a:solidFill>
              </a:rPr>
              <a:t>: Les céphalée de tension très douloureuses pousse souvent le malade :</a:t>
            </a:r>
          </a:p>
          <a:p>
            <a:pPr algn="just"/>
            <a:endParaRPr lang="fr-FR" dirty="0" smtClean="0">
              <a:solidFill>
                <a:srgbClr val="FF0000"/>
              </a:solidFill>
            </a:endParaRPr>
          </a:p>
          <a:p>
            <a:pPr marL="342900" indent="-342900" algn="just">
              <a:buAutoNum type="alphaLcParenR"/>
            </a:pPr>
            <a:r>
              <a:rPr lang="fr-FR" dirty="0" smtClean="0">
                <a:solidFill>
                  <a:srgbClr val="FF0000"/>
                </a:solidFill>
              </a:rPr>
              <a:t>À se replier sur lui, à ne plus sortir de chez lui ou de son lit, durant des mois ou des années.</a:t>
            </a:r>
          </a:p>
          <a:p>
            <a:pPr marL="342900" indent="-342900" algn="just">
              <a:buAutoNum type="alphaLcParenR"/>
            </a:pPr>
            <a:r>
              <a:rPr lang="fr-FR" dirty="0" smtClean="0">
                <a:solidFill>
                  <a:srgbClr val="FF0000"/>
                </a:solidFill>
              </a:rPr>
              <a:t>A se couper socialement des autres et de ses amis (ou à limiter strictement ses relations sociales).</a:t>
            </a:r>
          </a:p>
          <a:p>
            <a:pPr marL="342900" indent="-342900" algn="just">
              <a:buAutoNum type="alphaLcParenR"/>
            </a:pPr>
            <a:r>
              <a:rPr lang="fr-FR" dirty="0" smtClean="0">
                <a:solidFill>
                  <a:srgbClr val="FF0000"/>
                </a:solidFill>
              </a:rPr>
              <a:t>A désespérer, à perdre tout espoir et avoir régulièrement des </a:t>
            </a:r>
            <a:r>
              <a:rPr lang="fr-FR" b="1" dirty="0" smtClean="0">
                <a:solidFill>
                  <a:srgbClr val="FF0000"/>
                </a:solidFill>
              </a:rPr>
              <a:t>pensées suicidaires </a:t>
            </a:r>
            <a:r>
              <a:rPr lang="fr-FR" dirty="0" smtClean="0">
                <a:solidFill>
                  <a:srgbClr val="FF0000"/>
                </a:solidFill>
              </a:rPr>
              <a:t>(des désirs récurrents de mourir).</a:t>
            </a:r>
          </a:p>
          <a:p>
            <a:pPr marL="342900" indent="-342900" algn="just">
              <a:buAutoNum type="alphaLcParenR"/>
            </a:pPr>
            <a:r>
              <a:rPr lang="fr-FR" dirty="0" smtClean="0">
                <a:solidFill>
                  <a:srgbClr val="FF0000"/>
                </a:solidFill>
              </a:rPr>
              <a:t>A être  régulièrement </a:t>
            </a:r>
            <a:r>
              <a:rPr lang="fr-FR" dirty="0">
                <a:solidFill>
                  <a:srgbClr val="FF0000"/>
                </a:solidFill>
              </a:rPr>
              <a:t>de mauvaise </a:t>
            </a:r>
            <a:r>
              <a:rPr lang="fr-FR" dirty="0" smtClean="0">
                <a:solidFill>
                  <a:srgbClr val="FF0000"/>
                </a:solidFill>
              </a:rPr>
              <a:t>humeur, voire « agressif », « désagréable » avec les autres (même avec sa famille, amis). </a:t>
            </a:r>
            <a:endParaRPr lang="fr-FR" dirty="0">
              <a:solidFill>
                <a:srgbClr val="FF0000"/>
              </a:solidFill>
            </a:endParaRPr>
          </a:p>
        </p:txBody>
      </p:sp>
    </p:spTree>
    <p:extLst>
      <p:ext uri="{BB962C8B-B14F-4D97-AF65-F5344CB8AC3E}">
        <p14:creationId xmlns:p14="http://schemas.microsoft.com/office/powerpoint/2010/main" val="3570469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E177AD9-1C89-497B-82D4-54EC60B92A04}" type="slidenum">
              <a:rPr lang="fr-FR" smtClean="0"/>
              <a:t>36</a:t>
            </a:fld>
            <a:endParaRPr lang="fr-FR" dirty="0"/>
          </a:p>
        </p:txBody>
      </p:sp>
      <p:sp>
        <p:nvSpPr>
          <p:cNvPr id="3" name="Espace réservé du numéro de diapositive 1"/>
          <p:cNvSpPr txBox="1">
            <a:spLocks/>
          </p:cNvSpPr>
          <p:nvPr/>
        </p:nvSpPr>
        <p:spPr>
          <a:xfrm>
            <a:off x="62754" y="87392"/>
            <a:ext cx="945776" cy="37446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36</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224119" y="695653"/>
            <a:ext cx="5817102" cy="369332"/>
          </a:xfrm>
          <a:prstGeom prst="rect">
            <a:avLst/>
          </a:prstGeom>
          <a:noFill/>
        </p:spPr>
        <p:txBody>
          <a:bodyPr wrap="square" rtlCol="0">
            <a:spAutoFit/>
          </a:bodyPr>
          <a:lstStyle/>
          <a:p>
            <a:r>
              <a:rPr lang="fr-FR" b="1" dirty="0">
                <a:solidFill>
                  <a:srgbClr val="002060"/>
                </a:solidFill>
              </a:rPr>
              <a:t>8</a:t>
            </a:r>
            <a:r>
              <a:rPr lang="fr-FR" b="1" dirty="0" smtClean="0">
                <a:solidFill>
                  <a:srgbClr val="002060"/>
                </a:solidFill>
              </a:rPr>
              <a:t>. Conséquences des céphalées de tension (suite et fin) </a:t>
            </a:r>
            <a:endParaRPr lang="fr-FR" b="1" dirty="0">
              <a:solidFill>
                <a:srgbClr val="002060"/>
              </a:solidFill>
            </a:endParaRPr>
          </a:p>
        </p:txBody>
      </p:sp>
      <p:sp>
        <p:nvSpPr>
          <p:cNvPr id="6" name="ZoneTexte 5"/>
          <p:cNvSpPr txBox="1"/>
          <p:nvPr/>
        </p:nvSpPr>
        <p:spPr>
          <a:xfrm>
            <a:off x="72954" y="1151353"/>
            <a:ext cx="11851341" cy="1754326"/>
          </a:xfrm>
          <a:prstGeom prst="rect">
            <a:avLst/>
          </a:prstGeom>
          <a:noFill/>
        </p:spPr>
        <p:txBody>
          <a:bodyPr wrap="square" rtlCol="0">
            <a:spAutoFit/>
          </a:bodyPr>
          <a:lstStyle/>
          <a:p>
            <a:pPr algn="just"/>
            <a:r>
              <a:rPr lang="fr-FR" dirty="0" smtClean="0">
                <a:solidFill>
                  <a:srgbClr val="FF0000"/>
                </a:solidFill>
              </a:rPr>
              <a:t>Les cas extrêmes de céphalées de tension (très intenses, insoutenable) peuvent conduire à :</a:t>
            </a:r>
          </a:p>
          <a:p>
            <a:pPr algn="just"/>
            <a:endParaRPr lang="fr-FR" dirty="0">
              <a:solidFill>
                <a:srgbClr val="FF0000"/>
              </a:solidFill>
            </a:endParaRPr>
          </a:p>
          <a:p>
            <a:pPr algn="just"/>
            <a:r>
              <a:rPr lang="fr-FR" dirty="0">
                <a:solidFill>
                  <a:srgbClr val="FF0000"/>
                </a:solidFill>
              </a:rPr>
              <a:t>6</a:t>
            </a:r>
            <a:r>
              <a:rPr lang="fr-FR" dirty="0" smtClean="0">
                <a:solidFill>
                  <a:srgbClr val="FF0000"/>
                </a:solidFill>
              </a:rPr>
              <a:t>) </a:t>
            </a:r>
            <a:r>
              <a:rPr lang="fr-FR" b="1" u="sng" dirty="0" smtClean="0">
                <a:solidFill>
                  <a:srgbClr val="FF0000"/>
                </a:solidFill>
              </a:rPr>
              <a:t>La chute sociale </a:t>
            </a:r>
            <a:r>
              <a:rPr lang="fr-FR" dirty="0" smtClean="0">
                <a:solidFill>
                  <a:srgbClr val="FF0000"/>
                </a:solidFill>
              </a:rPr>
              <a:t>: La douleur, l’impossibilité d’accomplir une activité quelconque peuvent conduire à une précarisation professionnelle croissante, puis permanente, jusqu’au stade de la </a:t>
            </a:r>
            <a:r>
              <a:rPr lang="fr-FR" b="1" dirty="0" smtClean="0">
                <a:solidFill>
                  <a:srgbClr val="FF0000"/>
                </a:solidFill>
              </a:rPr>
              <a:t>clochardisation</a:t>
            </a:r>
            <a:r>
              <a:rPr lang="fr-FR" dirty="0" smtClean="0">
                <a:solidFill>
                  <a:srgbClr val="FF0000"/>
                </a:solidFill>
              </a:rPr>
              <a:t>. </a:t>
            </a:r>
            <a:r>
              <a:rPr lang="fr-FR" dirty="0">
                <a:solidFill>
                  <a:srgbClr val="FF0000"/>
                </a:solidFill>
              </a:rPr>
              <a:t>Ce risque </a:t>
            </a:r>
            <a:r>
              <a:rPr lang="fr-FR" dirty="0" smtClean="0">
                <a:solidFill>
                  <a:srgbClr val="FF0000"/>
                </a:solidFill>
              </a:rPr>
              <a:t>est vraiment réel.  Au sein de l’association, il y a 20 à 30% des malades au RSA et beaucoup sont perpétuellement dans la précarité (ne pouvant qu’effectuer que des gardes d’enfant à domicile, des petits jobs d’</a:t>
            </a:r>
            <a:r>
              <a:rPr lang="fr-FR" dirty="0" err="1">
                <a:solidFill>
                  <a:srgbClr val="FF0000"/>
                </a:solidFill>
              </a:rPr>
              <a:t>I</a:t>
            </a:r>
            <a:r>
              <a:rPr lang="fr-FR" dirty="0" err="1" smtClean="0">
                <a:solidFill>
                  <a:srgbClr val="FF0000"/>
                </a:solidFill>
              </a:rPr>
              <a:t>nterim</a:t>
            </a:r>
            <a:r>
              <a:rPr lang="fr-FR" dirty="0" smtClean="0">
                <a:solidFill>
                  <a:srgbClr val="FF0000"/>
                </a:solidFill>
              </a:rPr>
              <a:t> (nettoyage etc.) …).</a:t>
            </a:r>
          </a:p>
        </p:txBody>
      </p:sp>
      <p:pic>
        <p:nvPicPr>
          <p:cNvPr id="7" name="Picture 2" descr="D:\Users\blisan\Documents\divers\céphalées\images\Maison\VueAppartementDe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714" y="2945845"/>
            <a:ext cx="2292769" cy="3453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Users\blisan\Documents\divers\céphalées\images\Photos\IMGP0914b_s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338" y="2945845"/>
            <a:ext cx="2615073" cy="34812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Users\blisan\Documents\divers\céphalées\images\Photos\IMGP0912b_s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195" y="3362506"/>
            <a:ext cx="2281444" cy="30371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Users\blisan\Documents\divers\céphalées\images\Photos\IMGP0908b_s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076" y="3020851"/>
            <a:ext cx="2538090" cy="337878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920170" y="6454588"/>
            <a:ext cx="11056677" cy="276999"/>
          </a:xfrm>
          <a:prstGeom prst="rect">
            <a:avLst/>
          </a:prstGeom>
          <a:noFill/>
        </p:spPr>
        <p:txBody>
          <a:bodyPr wrap="square" rtlCol="0">
            <a:spAutoFit/>
          </a:bodyPr>
          <a:lstStyle/>
          <a:p>
            <a:pPr algn="ctr"/>
            <a:r>
              <a:rPr lang="fr-FR" sz="1200" dirty="0" smtClean="0">
                <a:solidFill>
                  <a:srgbClr val="C00000"/>
                </a:solidFill>
              </a:rPr>
              <a:t>↑ Vues de l’appartement d’une personne souffrant de céphalées de tension « intenses » (depuis 30 ans, sauf quelques épisodes de rémissions) </a:t>
            </a:r>
            <a:r>
              <a:rPr lang="fr-FR" sz="1200" dirty="0">
                <a:solidFill>
                  <a:srgbClr val="C00000"/>
                </a:solidFill>
              </a:rPr>
              <a:t>↑</a:t>
            </a:r>
          </a:p>
        </p:txBody>
      </p:sp>
      <p:pic>
        <p:nvPicPr>
          <p:cNvPr id="12" name="Picture 6" descr="D:\Users\blisan\Documents\divers\céphalées\céphalées\precarit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2105" y="127"/>
            <a:ext cx="3389895" cy="164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45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2754" y="87392"/>
            <a:ext cx="945776" cy="37446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37</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224119" y="892391"/>
            <a:ext cx="8245178" cy="369332"/>
          </a:xfrm>
          <a:prstGeom prst="rect">
            <a:avLst/>
          </a:prstGeom>
          <a:noFill/>
        </p:spPr>
        <p:txBody>
          <a:bodyPr wrap="square" rtlCol="0">
            <a:spAutoFit/>
          </a:bodyPr>
          <a:lstStyle/>
          <a:p>
            <a:r>
              <a:rPr lang="fr-FR" b="1" dirty="0">
                <a:solidFill>
                  <a:srgbClr val="002060"/>
                </a:solidFill>
              </a:rPr>
              <a:t>9</a:t>
            </a:r>
            <a:r>
              <a:rPr lang="fr-FR" b="1" dirty="0" smtClean="0">
                <a:solidFill>
                  <a:srgbClr val="002060"/>
                </a:solidFill>
              </a:rPr>
              <a:t>. Les hypothèses médicales sur les causes possibles des céphalées de tension</a:t>
            </a:r>
            <a:endParaRPr lang="fr-FR" b="1" dirty="0">
              <a:solidFill>
                <a:srgbClr val="002060"/>
              </a:solidFill>
            </a:endParaRPr>
          </a:p>
        </p:txBody>
      </p:sp>
      <p:sp>
        <p:nvSpPr>
          <p:cNvPr id="6" name="ZoneTexte 5"/>
          <p:cNvSpPr txBox="1"/>
          <p:nvPr/>
        </p:nvSpPr>
        <p:spPr>
          <a:xfrm>
            <a:off x="224118" y="1384917"/>
            <a:ext cx="11769613" cy="5078313"/>
          </a:xfrm>
          <a:prstGeom prst="rect">
            <a:avLst/>
          </a:prstGeom>
          <a:noFill/>
        </p:spPr>
        <p:txBody>
          <a:bodyPr wrap="square" rtlCol="0">
            <a:spAutoFit/>
          </a:bodyPr>
          <a:lstStyle/>
          <a:p>
            <a:pPr algn="just"/>
            <a:r>
              <a:rPr lang="fr-FR" dirty="0">
                <a:solidFill>
                  <a:srgbClr val="002060"/>
                </a:solidFill>
              </a:rPr>
              <a:t>Pages 32 et </a:t>
            </a:r>
            <a:r>
              <a:rPr lang="fr-FR" dirty="0" smtClean="0">
                <a:solidFill>
                  <a:srgbClr val="002060"/>
                </a:solidFill>
              </a:rPr>
              <a:t>33 du livre du Dr Michel </a:t>
            </a:r>
            <a:r>
              <a:rPr lang="fr-FR" dirty="0" err="1" smtClean="0">
                <a:solidFill>
                  <a:srgbClr val="002060"/>
                </a:solidFill>
              </a:rPr>
              <a:t>Lantéri</a:t>
            </a:r>
            <a:r>
              <a:rPr lang="fr-FR" dirty="0" smtClean="0">
                <a:solidFill>
                  <a:srgbClr val="002060"/>
                </a:solidFill>
              </a:rPr>
              <a:t>-Minet</a:t>
            </a:r>
            <a:r>
              <a:rPr lang="fr-FR" dirty="0">
                <a:solidFill>
                  <a:srgbClr val="002060"/>
                </a:solidFill>
              </a:rPr>
              <a:t> </a:t>
            </a:r>
            <a:r>
              <a:rPr lang="fr-FR" dirty="0" smtClean="0">
                <a:solidFill>
                  <a:srgbClr val="002060"/>
                </a:solidFill>
              </a:rPr>
              <a:t> :  </a:t>
            </a:r>
            <a:r>
              <a:rPr lang="fr-FR" i="1" dirty="0">
                <a:solidFill>
                  <a:srgbClr val="002060"/>
                </a:solidFill>
              </a:rPr>
              <a:t>« </a:t>
            </a:r>
            <a:r>
              <a:rPr lang="fr-FR" i="1" dirty="0" smtClean="0">
                <a:solidFill>
                  <a:srgbClr val="002060"/>
                </a:solidFill>
              </a:rPr>
              <a:t>L’ensemble </a:t>
            </a:r>
            <a:r>
              <a:rPr lang="fr-FR" i="1" dirty="0">
                <a:solidFill>
                  <a:srgbClr val="002060"/>
                </a:solidFill>
              </a:rPr>
              <a:t>des travaux expérimentaux réalisés sur la céphalée de tension conduit à écarter un facteur causal unique et tend à faire envisager ce que l’on appelle médicalement un « </a:t>
            </a:r>
            <a:r>
              <a:rPr lang="fr-FR" b="1" i="1" dirty="0">
                <a:solidFill>
                  <a:srgbClr val="002060"/>
                </a:solidFill>
              </a:rPr>
              <a:t>modèle multifactoriel</a:t>
            </a:r>
            <a:r>
              <a:rPr lang="fr-FR" i="1" dirty="0">
                <a:solidFill>
                  <a:srgbClr val="002060"/>
                </a:solidFill>
              </a:rPr>
              <a:t> »,  traduisant le fait que la </a:t>
            </a:r>
            <a:r>
              <a:rPr lang="fr-FR" b="1" i="1" dirty="0">
                <a:solidFill>
                  <a:srgbClr val="002060"/>
                </a:solidFill>
              </a:rPr>
              <a:t>céphalée de tension résulte de la combinaison de plusieurs facteurs</a:t>
            </a:r>
            <a:r>
              <a:rPr lang="fr-FR" i="1" dirty="0">
                <a:solidFill>
                  <a:srgbClr val="002060"/>
                </a:solidFill>
              </a:rPr>
              <a:t>. […] </a:t>
            </a:r>
            <a:endParaRPr lang="fr-FR" i="1" dirty="0" smtClean="0">
              <a:solidFill>
                <a:srgbClr val="002060"/>
              </a:solidFill>
            </a:endParaRPr>
          </a:p>
          <a:p>
            <a:pPr algn="just"/>
            <a:r>
              <a:rPr lang="fr-FR" i="1" dirty="0" smtClean="0">
                <a:solidFill>
                  <a:srgbClr val="002060"/>
                </a:solidFill>
              </a:rPr>
              <a:t>La </a:t>
            </a:r>
            <a:r>
              <a:rPr lang="fr-FR" i="1" dirty="0">
                <a:solidFill>
                  <a:srgbClr val="002060"/>
                </a:solidFill>
              </a:rPr>
              <a:t>céphalée de tension épisodique serait essentiellement due à des facteurs musculaires […] </a:t>
            </a:r>
            <a:endParaRPr lang="fr-FR" i="1" dirty="0" smtClean="0">
              <a:solidFill>
                <a:srgbClr val="002060"/>
              </a:solidFill>
            </a:endParaRPr>
          </a:p>
          <a:p>
            <a:pPr algn="just"/>
            <a:r>
              <a:rPr lang="fr-FR" i="1" dirty="0" smtClean="0">
                <a:solidFill>
                  <a:srgbClr val="002060"/>
                </a:solidFill>
              </a:rPr>
              <a:t>La </a:t>
            </a:r>
            <a:r>
              <a:rPr lang="fr-FR" i="1" dirty="0">
                <a:solidFill>
                  <a:srgbClr val="002060"/>
                </a:solidFill>
              </a:rPr>
              <a:t>céphalée de tension chronique impliquerait davantage un dysfonctionnement du système nerveux central</a:t>
            </a:r>
            <a:r>
              <a:rPr lang="fr-FR" dirty="0">
                <a:solidFill>
                  <a:srgbClr val="002060"/>
                </a:solidFill>
              </a:rPr>
              <a:t> » .</a:t>
            </a:r>
          </a:p>
          <a:p>
            <a:pPr algn="just"/>
            <a:r>
              <a:rPr lang="en-GB" dirty="0" err="1" smtClean="0">
                <a:solidFill>
                  <a:srgbClr val="002060"/>
                </a:solidFill>
              </a:rPr>
              <a:t>Selon</a:t>
            </a:r>
            <a:r>
              <a:rPr lang="en-GB" dirty="0" smtClean="0">
                <a:solidFill>
                  <a:srgbClr val="002060"/>
                </a:solidFill>
              </a:rPr>
              <a:t> : </a:t>
            </a:r>
            <a:r>
              <a:rPr lang="en-GB" dirty="0" err="1" smtClean="0">
                <a:solidFill>
                  <a:srgbClr val="002060"/>
                </a:solidFill>
              </a:rPr>
              <a:t>Bendtsen</a:t>
            </a:r>
            <a:r>
              <a:rPr lang="en-GB" dirty="0" smtClean="0">
                <a:solidFill>
                  <a:srgbClr val="002060"/>
                </a:solidFill>
              </a:rPr>
              <a:t> </a:t>
            </a:r>
            <a:r>
              <a:rPr lang="en-GB" dirty="0">
                <a:solidFill>
                  <a:srgbClr val="002060"/>
                </a:solidFill>
              </a:rPr>
              <a:t>L., </a:t>
            </a:r>
            <a:r>
              <a:rPr lang="en-GB" dirty="0" err="1">
                <a:solidFill>
                  <a:srgbClr val="002060"/>
                </a:solidFill>
              </a:rPr>
              <a:t>Schoenen</a:t>
            </a:r>
            <a:r>
              <a:rPr lang="en-GB" dirty="0">
                <a:solidFill>
                  <a:srgbClr val="002060"/>
                </a:solidFill>
              </a:rPr>
              <a:t> J., In </a:t>
            </a:r>
            <a:r>
              <a:rPr lang="en-GB" i="1" dirty="0">
                <a:solidFill>
                  <a:srgbClr val="002060"/>
                </a:solidFill>
              </a:rPr>
              <a:t>: The Headaches 3nd  edition</a:t>
            </a:r>
            <a:r>
              <a:rPr lang="en-GB" dirty="0">
                <a:solidFill>
                  <a:srgbClr val="002060"/>
                </a:solidFill>
              </a:rPr>
              <a:t>. </a:t>
            </a:r>
            <a:r>
              <a:rPr lang="fr-FR" dirty="0" err="1">
                <a:solidFill>
                  <a:srgbClr val="002060"/>
                </a:solidFill>
              </a:rPr>
              <a:t>Lippincott</a:t>
            </a:r>
            <a:r>
              <a:rPr lang="fr-FR" dirty="0">
                <a:solidFill>
                  <a:srgbClr val="002060"/>
                </a:solidFill>
              </a:rPr>
              <a:t> Williams &amp; Wilkins, Philadelphia, 2006</a:t>
            </a:r>
            <a:r>
              <a:rPr lang="fr-FR" dirty="0" smtClean="0">
                <a:solidFill>
                  <a:srgbClr val="002060"/>
                </a:solidFill>
              </a:rPr>
              <a:t>.</a:t>
            </a:r>
          </a:p>
          <a:p>
            <a:pPr algn="just"/>
            <a:endParaRPr lang="fr-FR" dirty="0" smtClean="0">
              <a:solidFill>
                <a:srgbClr val="002060"/>
              </a:solidFill>
            </a:endParaRPr>
          </a:p>
          <a:p>
            <a:pPr algn="just"/>
            <a:r>
              <a:rPr lang="fr-FR" dirty="0" smtClean="0">
                <a:solidFill>
                  <a:srgbClr val="002060"/>
                </a:solidFill>
              </a:rPr>
              <a:t>Page </a:t>
            </a:r>
            <a:r>
              <a:rPr lang="fr-FR" dirty="0">
                <a:solidFill>
                  <a:srgbClr val="002060"/>
                </a:solidFill>
              </a:rPr>
              <a:t>32 : </a:t>
            </a:r>
            <a:r>
              <a:rPr lang="fr-FR" i="1" dirty="0">
                <a:solidFill>
                  <a:srgbClr val="002060"/>
                </a:solidFill>
              </a:rPr>
              <a:t>« </a:t>
            </a:r>
            <a:r>
              <a:rPr lang="fr-FR" i="1" dirty="0" smtClean="0">
                <a:solidFill>
                  <a:srgbClr val="002060"/>
                </a:solidFill>
              </a:rPr>
              <a:t>La </a:t>
            </a:r>
            <a:r>
              <a:rPr lang="fr-FR" i="1" dirty="0">
                <a:solidFill>
                  <a:srgbClr val="002060"/>
                </a:solidFill>
              </a:rPr>
              <a:t>céphalée de tension chronique </a:t>
            </a:r>
            <a:r>
              <a:rPr lang="fr-FR" b="1" i="1" dirty="0">
                <a:solidFill>
                  <a:srgbClr val="002060"/>
                </a:solidFill>
              </a:rPr>
              <a:t>impliquerait davantage un </a:t>
            </a:r>
            <a:r>
              <a:rPr lang="fr-FR" b="1" i="1" dirty="0">
                <a:solidFill>
                  <a:srgbClr val="008000"/>
                </a:solidFill>
              </a:rPr>
              <a:t>dysfonctionnement du système nerveux central (SNC). Chez certaine personnes, la céphalée de tension est chronique, probablement du fait d’une moindre efficacité de leur système nerveux à « filtrer » la douleur par l’intermédiaire des systèmes physiologiques que l’on appelle « système de contrôle de la douleur » [facteurs centraux]. </a:t>
            </a:r>
            <a:r>
              <a:rPr lang="fr-FR" b="1" i="1" dirty="0">
                <a:solidFill>
                  <a:srgbClr val="002060"/>
                </a:solidFill>
              </a:rPr>
              <a:t>Une influence délétère d’éléments psychologiques comme le stress, l’anxiété ou la dépression s’exerce sur ces </a:t>
            </a:r>
            <a:r>
              <a:rPr lang="fr-FR" b="1" i="1" dirty="0" smtClean="0">
                <a:solidFill>
                  <a:srgbClr val="002060"/>
                </a:solidFill>
              </a:rPr>
              <a:t>facteurs</a:t>
            </a:r>
            <a:r>
              <a:rPr lang="fr-FR" i="1" dirty="0" smtClean="0">
                <a:solidFill>
                  <a:srgbClr val="002060"/>
                </a:solidFill>
              </a:rPr>
              <a:t> ». </a:t>
            </a:r>
            <a:endParaRPr lang="fr-FR" dirty="0">
              <a:solidFill>
                <a:srgbClr val="002060"/>
              </a:solidFill>
            </a:endParaRPr>
          </a:p>
          <a:p>
            <a:pPr algn="just"/>
            <a:endParaRPr lang="fr-FR" dirty="0" smtClean="0">
              <a:solidFill>
                <a:srgbClr val="002060"/>
              </a:solidFill>
            </a:endParaRPr>
          </a:p>
          <a:p>
            <a:pPr algn="just"/>
            <a:r>
              <a:rPr lang="fr-FR" dirty="0" smtClean="0">
                <a:solidFill>
                  <a:srgbClr val="002060"/>
                </a:solidFill>
              </a:rPr>
              <a:t>Page </a:t>
            </a:r>
            <a:r>
              <a:rPr lang="fr-FR" dirty="0">
                <a:solidFill>
                  <a:srgbClr val="002060"/>
                </a:solidFill>
              </a:rPr>
              <a:t>33 : </a:t>
            </a:r>
            <a:r>
              <a:rPr lang="fr-FR" i="1" dirty="0" smtClean="0">
                <a:solidFill>
                  <a:srgbClr val="002060"/>
                </a:solidFill>
              </a:rPr>
              <a:t>« </a:t>
            </a:r>
            <a:r>
              <a:rPr lang="fr-FR" dirty="0" smtClean="0">
                <a:solidFill>
                  <a:srgbClr val="002060"/>
                </a:solidFill>
              </a:rPr>
              <a:t>[…] </a:t>
            </a:r>
            <a:r>
              <a:rPr lang="fr-FR" dirty="0">
                <a:solidFill>
                  <a:srgbClr val="002060"/>
                </a:solidFill>
              </a:rPr>
              <a:t>ce </a:t>
            </a:r>
            <a:r>
              <a:rPr lang="fr-FR" i="1" dirty="0">
                <a:solidFill>
                  <a:srgbClr val="002060"/>
                </a:solidFill>
              </a:rPr>
              <a:t>dysfonctionnement pourrait aussi apparaître du fait de la persistance de la tension </a:t>
            </a:r>
            <a:r>
              <a:rPr lang="fr-FR" i="1" dirty="0" smtClean="0">
                <a:solidFill>
                  <a:srgbClr val="002060"/>
                </a:solidFill>
              </a:rPr>
              <a:t>musculaire (°)</a:t>
            </a:r>
            <a:r>
              <a:rPr lang="fr-FR" i="1" dirty="0">
                <a:solidFill>
                  <a:srgbClr val="002060"/>
                </a:solidFill>
              </a:rPr>
              <a:t> : la céphalée de tension chronique serait alors une forme compliquée d’une céphalée de tension épisodique mal maîtrisée </a:t>
            </a:r>
            <a:r>
              <a:rPr lang="fr-FR" i="1" dirty="0" smtClean="0">
                <a:solidFill>
                  <a:srgbClr val="002060"/>
                </a:solidFill>
              </a:rPr>
              <a:t>initialement</a:t>
            </a:r>
            <a:r>
              <a:rPr lang="fr-FR" dirty="0" smtClean="0">
                <a:solidFill>
                  <a:srgbClr val="002060"/>
                </a:solidFill>
              </a:rPr>
              <a:t> ».</a:t>
            </a:r>
            <a:endParaRPr lang="fr-FR" dirty="0">
              <a:solidFill>
                <a:srgbClr val="002060"/>
              </a:solidFill>
            </a:endParaRPr>
          </a:p>
          <a:p>
            <a:pPr algn="just"/>
            <a:endParaRPr lang="fr-FR" dirty="0" smtClean="0">
              <a:solidFill>
                <a:srgbClr val="002060"/>
              </a:solidFill>
            </a:endParaRPr>
          </a:p>
          <a:p>
            <a:pPr algn="just"/>
            <a:r>
              <a:rPr lang="fr-FR" dirty="0" smtClean="0">
                <a:solidFill>
                  <a:srgbClr val="002060"/>
                </a:solidFill>
              </a:rPr>
              <a:t>(°) « tension musculaire »  apparaissant, selon le Dr </a:t>
            </a:r>
            <a:r>
              <a:rPr lang="fr-FR" dirty="0" err="1" smtClean="0">
                <a:solidFill>
                  <a:srgbClr val="002060"/>
                </a:solidFill>
              </a:rPr>
              <a:t>Lantéri</a:t>
            </a:r>
            <a:r>
              <a:rPr lang="fr-FR" dirty="0" smtClean="0">
                <a:solidFill>
                  <a:srgbClr val="002060"/>
                </a:solidFill>
              </a:rPr>
              <a:t>-Minet, au départ, dans la céphalée de tension épisodique.</a:t>
            </a:r>
            <a:endParaRPr lang="fr-FR" dirty="0">
              <a:solidFill>
                <a:srgbClr val="002060"/>
              </a:solidFill>
            </a:endParaRPr>
          </a:p>
        </p:txBody>
      </p:sp>
      <p:sp>
        <p:nvSpPr>
          <p:cNvPr id="2" name="Rectangle 1"/>
          <p:cNvSpPr/>
          <p:nvPr/>
        </p:nvSpPr>
        <p:spPr>
          <a:xfrm>
            <a:off x="9516902" y="960982"/>
            <a:ext cx="2195666" cy="276999"/>
          </a:xfrm>
          <a:prstGeom prst="rect">
            <a:avLst/>
          </a:prstGeom>
        </p:spPr>
        <p:txBody>
          <a:bodyPr wrap="none">
            <a:spAutoFit/>
          </a:bodyPr>
          <a:lstStyle/>
          <a:p>
            <a:pPr algn="ctr"/>
            <a:r>
              <a:rPr lang="fr-FR" sz="1200" dirty="0" smtClean="0">
                <a:solidFill>
                  <a:srgbClr val="002060"/>
                </a:solidFill>
              </a:rPr>
              <a:t>Le docteur Michel </a:t>
            </a:r>
            <a:r>
              <a:rPr lang="fr-FR" sz="1200" dirty="0" err="1">
                <a:solidFill>
                  <a:srgbClr val="002060"/>
                </a:solidFill>
              </a:rPr>
              <a:t>Lantéri</a:t>
            </a:r>
            <a:r>
              <a:rPr lang="fr-FR" sz="1200" dirty="0">
                <a:solidFill>
                  <a:srgbClr val="002060"/>
                </a:solidFill>
              </a:rPr>
              <a:t>-Minet</a:t>
            </a:r>
          </a:p>
        </p:txBody>
      </p:sp>
      <p:pic>
        <p:nvPicPr>
          <p:cNvPr id="4098" name="Picture 2" descr="D:\Users\blisan\Documents\divers\céphalées\céphalées\Michel Lantéri-Mi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574" y="140801"/>
            <a:ext cx="128587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81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2754" y="87392"/>
            <a:ext cx="945776" cy="37446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38</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224118" y="695653"/>
            <a:ext cx="9248355" cy="369332"/>
          </a:xfrm>
          <a:prstGeom prst="rect">
            <a:avLst/>
          </a:prstGeom>
          <a:noFill/>
        </p:spPr>
        <p:txBody>
          <a:bodyPr wrap="square" rtlCol="0">
            <a:spAutoFit/>
          </a:bodyPr>
          <a:lstStyle/>
          <a:p>
            <a:r>
              <a:rPr lang="fr-FR" b="1" dirty="0">
                <a:solidFill>
                  <a:srgbClr val="002060"/>
                </a:solidFill>
              </a:rPr>
              <a:t>9</a:t>
            </a:r>
            <a:r>
              <a:rPr lang="fr-FR" b="1" dirty="0" smtClean="0">
                <a:solidFill>
                  <a:srgbClr val="002060"/>
                </a:solidFill>
              </a:rPr>
              <a:t>. Les hypothèses  médicales sur les causes possibles des céphalées de tension (suite et fin)</a:t>
            </a:r>
            <a:endParaRPr lang="fr-FR" b="1" dirty="0">
              <a:solidFill>
                <a:srgbClr val="002060"/>
              </a:solidFill>
            </a:endParaRPr>
          </a:p>
        </p:txBody>
      </p:sp>
      <p:sp>
        <p:nvSpPr>
          <p:cNvPr id="6" name="ZoneTexte 5"/>
          <p:cNvSpPr txBox="1"/>
          <p:nvPr/>
        </p:nvSpPr>
        <p:spPr>
          <a:xfrm>
            <a:off x="224119" y="1242874"/>
            <a:ext cx="11769613" cy="4801314"/>
          </a:xfrm>
          <a:prstGeom prst="rect">
            <a:avLst/>
          </a:prstGeom>
          <a:noFill/>
        </p:spPr>
        <p:txBody>
          <a:bodyPr wrap="square" rtlCol="0">
            <a:spAutoFit/>
          </a:bodyPr>
          <a:lstStyle/>
          <a:p>
            <a:pPr algn="just"/>
            <a:r>
              <a:rPr lang="fr-FR" dirty="0">
                <a:solidFill>
                  <a:srgbClr val="002060"/>
                </a:solidFill>
              </a:rPr>
              <a:t>Pages 14 et 15 </a:t>
            </a:r>
            <a:r>
              <a:rPr lang="fr-FR" dirty="0" smtClean="0">
                <a:solidFill>
                  <a:srgbClr val="002060"/>
                </a:solidFill>
              </a:rPr>
              <a:t>: […] « </a:t>
            </a:r>
            <a:r>
              <a:rPr lang="fr-FR" i="1" dirty="0" smtClean="0">
                <a:solidFill>
                  <a:srgbClr val="002060"/>
                </a:solidFill>
              </a:rPr>
              <a:t>Comme </a:t>
            </a:r>
            <a:r>
              <a:rPr lang="fr-FR" i="1" dirty="0">
                <a:solidFill>
                  <a:srgbClr val="002060"/>
                </a:solidFill>
              </a:rPr>
              <a:t>pour d’autres céphalées primaires, différents facteurs peuvent moduler l’expressivité clinique de la céphalée de tension. Ils sont :</a:t>
            </a:r>
          </a:p>
          <a:p>
            <a:pPr marL="285750" indent="-285750" algn="just">
              <a:buFont typeface="Arial" panose="020B0604020202020204" pitchFamily="34" charset="0"/>
              <a:buChar char="•"/>
            </a:pPr>
            <a:r>
              <a:rPr lang="fr-FR" i="1" dirty="0" smtClean="0">
                <a:solidFill>
                  <a:srgbClr val="002060"/>
                </a:solidFill>
              </a:rPr>
              <a:t>soit </a:t>
            </a:r>
            <a:r>
              <a:rPr lang="fr-FR" i="1" dirty="0">
                <a:solidFill>
                  <a:srgbClr val="002060"/>
                </a:solidFill>
              </a:rPr>
              <a:t>propres à la personne (état de stress, période particulière du cycle hormonal …).</a:t>
            </a:r>
          </a:p>
          <a:p>
            <a:pPr marL="285750" indent="-285750" algn="just">
              <a:buFont typeface="Arial" panose="020B0604020202020204" pitchFamily="34" charset="0"/>
              <a:buChar char="•"/>
            </a:pPr>
            <a:r>
              <a:rPr lang="fr-FR" i="1" dirty="0" smtClean="0">
                <a:solidFill>
                  <a:srgbClr val="002060"/>
                </a:solidFill>
              </a:rPr>
              <a:t>soit </a:t>
            </a:r>
            <a:r>
              <a:rPr lang="fr-FR" i="1" dirty="0">
                <a:solidFill>
                  <a:srgbClr val="002060"/>
                </a:solidFill>
              </a:rPr>
              <a:t>environnementaux (rythme de vie, facteurs climatiques </a:t>
            </a:r>
            <a:r>
              <a:rPr lang="fr-FR" i="1" dirty="0" smtClean="0">
                <a:solidFill>
                  <a:srgbClr val="002060"/>
                </a:solidFill>
              </a:rPr>
              <a:t>…).</a:t>
            </a:r>
            <a:r>
              <a:rPr lang="fr-FR" dirty="0" smtClean="0">
                <a:solidFill>
                  <a:srgbClr val="002060"/>
                </a:solidFill>
              </a:rPr>
              <a:t> ».</a:t>
            </a:r>
            <a:endParaRPr lang="fr-FR" dirty="0">
              <a:solidFill>
                <a:srgbClr val="002060"/>
              </a:solidFill>
            </a:endParaRPr>
          </a:p>
          <a:p>
            <a:pPr algn="just"/>
            <a:endParaRPr lang="fr-FR" dirty="0" smtClean="0">
              <a:solidFill>
                <a:srgbClr val="002060"/>
              </a:solidFill>
            </a:endParaRPr>
          </a:p>
          <a:p>
            <a:pPr algn="just"/>
            <a:r>
              <a:rPr lang="fr-FR" dirty="0" smtClean="0">
                <a:solidFill>
                  <a:srgbClr val="002060"/>
                </a:solidFill>
              </a:rPr>
              <a:t>Pages </a:t>
            </a:r>
            <a:r>
              <a:rPr lang="fr-FR" dirty="0">
                <a:solidFill>
                  <a:srgbClr val="002060"/>
                </a:solidFill>
              </a:rPr>
              <a:t>16 et 17 : </a:t>
            </a:r>
            <a:r>
              <a:rPr lang="fr-FR" dirty="0" smtClean="0">
                <a:solidFill>
                  <a:srgbClr val="002060"/>
                </a:solidFill>
              </a:rPr>
              <a:t>« </a:t>
            </a:r>
            <a:r>
              <a:rPr lang="fr-FR" b="1" i="1" dirty="0" smtClean="0">
                <a:solidFill>
                  <a:srgbClr val="002060"/>
                </a:solidFill>
              </a:rPr>
              <a:t>Le </a:t>
            </a:r>
            <a:r>
              <a:rPr lang="fr-FR" b="1" i="1" dirty="0">
                <a:solidFill>
                  <a:srgbClr val="002060"/>
                </a:solidFill>
              </a:rPr>
              <a:t>stress et la « tension nerveuse » sont des facteurs déclenchant les épisodes de céphalées de tension </a:t>
            </a:r>
            <a:r>
              <a:rPr lang="fr-FR" i="1" dirty="0">
                <a:solidFill>
                  <a:srgbClr val="002060"/>
                </a:solidFill>
              </a:rPr>
              <a:t>mais ils ne sont pas spécifiques de la céphalée de tension [puisqu’ils le sont aussi pour la migraine]. [ …] la réactivité  des sujets souffrant de céphalées de tension, est identique à celles de sujets non céphalalgiques. [ … ] </a:t>
            </a:r>
            <a:r>
              <a:rPr lang="fr-FR" b="1" i="1" dirty="0">
                <a:solidFill>
                  <a:srgbClr val="002060"/>
                </a:solidFill>
              </a:rPr>
              <a:t>les sujets souffrant de céphalées de tension chroniques sont fréquemment anxieux et dépressifs. </a:t>
            </a:r>
            <a:r>
              <a:rPr lang="fr-FR" i="1" dirty="0">
                <a:solidFill>
                  <a:srgbClr val="002060"/>
                </a:solidFill>
              </a:rPr>
              <a:t>Néanmoins, cette anxiété et cette dépression apparaissent plus comme une </a:t>
            </a:r>
            <a:r>
              <a:rPr lang="fr-FR" b="1" i="1" dirty="0">
                <a:solidFill>
                  <a:srgbClr val="002060"/>
                </a:solidFill>
              </a:rPr>
              <a:t>conséquence</a:t>
            </a:r>
            <a:r>
              <a:rPr lang="fr-FR" i="1" dirty="0">
                <a:solidFill>
                  <a:srgbClr val="002060"/>
                </a:solidFill>
              </a:rPr>
              <a:t> de la céphalée  de tension chronique que comme une cause. </a:t>
            </a:r>
            <a:r>
              <a:rPr lang="fr-FR" i="1" dirty="0">
                <a:solidFill>
                  <a:srgbClr val="008000"/>
                </a:solidFill>
              </a:rPr>
              <a:t>L’assimilation de la céphalée de tension à une céphalée psychogène doit être écartée.</a:t>
            </a:r>
            <a:r>
              <a:rPr lang="fr-FR" i="1" dirty="0">
                <a:solidFill>
                  <a:srgbClr val="002060"/>
                </a:solidFill>
              </a:rPr>
              <a:t> </a:t>
            </a:r>
            <a:r>
              <a:rPr lang="fr-FR" b="1" i="1" dirty="0">
                <a:solidFill>
                  <a:srgbClr val="002060"/>
                </a:solidFill>
              </a:rPr>
              <a:t>Il existe des déterminants psychologiques qui sont à prendre en considération dans les mécanismes de la céphalée de tension mais ils ne résument pas la céphalée de </a:t>
            </a:r>
            <a:r>
              <a:rPr lang="fr-FR" b="1" i="1" dirty="0" smtClean="0">
                <a:solidFill>
                  <a:srgbClr val="002060"/>
                </a:solidFill>
              </a:rPr>
              <a:t>tension</a:t>
            </a:r>
            <a:r>
              <a:rPr lang="fr-FR" dirty="0" smtClean="0">
                <a:solidFill>
                  <a:srgbClr val="002060"/>
                </a:solidFill>
              </a:rPr>
              <a:t> ».</a:t>
            </a:r>
            <a:endParaRPr lang="fr-FR" dirty="0">
              <a:solidFill>
                <a:srgbClr val="002060"/>
              </a:solidFill>
            </a:endParaRPr>
          </a:p>
          <a:p>
            <a:pPr algn="just"/>
            <a:endParaRPr lang="fr-FR" dirty="0" smtClean="0">
              <a:solidFill>
                <a:srgbClr val="002060"/>
              </a:solidFill>
            </a:endParaRPr>
          </a:p>
          <a:p>
            <a:pPr algn="just"/>
            <a:r>
              <a:rPr lang="fr-FR" dirty="0" smtClean="0">
                <a:solidFill>
                  <a:srgbClr val="002060"/>
                </a:solidFill>
              </a:rPr>
              <a:t>Page </a:t>
            </a:r>
            <a:r>
              <a:rPr lang="fr-FR" dirty="0">
                <a:solidFill>
                  <a:srgbClr val="002060"/>
                </a:solidFill>
              </a:rPr>
              <a:t>17 : </a:t>
            </a:r>
            <a:r>
              <a:rPr lang="fr-FR" dirty="0" smtClean="0">
                <a:solidFill>
                  <a:srgbClr val="002060"/>
                </a:solidFill>
              </a:rPr>
              <a:t>« </a:t>
            </a:r>
            <a:r>
              <a:rPr lang="fr-FR" i="1" dirty="0" smtClean="0">
                <a:solidFill>
                  <a:srgbClr val="002060"/>
                </a:solidFill>
              </a:rPr>
              <a:t>Cette </a:t>
            </a:r>
            <a:r>
              <a:rPr lang="fr-FR" i="1" dirty="0">
                <a:solidFill>
                  <a:srgbClr val="002060"/>
                </a:solidFill>
              </a:rPr>
              <a:t>anxiété et cette dépression apparaissent plus comme une </a:t>
            </a:r>
            <a:r>
              <a:rPr lang="fr-FR" b="1" i="1" dirty="0">
                <a:solidFill>
                  <a:srgbClr val="002060"/>
                </a:solidFill>
              </a:rPr>
              <a:t>conséquence de la céphalée de tension chronique </a:t>
            </a:r>
            <a:r>
              <a:rPr lang="fr-FR" i="1" dirty="0">
                <a:solidFill>
                  <a:srgbClr val="002060"/>
                </a:solidFill>
              </a:rPr>
              <a:t>que comme une </a:t>
            </a:r>
            <a:r>
              <a:rPr lang="fr-FR" i="1" dirty="0" smtClean="0">
                <a:solidFill>
                  <a:srgbClr val="002060"/>
                </a:solidFill>
              </a:rPr>
              <a:t>cause »</a:t>
            </a:r>
            <a:r>
              <a:rPr lang="fr-FR" dirty="0" smtClean="0">
                <a:solidFill>
                  <a:srgbClr val="002060"/>
                </a:solidFill>
              </a:rPr>
              <a:t>.</a:t>
            </a:r>
            <a:endParaRPr lang="fr-FR" dirty="0">
              <a:solidFill>
                <a:srgbClr val="002060"/>
              </a:solidFill>
            </a:endParaRPr>
          </a:p>
          <a:p>
            <a:pPr algn="just"/>
            <a:endParaRPr lang="fr-FR" dirty="0">
              <a:solidFill>
                <a:srgbClr val="002060"/>
              </a:solidFill>
            </a:endParaRPr>
          </a:p>
        </p:txBody>
      </p:sp>
    </p:spTree>
    <p:extLst>
      <p:ext uri="{BB962C8B-B14F-4D97-AF65-F5344CB8AC3E}">
        <p14:creationId xmlns:p14="http://schemas.microsoft.com/office/powerpoint/2010/main" val="909120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2"/>
          </p:nvPr>
        </p:nvSpPr>
        <p:spPr>
          <a:xfrm>
            <a:off x="157655" y="119418"/>
            <a:ext cx="387528" cy="369332"/>
          </a:xfrm>
        </p:spPr>
        <p:txBody>
          <a:bodyPr/>
          <a:lstStyle/>
          <a:p>
            <a:fld id="{CE177AD9-1C89-497B-82D4-54EC60B92A04}" type="slidenum">
              <a:rPr lang="fr-FR" smtClean="0"/>
              <a:t>39</a:t>
            </a:fld>
            <a:endParaRPr lang="fr-FR" dirty="0"/>
          </a:p>
        </p:txBody>
      </p:sp>
      <p:sp>
        <p:nvSpPr>
          <p:cNvPr id="4" name="ZoneTexte 3"/>
          <p:cNvSpPr txBox="1"/>
          <p:nvPr/>
        </p:nvSpPr>
        <p:spPr>
          <a:xfrm>
            <a:off x="157655" y="575078"/>
            <a:ext cx="8471338"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a:t>
            </a:r>
            <a:endParaRPr lang="fr-FR" dirty="0">
              <a:solidFill>
                <a:srgbClr val="002060"/>
              </a:solidFill>
            </a:endParaRPr>
          </a:p>
        </p:txBody>
      </p:sp>
      <p:sp>
        <p:nvSpPr>
          <p:cNvPr id="5" name="ZoneTexte 4"/>
          <p:cNvSpPr txBox="1"/>
          <p:nvPr/>
        </p:nvSpPr>
        <p:spPr>
          <a:xfrm>
            <a:off x="5120640" y="101488"/>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57655" y="953067"/>
            <a:ext cx="6950597" cy="369332"/>
          </a:xfrm>
          <a:prstGeom prst="rect">
            <a:avLst/>
          </a:prstGeom>
          <a:noFill/>
        </p:spPr>
        <p:txBody>
          <a:bodyPr wrap="square" rtlCol="0">
            <a:spAutoFit/>
          </a:bodyPr>
          <a:lstStyle/>
          <a:p>
            <a:r>
              <a:rPr lang="fr-FR" dirty="0" smtClean="0">
                <a:solidFill>
                  <a:srgbClr val="002060"/>
                </a:solidFill>
              </a:rPr>
              <a:t>10.1. </a:t>
            </a:r>
            <a:r>
              <a:rPr lang="fr-FR" b="1" dirty="0" smtClean="0">
                <a:solidFill>
                  <a:srgbClr val="002060"/>
                </a:solidFill>
              </a:rPr>
              <a:t>Sur la piste psychosomatique, dans la majorité des cas de CTC</a:t>
            </a:r>
            <a:endParaRPr lang="fr-FR" b="1" dirty="0">
              <a:solidFill>
                <a:srgbClr val="002060"/>
              </a:solidFill>
            </a:endParaRPr>
          </a:p>
        </p:txBody>
      </p:sp>
      <p:sp>
        <p:nvSpPr>
          <p:cNvPr id="7" name="ZoneTexte 6"/>
          <p:cNvSpPr txBox="1"/>
          <p:nvPr/>
        </p:nvSpPr>
        <p:spPr>
          <a:xfrm>
            <a:off x="162496" y="1717517"/>
            <a:ext cx="11887200" cy="4985980"/>
          </a:xfrm>
          <a:prstGeom prst="rect">
            <a:avLst/>
          </a:prstGeom>
          <a:noFill/>
        </p:spPr>
        <p:txBody>
          <a:bodyPr wrap="square" rtlCol="0">
            <a:spAutoFit/>
          </a:bodyPr>
          <a:lstStyle/>
          <a:p>
            <a:pPr algn="just"/>
            <a:r>
              <a:rPr lang="fr-FR" dirty="0" smtClean="0">
                <a:solidFill>
                  <a:srgbClr val="002060"/>
                </a:solidFill>
              </a:rPr>
              <a:t>Le </a:t>
            </a:r>
            <a:r>
              <a:rPr lang="fr-FR" dirty="0">
                <a:solidFill>
                  <a:srgbClr val="002060"/>
                </a:solidFill>
              </a:rPr>
              <a:t>terme </a:t>
            </a:r>
            <a:r>
              <a:rPr lang="fr-FR" b="1" dirty="0">
                <a:solidFill>
                  <a:srgbClr val="002060"/>
                </a:solidFill>
              </a:rPr>
              <a:t>psychosomatique</a:t>
            </a:r>
            <a:r>
              <a:rPr lang="fr-FR" dirty="0">
                <a:solidFill>
                  <a:srgbClr val="002060"/>
                </a:solidFill>
              </a:rPr>
              <a:t> (du grec ancien : </a:t>
            </a:r>
            <a:r>
              <a:rPr lang="fr-FR" i="1" dirty="0">
                <a:solidFill>
                  <a:srgbClr val="002060"/>
                </a:solidFill>
              </a:rPr>
              <a:t>psyché</a:t>
            </a:r>
            <a:r>
              <a:rPr lang="fr-FR" dirty="0">
                <a:solidFill>
                  <a:srgbClr val="002060"/>
                </a:solidFill>
              </a:rPr>
              <a:t>, l'esprit et </a:t>
            </a:r>
            <a:r>
              <a:rPr lang="fr-FR" i="1" dirty="0">
                <a:solidFill>
                  <a:srgbClr val="002060"/>
                </a:solidFill>
              </a:rPr>
              <a:t>soma</a:t>
            </a:r>
            <a:r>
              <a:rPr lang="fr-FR" dirty="0">
                <a:solidFill>
                  <a:srgbClr val="002060"/>
                </a:solidFill>
              </a:rPr>
              <a:t>, le corps) désigne les </a:t>
            </a:r>
            <a:r>
              <a:rPr lang="fr-FR" dirty="0">
                <a:solidFill>
                  <a:srgbClr val="002060"/>
                </a:solidFill>
                <a:hlinkClick r:id="rId2" tooltip="Santé"/>
              </a:rPr>
              <a:t>troubles physiques</a:t>
            </a:r>
            <a:r>
              <a:rPr lang="fr-FR" dirty="0">
                <a:solidFill>
                  <a:srgbClr val="002060"/>
                </a:solidFill>
              </a:rPr>
              <a:t> en tant qu'il sont occasionnés ou aggravés par des facteurs </a:t>
            </a:r>
            <a:r>
              <a:rPr lang="fr-FR" dirty="0">
                <a:solidFill>
                  <a:srgbClr val="002060"/>
                </a:solidFill>
                <a:hlinkClick r:id="rId3" tooltip="Psychisme"/>
              </a:rPr>
              <a:t>psychiques</a:t>
            </a:r>
            <a:r>
              <a:rPr lang="fr-FR" dirty="0">
                <a:solidFill>
                  <a:srgbClr val="002060"/>
                </a:solidFill>
              </a:rPr>
              <a:t>. On parle aussi en ce sens de </a:t>
            </a:r>
            <a:r>
              <a:rPr lang="fr-FR" dirty="0">
                <a:solidFill>
                  <a:srgbClr val="002060"/>
                </a:solidFill>
                <a:hlinkClick r:id="rId4" tooltip="Somatisation"/>
              </a:rPr>
              <a:t>somatisation</a:t>
            </a:r>
            <a:r>
              <a:rPr lang="fr-FR" dirty="0">
                <a:solidFill>
                  <a:srgbClr val="002060"/>
                </a:solidFill>
              </a:rPr>
              <a:t>. Plus généralement, ce terme désigne tout ce qui concerne les effets de l'</a:t>
            </a:r>
            <a:r>
              <a:rPr lang="fr-FR" dirty="0">
                <a:solidFill>
                  <a:srgbClr val="002060"/>
                </a:solidFill>
                <a:hlinkClick r:id="rId5" tooltip="Esprit"/>
              </a:rPr>
              <a:t>esprit</a:t>
            </a:r>
            <a:r>
              <a:rPr lang="fr-FR" dirty="0">
                <a:solidFill>
                  <a:srgbClr val="002060"/>
                </a:solidFill>
              </a:rPr>
              <a:t> sur le </a:t>
            </a:r>
            <a:r>
              <a:rPr lang="fr-FR" dirty="0">
                <a:solidFill>
                  <a:srgbClr val="002060"/>
                </a:solidFill>
                <a:hlinkClick r:id="rId6" tooltip="Corps humain"/>
              </a:rPr>
              <a:t>corps humain</a:t>
            </a:r>
            <a:r>
              <a:rPr lang="fr-FR" dirty="0" smtClean="0">
                <a:solidFill>
                  <a:srgbClr val="002060"/>
                </a:solidFill>
              </a:rPr>
              <a:t>.</a:t>
            </a:r>
          </a:p>
          <a:p>
            <a:pPr algn="just"/>
            <a:r>
              <a:rPr lang="fr-FR" dirty="0" smtClean="0">
                <a:solidFill>
                  <a:srgbClr val="002060"/>
                </a:solidFill>
              </a:rPr>
              <a:t>Certaines maladies comme les CTC, les lombalgies, les colopathies fonctionnelles (le syndrome du colon irritable), les eczémas, les crises d’urticaires, certaines crises allergiques _ même peut-être certains cancers et maladies auto-immunes (lupus, scléroses en plaques …) _, seraient déclenchés par des chocs, stress, traumas ou agressions psychiques (intenses ou répétitifs), des douleurs psychiques ou morales, des états dépressifs (consécutifs ou non à ces chocs).</a:t>
            </a:r>
          </a:p>
          <a:p>
            <a:pPr algn="just"/>
            <a:r>
              <a:rPr lang="fr-FR" dirty="0" smtClean="0">
                <a:solidFill>
                  <a:srgbClr val="002060"/>
                </a:solidFill>
              </a:rPr>
              <a:t>Beaucoup de ces maladies sont liées au stress (dont les formes graves : le surmenage, le burnout, l’épuisement « dépassé »). </a:t>
            </a:r>
          </a:p>
          <a:p>
            <a:pPr algn="just"/>
            <a:r>
              <a:rPr lang="fr-FR" dirty="0" smtClean="0">
                <a:solidFill>
                  <a:srgbClr val="002060"/>
                </a:solidFill>
              </a:rPr>
              <a:t>On sait que le </a:t>
            </a:r>
            <a:r>
              <a:rPr lang="fr-FR" dirty="0"/>
              <a:t> </a:t>
            </a:r>
            <a:r>
              <a:rPr lang="fr-FR" u="sng" dirty="0" smtClean="0">
                <a:hlinkClick r:id="rId7" tooltip="Stress"/>
              </a:rPr>
              <a:t>stress</a:t>
            </a:r>
            <a:r>
              <a:rPr lang="fr-FR" dirty="0" smtClean="0">
                <a:solidFill>
                  <a:srgbClr val="002060"/>
                </a:solidFill>
              </a:rPr>
              <a:t>, par la production d’hormones liées au stress (</a:t>
            </a:r>
            <a:r>
              <a:rPr lang="fr-FR" dirty="0" smtClean="0">
                <a:solidFill>
                  <a:srgbClr val="002060"/>
                </a:solidFill>
                <a:hlinkClick r:id="rId8"/>
              </a:rPr>
              <a:t>ACTH</a:t>
            </a:r>
            <a:r>
              <a:rPr lang="fr-FR" dirty="0" smtClean="0">
                <a:solidFill>
                  <a:srgbClr val="002060"/>
                </a:solidFill>
              </a:rPr>
              <a:t> </a:t>
            </a:r>
            <a:r>
              <a:rPr lang="fr-FR" dirty="0">
                <a:solidFill>
                  <a:srgbClr val="002060"/>
                </a:solidFill>
              </a:rPr>
              <a:t>ou hormone </a:t>
            </a:r>
            <a:r>
              <a:rPr lang="fr-FR" dirty="0" err="1">
                <a:solidFill>
                  <a:srgbClr val="002060"/>
                </a:solidFill>
              </a:rPr>
              <a:t>corticotrope</a:t>
            </a:r>
            <a:r>
              <a:rPr lang="fr-FR" dirty="0">
                <a:solidFill>
                  <a:srgbClr val="002060"/>
                </a:solidFill>
              </a:rPr>
              <a:t>, </a:t>
            </a:r>
            <a:r>
              <a:rPr lang="fr-FR" dirty="0" smtClean="0">
                <a:solidFill>
                  <a:srgbClr val="002060"/>
                </a:solidFill>
                <a:hlinkClick r:id="rId9"/>
              </a:rPr>
              <a:t>cortisol</a:t>
            </a:r>
            <a:r>
              <a:rPr lang="fr-FR" dirty="0">
                <a:solidFill>
                  <a:srgbClr val="002060"/>
                </a:solidFill>
              </a:rPr>
              <a:t>, </a:t>
            </a:r>
            <a:r>
              <a:rPr lang="fr-FR" dirty="0" smtClean="0">
                <a:solidFill>
                  <a:srgbClr val="002060"/>
                </a:solidFill>
                <a:hlinkClick r:id="rId10"/>
              </a:rPr>
              <a:t>adrénaline</a:t>
            </a:r>
            <a:r>
              <a:rPr lang="fr-FR" dirty="0">
                <a:solidFill>
                  <a:srgbClr val="002060"/>
                </a:solidFill>
              </a:rPr>
              <a:t>, </a:t>
            </a:r>
            <a:r>
              <a:rPr lang="fr-FR" dirty="0" smtClean="0">
                <a:solidFill>
                  <a:srgbClr val="002060"/>
                </a:solidFill>
                <a:hlinkClick r:id="rId11"/>
              </a:rPr>
              <a:t>ocytocine</a:t>
            </a:r>
            <a:r>
              <a:rPr lang="fr-FR" dirty="0">
                <a:solidFill>
                  <a:srgbClr val="002060"/>
                </a:solidFill>
              </a:rPr>
              <a:t>, </a:t>
            </a:r>
            <a:r>
              <a:rPr lang="fr-FR" dirty="0" smtClean="0">
                <a:solidFill>
                  <a:srgbClr val="002060"/>
                </a:solidFill>
              </a:rPr>
              <a:t>vasopressine …), peut avoir une influence sur le </a:t>
            </a:r>
            <a:r>
              <a:rPr lang="fr-FR" dirty="0">
                <a:solidFill>
                  <a:srgbClr val="002060"/>
                </a:solidFill>
              </a:rPr>
              <a:t>sur le contrôle </a:t>
            </a:r>
            <a:r>
              <a:rPr lang="fr-FR" dirty="0">
                <a:solidFill>
                  <a:srgbClr val="002060"/>
                </a:solidFill>
                <a:hlinkClick r:id="rId12" tooltip="Hormonal"/>
              </a:rPr>
              <a:t>hormonal</a:t>
            </a:r>
            <a:r>
              <a:rPr lang="fr-FR" dirty="0">
                <a:solidFill>
                  <a:srgbClr val="002060"/>
                </a:solidFill>
              </a:rPr>
              <a:t> et </a:t>
            </a:r>
            <a:r>
              <a:rPr lang="fr-FR" dirty="0" smtClean="0">
                <a:solidFill>
                  <a:srgbClr val="002060"/>
                </a:solidFill>
                <a:hlinkClick r:id="rId13" tooltip="Immunité humaine"/>
              </a:rPr>
              <a:t>immunitaire</a:t>
            </a:r>
            <a:r>
              <a:rPr lang="fr-FR" dirty="0" smtClean="0">
                <a:solidFill>
                  <a:srgbClr val="002060"/>
                </a:solidFill>
              </a:rPr>
              <a:t> et sur l’aggravation ou la rémission ou la guérison de maladies</a:t>
            </a:r>
            <a:r>
              <a:rPr lang="fr-FR" dirty="0">
                <a:solidFill>
                  <a:srgbClr val="002060"/>
                </a:solidFill>
              </a:rPr>
              <a:t> </a:t>
            </a:r>
            <a:r>
              <a:rPr lang="fr-FR" dirty="0">
                <a:solidFill>
                  <a:srgbClr val="002060"/>
                </a:solidFill>
                <a:hlinkClick r:id="rId14" tooltip="Infectieuse"/>
              </a:rPr>
              <a:t>infectieuses</a:t>
            </a:r>
            <a:r>
              <a:rPr lang="fr-FR" dirty="0">
                <a:solidFill>
                  <a:srgbClr val="002060"/>
                </a:solidFill>
              </a:rPr>
              <a:t>, </a:t>
            </a:r>
            <a:r>
              <a:rPr lang="fr-FR" dirty="0">
                <a:solidFill>
                  <a:srgbClr val="002060"/>
                </a:solidFill>
                <a:hlinkClick r:id="rId15" tooltip="Auto-immune"/>
              </a:rPr>
              <a:t>auto-immunes</a:t>
            </a:r>
            <a:r>
              <a:rPr lang="fr-FR" dirty="0">
                <a:solidFill>
                  <a:srgbClr val="002060"/>
                </a:solidFill>
              </a:rPr>
              <a:t>, </a:t>
            </a:r>
            <a:r>
              <a:rPr lang="fr-FR" dirty="0">
                <a:solidFill>
                  <a:srgbClr val="002060"/>
                </a:solidFill>
                <a:hlinkClick r:id="rId16" tooltip="Cancer"/>
              </a:rPr>
              <a:t>cancers</a:t>
            </a:r>
            <a:r>
              <a:rPr lang="fr-FR" dirty="0" smtClean="0">
                <a:solidFill>
                  <a:srgbClr val="002060"/>
                </a:solidFill>
              </a:rPr>
              <a:t>… On sait les stress répétitifs et le burnout peuvent causer des dérèglements ou dysfonctionnement organiques (hormonaux …) pouvant être importants et durables.</a:t>
            </a:r>
          </a:p>
          <a:p>
            <a:pPr algn="just"/>
            <a:r>
              <a:rPr lang="fr-FR" dirty="0">
                <a:solidFill>
                  <a:srgbClr val="002060"/>
                </a:solidFill>
              </a:rPr>
              <a:t>Les traitements médicaux et la </a:t>
            </a:r>
            <a:r>
              <a:rPr lang="fr-FR" dirty="0">
                <a:solidFill>
                  <a:srgbClr val="002060"/>
                </a:solidFill>
                <a:hlinkClick r:id="rId17" tooltip="Psychothérapie"/>
              </a:rPr>
              <a:t>psychothérapie</a:t>
            </a:r>
            <a:r>
              <a:rPr lang="fr-FR" dirty="0">
                <a:solidFill>
                  <a:srgbClr val="002060"/>
                </a:solidFill>
              </a:rPr>
              <a:t> sont utilisés pour traiter les troubles </a:t>
            </a:r>
            <a:r>
              <a:rPr lang="fr-FR" dirty="0" smtClean="0">
                <a:solidFill>
                  <a:srgbClr val="002060"/>
                </a:solidFill>
              </a:rPr>
              <a:t>psychosomatiques. </a:t>
            </a:r>
            <a:r>
              <a:rPr lang="fr-FR" dirty="0">
                <a:solidFill>
                  <a:srgbClr val="002060"/>
                </a:solidFill>
              </a:rPr>
              <a:t>L'accompagnement psychothérapeutique du patient, en lien avec les soignants, permet de prendre en compte la place qu'occupe la pathologie dans son histoire (à travers l'</a:t>
            </a:r>
            <a:r>
              <a:rPr lang="fr-FR" dirty="0">
                <a:solidFill>
                  <a:srgbClr val="002060"/>
                </a:solidFill>
                <a:hlinkClick r:id="rId18" tooltip="Anamnèse (psychologie)"/>
              </a:rPr>
              <a:t>anamnèse</a:t>
            </a:r>
            <a:r>
              <a:rPr lang="fr-FR" dirty="0">
                <a:solidFill>
                  <a:srgbClr val="002060"/>
                </a:solidFill>
              </a:rPr>
              <a:t> entre autres), ainsi que l'</a:t>
            </a:r>
            <a:r>
              <a:rPr lang="fr-FR" dirty="0">
                <a:solidFill>
                  <a:srgbClr val="002060"/>
                </a:solidFill>
                <a:hlinkClick r:id="rId19" tooltip="Anxiété"/>
              </a:rPr>
              <a:t>anxiété</a:t>
            </a:r>
            <a:r>
              <a:rPr lang="fr-FR" dirty="0">
                <a:solidFill>
                  <a:srgbClr val="002060"/>
                </a:solidFill>
              </a:rPr>
              <a:t> et la </a:t>
            </a:r>
            <a:r>
              <a:rPr lang="fr-FR" dirty="0">
                <a:solidFill>
                  <a:srgbClr val="002060"/>
                </a:solidFill>
                <a:hlinkClick r:id="rId20" tooltip="Dépression (psychiatrie)"/>
              </a:rPr>
              <a:t>dépression</a:t>
            </a:r>
            <a:r>
              <a:rPr lang="fr-FR" dirty="0">
                <a:solidFill>
                  <a:srgbClr val="002060"/>
                </a:solidFill>
              </a:rPr>
              <a:t> en lien avec les symptômes somatiques. Tout l'enjeu de ce travail réside aussi dans le fait de faire prendre conscience aux soignants de la dimension psychique inconsciente des troubles somatiques rencontrés par le patient, quels qu'ils </a:t>
            </a:r>
            <a:r>
              <a:rPr lang="fr-FR" dirty="0" smtClean="0">
                <a:solidFill>
                  <a:srgbClr val="002060"/>
                </a:solidFill>
              </a:rPr>
              <a:t>soient.</a:t>
            </a:r>
            <a:endParaRPr lang="fr-FR" sz="1200" dirty="0" smtClean="0">
              <a:solidFill>
                <a:srgbClr val="002060"/>
              </a:solidFill>
            </a:endParaRPr>
          </a:p>
          <a:p>
            <a:pPr algn="just"/>
            <a:r>
              <a:rPr lang="fr-FR" sz="1200" dirty="0">
                <a:solidFill>
                  <a:srgbClr val="002060"/>
                </a:solidFill>
              </a:rPr>
              <a:t>Source  : </a:t>
            </a:r>
            <a:r>
              <a:rPr lang="fr-FR" sz="1200" dirty="0">
                <a:solidFill>
                  <a:srgbClr val="002060"/>
                </a:solidFill>
                <a:hlinkClick r:id="rId21"/>
              </a:rPr>
              <a:t>http://</a:t>
            </a:r>
            <a:r>
              <a:rPr lang="fr-FR" sz="1200" dirty="0" smtClean="0">
                <a:solidFill>
                  <a:srgbClr val="002060"/>
                </a:solidFill>
                <a:hlinkClick r:id="rId21"/>
              </a:rPr>
              <a:t>fr.wikipedia.org/wiki/Psychosomatique</a:t>
            </a:r>
            <a:r>
              <a:rPr lang="fr-FR" sz="1200" dirty="0" smtClean="0">
                <a:solidFill>
                  <a:srgbClr val="002060"/>
                </a:solidFill>
              </a:rPr>
              <a:t>  (°)</a:t>
            </a:r>
          </a:p>
        </p:txBody>
      </p:sp>
      <p:sp>
        <p:nvSpPr>
          <p:cNvPr id="2" name="Rectangle 1"/>
          <p:cNvSpPr/>
          <p:nvPr/>
        </p:nvSpPr>
        <p:spPr>
          <a:xfrm>
            <a:off x="240196" y="1348185"/>
            <a:ext cx="4431919" cy="369332"/>
          </a:xfrm>
          <a:prstGeom prst="rect">
            <a:avLst/>
          </a:prstGeom>
        </p:spPr>
        <p:txBody>
          <a:bodyPr wrap="none">
            <a:spAutoFit/>
          </a:bodyPr>
          <a:lstStyle/>
          <a:p>
            <a:pPr algn="just"/>
            <a:r>
              <a:rPr lang="fr-FR" u="sng" dirty="0">
                <a:solidFill>
                  <a:srgbClr val="002060"/>
                </a:solidFill>
              </a:rPr>
              <a:t>Qu’est-ce qu’une maladie psychosomatique ?</a:t>
            </a:r>
          </a:p>
        </p:txBody>
      </p:sp>
      <p:sp>
        <p:nvSpPr>
          <p:cNvPr id="8" name="Rectangle 7"/>
          <p:cNvSpPr/>
          <p:nvPr/>
        </p:nvSpPr>
        <p:spPr>
          <a:xfrm>
            <a:off x="9410330" y="101488"/>
            <a:ext cx="2237173" cy="4735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FF0000"/>
                </a:solidFill>
              </a:rPr>
              <a:t>Conflit ou traumatisme</a:t>
            </a:r>
          </a:p>
          <a:p>
            <a:pPr algn="ctr"/>
            <a:r>
              <a:rPr lang="fr-FR" sz="1200" dirty="0">
                <a:solidFill>
                  <a:srgbClr val="FF0000"/>
                </a:solidFill>
              </a:rPr>
              <a:t>(souvent inconscient)</a:t>
            </a:r>
          </a:p>
        </p:txBody>
      </p:sp>
      <p:sp>
        <p:nvSpPr>
          <p:cNvPr id="9" name="Rectangle 8"/>
          <p:cNvSpPr/>
          <p:nvPr/>
        </p:nvSpPr>
        <p:spPr>
          <a:xfrm>
            <a:off x="9228076" y="759744"/>
            <a:ext cx="2821620" cy="4735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FF0000"/>
                </a:solidFill>
              </a:rPr>
              <a:t>Manque de moyens psychiques de </a:t>
            </a:r>
            <a:r>
              <a:rPr lang="fr-FR" sz="1200" dirty="0" smtClean="0">
                <a:solidFill>
                  <a:srgbClr val="FF0000"/>
                </a:solidFill>
              </a:rPr>
              <a:t>défense </a:t>
            </a:r>
            <a:r>
              <a:rPr lang="fr-FR" sz="1200" dirty="0">
                <a:solidFill>
                  <a:srgbClr val="FF0000"/>
                </a:solidFill>
              </a:rPr>
              <a:t>contre le stress et l'angoisse</a:t>
            </a:r>
          </a:p>
        </p:txBody>
      </p:sp>
      <p:sp>
        <p:nvSpPr>
          <p:cNvPr id="10" name="Rectangle 9"/>
          <p:cNvSpPr/>
          <p:nvPr/>
        </p:nvSpPr>
        <p:spPr>
          <a:xfrm>
            <a:off x="9607117" y="1466861"/>
            <a:ext cx="1739283" cy="23679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FF0000"/>
                </a:solidFill>
              </a:rPr>
              <a:t>Troubles physiques</a:t>
            </a:r>
          </a:p>
        </p:txBody>
      </p:sp>
      <p:cxnSp>
        <p:nvCxnSpPr>
          <p:cNvPr id="12" name="Connecteur droit avec flèche 11"/>
          <p:cNvCxnSpPr/>
          <p:nvPr/>
        </p:nvCxnSpPr>
        <p:spPr>
          <a:xfrm>
            <a:off x="10528916" y="1177937"/>
            <a:ext cx="0" cy="2889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0476759" y="575078"/>
            <a:ext cx="0" cy="2889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260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177791" y="375801"/>
            <a:ext cx="2313161" cy="369332"/>
          </a:xfrm>
          <a:prstGeom prst="rect">
            <a:avLst/>
          </a:prstGeom>
          <a:noFill/>
        </p:spPr>
        <p:txBody>
          <a:bodyPr wrap="square" rtlCol="0">
            <a:spAutoFit/>
          </a:bodyPr>
          <a:lstStyle/>
          <a:p>
            <a:r>
              <a:rPr lang="fr-FR" b="1" dirty="0" smtClean="0">
                <a:solidFill>
                  <a:srgbClr val="002060"/>
                </a:solidFill>
              </a:rPr>
              <a:t>0. Sommaire </a:t>
            </a:r>
            <a:r>
              <a:rPr lang="fr-FR" dirty="0" smtClean="0">
                <a:solidFill>
                  <a:srgbClr val="002060"/>
                </a:solidFill>
              </a:rPr>
              <a:t>:</a:t>
            </a:r>
          </a:p>
        </p:txBody>
      </p:sp>
      <p:sp>
        <p:nvSpPr>
          <p:cNvPr id="5" name="Espace réservé du numéro de diapositive 4"/>
          <p:cNvSpPr>
            <a:spLocks noGrp="1"/>
          </p:cNvSpPr>
          <p:nvPr>
            <p:ph type="sldNum" sz="quarter" idx="12"/>
          </p:nvPr>
        </p:nvSpPr>
        <p:spPr>
          <a:xfrm>
            <a:off x="11237174" y="191135"/>
            <a:ext cx="671456" cy="310892"/>
          </a:xfrm>
        </p:spPr>
        <p:txBody>
          <a:bodyPr/>
          <a:lstStyle/>
          <a:p>
            <a:fld id="{CE177AD9-1C89-497B-82D4-54EC60B92A04}" type="slidenum">
              <a:rPr lang="fr-FR" smtClean="0"/>
              <a:t>4</a:t>
            </a:fld>
            <a:endParaRPr lang="fr-FR" dirty="0"/>
          </a:p>
        </p:txBody>
      </p:sp>
      <p:sp>
        <p:nvSpPr>
          <p:cNvPr id="3" name="ZoneTexte 2"/>
          <p:cNvSpPr txBox="1"/>
          <p:nvPr/>
        </p:nvSpPr>
        <p:spPr>
          <a:xfrm>
            <a:off x="177791" y="882869"/>
            <a:ext cx="11825023" cy="6124754"/>
          </a:xfrm>
          <a:prstGeom prst="rect">
            <a:avLst/>
          </a:prstGeom>
          <a:noFill/>
        </p:spPr>
        <p:txBody>
          <a:bodyPr wrap="square" rtlCol="0">
            <a:spAutoFit/>
          </a:bodyPr>
          <a:lstStyle/>
          <a:p>
            <a:r>
              <a:rPr lang="fr-FR" sz="1400" dirty="0">
                <a:solidFill>
                  <a:srgbClr val="002060"/>
                </a:solidFill>
              </a:rPr>
              <a:t>1. Définition de la céphalée de tension</a:t>
            </a:r>
          </a:p>
          <a:p>
            <a:r>
              <a:rPr lang="fr-FR" sz="1400" dirty="0">
                <a:solidFill>
                  <a:srgbClr val="002060"/>
                </a:solidFill>
              </a:rPr>
              <a:t>2. Statistiques et inventaire des différents types de maux de tête</a:t>
            </a:r>
          </a:p>
          <a:p>
            <a:r>
              <a:rPr lang="fr-FR" sz="1400" dirty="0">
                <a:solidFill>
                  <a:srgbClr val="002060"/>
                </a:solidFill>
              </a:rPr>
              <a:t>3. Différences entre migraines et céphalées de tension </a:t>
            </a:r>
          </a:p>
          <a:p>
            <a:r>
              <a:rPr lang="fr-FR" sz="1400" dirty="0">
                <a:solidFill>
                  <a:srgbClr val="002060"/>
                </a:solidFill>
              </a:rPr>
              <a:t>4. Types épisodiques ou chroniques</a:t>
            </a:r>
          </a:p>
          <a:p>
            <a:r>
              <a:rPr lang="fr-FR" sz="1400" dirty="0">
                <a:solidFill>
                  <a:srgbClr val="002060"/>
                </a:solidFill>
              </a:rPr>
              <a:t>4. Caractéristiques des céphalées de tension observées chez les malades ou perçus par les malades</a:t>
            </a:r>
          </a:p>
          <a:p>
            <a:r>
              <a:rPr lang="fr-FR" sz="1400" dirty="0">
                <a:solidFill>
                  <a:srgbClr val="002060"/>
                </a:solidFill>
              </a:rPr>
              <a:t>4.1. Impression pour le malade d’être victime d’une « mécanique infernale » </a:t>
            </a:r>
          </a:p>
          <a:p>
            <a:r>
              <a:rPr lang="fr-FR" sz="1400" dirty="0">
                <a:solidFill>
                  <a:srgbClr val="002060"/>
                </a:solidFill>
              </a:rPr>
              <a:t>4.2. Caractéristiques courantes des céphalées chroniques des </a:t>
            </a:r>
            <a:r>
              <a:rPr lang="fr-FR" sz="1400" dirty="0" smtClean="0">
                <a:solidFill>
                  <a:srgbClr val="002060"/>
                </a:solidFill>
              </a:rPr>
              <a:t>malades, qui contactent </a:t>
            </a:r>
            <a:r>
              <a:rPr lang="fr-FR" sz="1400" dirty="0">
                <a:solidFill>
                  <a:srgbClr val="002060"/>
                </a:solidFill>
              </a:rPr>
              <a:t>l’association </a:t>
            </a:r>
          </a:p>
          <a:p>
            <a:r>
              <a:rPr lang="fr-FR" sz="1400" dirty="0">
                <a:solidFill>
                  <a:srgbClr val="002060"/>
                </a:solidFill>
              </a:rPr>
              <a:t>4.3. Caractéristiques plus rares des céphalées chroniques des </a:t>
            </a:r>
            <a:r>
              <a:rPr lang="fr-FR" sz="1400" dirty="0" smtClean="0">
                <a:solidFill>
                  <a:srgbClr val="002060"/>
                </a:solidFill>
              </a:rPr>
              <a:t>malades, qui contactent </a:t>
            </a:r>
            <a:r>
              <a:rPr lang="fr-FR" sz="1400" dirty="0">
                <a:solidFill>
                  <a:srgbClr val="002060"/>
                </a:solidFill>
              </a:rPr>
              <a:t>l’association </a:t>
            </a:r>
          </a:p>
          <a:p>
            <a:r>
              <a:rPr lang="fr-FR" sz="1400" dirty="0">
                <a:solidFill>
                  <a:srgbClr val="002060"/>
                </a:solidFill>
              </a:rPr>
              <a:t>4.4. Une maladie invisible, dont l’existence est difficile à prouver scientifiquement</a:t>
            </a:r>
          </a:p>
          <a:p>
            <a:r>
              <a:rPr lang="fr-FR" sz="1400" dirty="0">
                <a:solidFill>
                  <a:srgbClr val="002060"/>
                </a:solidFill>
              </a:rPr>
              <a:t>4.5. Profils des malades</a:t>
            </a:r>
          </a:p>
          <a:p>
            <a:r>
              <a:rPr lang="fr-FR" sz="1400" dirty="0">
                <a:solidFill>
                  <a:srgbClr val="002060"/>
                </a:solidFill>
              </a:rPr>
              <a:t>5. La  fréquente perception des malades par les médecins et la société </a:t>
            </a:r>
          </a:p>
          <a:p>
            <a:r>
              <a:rPr lang="fr-FR" sz="1400" dirty="0">
                <a:solidFill>
                  <a:srgbClr val="002060"/>
                </a:solidFill>
              </a:rPr>
              <a:t>6. La maladie a une existence réelle et est vraiment douloureuse</a:t>
            </a:r>
          </a:p>
          <a:p>
            <a:r>
              <a:rPr lang="fr-FR" sz="1400" dirty="0">
                <a:solidFill>
                  <a:srgbClr val="002060"/>
                </a:solidFill>
              </a:rPr>
              <a:t>7. La grande diversité des intensités douloureuses des céphalées de tension </a:t>
            </a:r>
          </a:p>
          <a:p>
            <a:r>
              <a:rPr lang="fr-FR" sz="1400" dirty="0">
                <a:solidFill>
                  <a:srgbClr val="002060"/>
                </a:solidFill>
              </a:rPr>
              <a:t>8. Conséquences des céphalées de tension </a:t>
            </a:r>
          </a:p>
          <a:p>
            <a:r>
              <a:rPr lang="fr-FR" sz="1400" dirty="0">
                <a:solidFill>
                  <a:srgbClr val="002060"/>
                </a:solidFill>
              </a:rPr>
              <a:t>9. Les hypothèses médicales sur les causes possibles des céphalées de tension</a:t>
            </a:r>
          </a:p>
          <a:p>
            <a:r>
              <a:rPr lang="fr-FR" sz="1400" dirty="0">
                <a:solidFill>
                  <a:srgbClr val="002060"/>
                </a:solidFill>
              </a:rPr>
              <a:t>10. Causes probables des CTC – tels qu’observées par les membres de l’association </a:t>
            </a:r>
          </a:p>
          <a:p>
            <a:r>
              <a:rPr lang="fr-FR" sz="1400" dirty="0">
                <a:solidFill>
                  <a:srgbClr val="002060"/>
                </a:solidFill>
              </a:rPr>
              <a:t>10.1. Sur la piste psychosomatique, dans </a:t>
            </a:r>
            <a:r>
              <a:rPr lang="fr-FR" sz="1400" dirty="0" smtClean="0">
                <a:solidFill>
                  <a:srgbClr val="002060"/>
                </a:solidFill>
              </a:rPr>
              <a:t>la </a:t>
            </a:r>
            <a:r>
              <a:rPr lang="fr-FR" sz="1400" dirty="0">
                <a:solidFill>
                  <a:srgbClr val="002060"/>
                </a:solidFill>
              </a:rPr>
              <a:t>majorité des cas de CTC</a:t>
            </a:r>
          </a:p>
          <a:p>
            <a:r>
              <a:rPr lang="fr-FR" sz="1400" dirty="0">
                <a:solidFill>
                  <a:srgbClr val="002060"/>
                </a:solidFill>
              </a:rPr>
              <a:t>10.2. Les « Syndromes de sensibilité centrale »</a:t>
            </a:r>
          </a:p>
          <a:p>
            <a:r>
              <a:rPr lang="fr-FR" sz="1400" dirty="0">
                <a:solidFill>
                  <a:srgbClr val="002060"/>
                </a:solidFill>
              </a:rPr>
              <a:t>10.3. Observations</a:t>
            </a:r>
          </a:p>
          <a:p>
            <a:r>
              <a:rPr lang="fr-FR" sz="1400" dirty="0">
                <a:solidFill>
                  <a:srgbClr val="002060"/>
                </a:solidFill>
              </a:rPr>
              <a:t>10.3a. Facteurs aggravants : Le stress</a:t>
            </a:r>
          </a:p>
          <a:p>
            <a:r>
              <a:rPr lang="fr-FR" sz="1400" dirty="0">
                <a:solidFill>
                  <a:srgbClr val="002060"/>
                </a:solidFill>
              </a:rPr>
              <a:t>Lien entre chocs psychologiques ou souffrances psychiques et CTC</a:t>
            </a:r>
          </a:p>
          <a:p>
            <a:r>
              <a:rPr lang="fr-FR" sz="1400" dirty="0">
                <a:solidFill>
                  <a:srgbClr val="002060"/>
                </a:solidFill>
              </a:rPr>
              <a:t>10.3b. Facteurs aggravants : L’angoisse</a:t>
            </a:r>
          </a:p>
          <a:p>
            <a:r>
              <a:rPr lang="fr-FR" sz="1400" dirty="0">
                <a:solidFill>
                  <a:srgbClr val="002060"/>
                </a:solidFill>
              </a:rPr>
              <a:t>10.3c. Facteurs aggravants : Le surmenage, le burnout</a:t>
            </a:r>
          </a:p>
          <a:p>
            <a:r>
              <a:rPr lang="fr-FR" sz="1400" dirty="0">
                <a:solidFill>
                  <a:srgbClr val="002060"/>
                </a:solidFill>
              </a:rPr>
              <a:t>10.3d. Facteurs aggravants : La dépression (?)</a:t>
            </a:r>
          </a:p>
          <a:p>
            <a:r>
              <a:rPr lang="fr-FR" sz="1400" dirty="0">
                <a:solidFill>
                  <a:srgbClr val="002060"/>
                </a:solidFill>
              </a:rPr>
              <a:t>10.3e. Facteurs aggravants : Le manque de confiance en soi, une mauvaise image de soi, la culpabilisation</a:t>
            </a:r>
          </a:p>
          <a:p>
            <a:r>
              <a:rPr lang="fr-FR" sz="1400" dirty="0">
                <a:solidFill>
                  <a:srgbClr val="002060"/>
                </a:solidFill>
              </a:rPr>
              <a:t>10.3f. Facteurs aggravants : Des prédispositions </a:t>
            </a:r>
            <a:r>
              <a:rPr lang="fr-FR" sz="1400" dirty="0" smtClean="0">
                <a:solidFill>
                  <a:srgbClr val="002060"/>
                </a:solidFill>
              </a:rPr>
              <a:t>(?)</a:t>
            </a:r>
          </a:p>
          <a:p>
            <a:r>
              <a:rPr lang="fr-FR" sz="1400" dirty="0">
                <a:solidFill>
                  <a:srgbClr val="002060"/>
                </a:solidFill>
              </a:rPr>
              <a:t>10.3g. Une maladie complexe, </a:t>
            </a:r>
            <a:r>
              <a:rPr lang="fr-FR" sz="1400" dirty="0" smtClean="0">
                <a:solidFill>
                  <a:srgbClr val="002060"/>
                </a:solidFill>
              </a:rPr>
              <a:t>multifactorielle</a:t>
            </a:r>
            <a:endParaRPr lang="fr-FR" sz="1400" dirty="0">
              <a:solidFill>
                <a:srgbClr val="002060"/>
              </a:solidFill>
            </a:endParaRPr>
          </a:p>
        </p:txBody>
      </p:sp>
      <p:sp>
        <p:nvSpPr>
          <p:cNvPr id="6" name="ZoneTexte 5"/>
          <p:cNvSpPr txBox="1"/>
          <p:nvPr/>
        </p:nvSpPr>
        <p:spPr>
          <a:xfrm>
            <a:off x="8152141" y="3536177"/>
            <a:ext cx="3850673" cy="3046988"/>
          </a:xfrm>
          <a:prstGeom prst="rect">
            <a:avLst/>
          </a:prstGeom>
          <a:noFill/>
        </p:spPr>
        <p:txBody>
          <a:bodyPr wrap="square" rtlCol="0">
            <a:spAutoFit/>
          </a:bodyPr>
          <a:lstStyle/>
          <a:p>
            <a:r>
              <a:rPr lang="fr-FR" sz="1200" dirty="0">
                <a:solidFill>
                  <a:srgbClr val="002060"/>
                </a:solidFill>
              </a:rPr>
              <a:t>Les zones possibles de la douleur : </a:t>
            </a:r>
            <a:r>
              <a:rPr lang="fr-FR" sz="1200" dirty="0" smtClean="0">
                <a:solidFill>
                  <a:srgbClr val="002060"/>
                </a:solidFill>
                <a:latin typeface="Calibri" panose="020F0502020204030204" pitchFamily="34" charset="0"/>
              </a:rPr>
              <a:t>↑</a:t>
            </a:r>
            <a:endParaRPr lang="fr-FR" sz="1200" dirty="0">
              <a:solidFill>
                <a:srgbClr val="002060"/>
              </a:solidFill>
            </a:endParaRPr>
          </a:p>
          <a:p>
            <a:endParaRPr lang="fr-FR" sz="1200" dirty="0" smtClean="0">
              <a:solidFill>
                <a:srgbClr val="002060"/>
              </a:solidFill>
            </a:endParaRPr>
          </a:p>
          <a:p>
            <a:r>
              <a:rPr lang="fr-FR" sz="1200" dirty="0" smtClean="0">
                <a:solidFill>
                  <a:srgbClr val="002060"/>
                </a:solidFill>
              </a:rPr>
              <a:t>- </a:t>
            </a:r>
            <a:r>
              <a:rPr lang="fr-FR" sz="1200" dirty="0">
                <a:solidFill>
                  <a:srgbClr val="002060"/>
                </a:solidFill>
              </a:rPr>
              <a:t>Le haut du dos et du cou</a:t>
            </a:r>
          </a:p>
          <a:p>
            <a:r>
              <a:rPr lang="fr-FR" sz="1200" dirty="0">
                <a:solidFill>
                  <a:srgbClr val="002060"/>
                </a:solidFill>
              </a:rPr>
              <a:t>- Base de la tête</a:t>
            </a:r>
          </a:p>
          <a:p>
            <a:r>
              <a:rPr lang="fr-FR" sz="1200" dirty="0">
                <a:solidFill>
                  <a:srgbClr val="002060"/>
                </a:solidFill>
              </a:rPr>
              <a:t>- Les oreilles</a:t>
            </a:r>
          </a:p>
          <a:p>
            <a:r>
              <a:rPr lang="fr-FR" sz="1200" dirty="0">
                <a:solidFill>
                  <a:srgbClr val="002060"/>
                </a:solidFill>
              </a:rPr>
              <a:t>- Au-dessus des oreilles</a:t>
            </a:r>
          </a:p>
          <a:p>
            <a:r>
              <a:rPr lang="fr-FR" sz="1200" dirty="0">
                <a:solidFill>
                  <a:srgbClr val="002060"/>
                </a:solidFill>
              </a:rPr>
              <a:t>- La mâchoire</a:t>
            </a:r>
          </a:p>
          <a:p>
            <a:r>
              <a:rPr lang="fr-FR" sz="1200" dirty="0">
                <a:solidFill>
                  <a:srgbClr val="002060"/>
                </a:solidFill>
              </a:rPr>
              <a:t>- Au-dessus des </a:t>
            </a:r>
            <a:r>
              <a:rPr lang="fr-FR" sz="1200" dirty="0" smtClean="0">
                <a:solidFill>
                  <a:srgbClr val="002060"/>
                </a:solidFill>
              </a:rPr>
              <a:t>yeux</a:t>
            </a:r>
          </a:p>
          <a:p>
            <a:pPr algn="ctr"/>
            <a:endParaRPr lang="fr-FR" sz="1200" dirty="0" smtClean="0">
              <a:solidFill>
                <a:srgbClr val="002060"/>
              </a:solidFill>
            </a:endParaRPr>
          </a:p>
          <a:p>
            <a:pPr algn="ctr"/>
            <a:r>
              <a:rPr lang="fr-FR" sz="1200" dirty="0" smtClean="0">
                <a:solidFill>
                  <a:srgbClr val="002060"/>
                </a:solidFill>
              </a:rPr>
              <a:t>Commentaires associées à </a:t>
            </a:r>
            <a:r>
              <a:rPr lang="fr-FR" sz="1200" dirty="0">
                <a:solidFill>
                  <a:srgbClr val="002060"/>
                </a:solidFill>
              </a:rPr>
              <a:t>cette image : Généralement, les céphalées de tension sont une douleur qui irradie, en forme de bande,  des deux côtés, du front à la base du crâne. La douleur commence souvent ou rayonne au niveau du cou et dans les muscles supérieurs arrière (trapèzes</a:t>
            </a:r>
            <a:r>
              <a:rPr lang="fr-FR" sz="1200" dirty="0" smtClean="0">
                <a:solidFill>
                  <a:srgbClr val="002060"/>
                </a:solidFill>
              </a:rPr>
              <a:t>) (voir aussi page 14). </a:t>
            </a:r>
            <a:r>
              <a:rPr lang="fr-FR" sz="1200" dirty="0">
                <a:solidFill>
                  <a:srgbClr val="002060"/>
                </a:solidFill>
              </a:rPr>
              <a:t>Source : </a:t>
            </a:r>
            <a:r>
              <a:rPr lang="fr-FR" sz="1200" dirty="0">
                <a:solidFill>
                  <a:srgbClr val="002060"/>
                </a:solidFill>
                <a:hlinkClick r:id="rId2"/>
              </a:rPr>
              <a:t>http://www.tmjandsleeptherapycentre.com/headaches</a:t>
            </a:r>
            <a:r>
              <a:rPr lang="fr-FR" sz="1200" dirty="0" smtClean="0">
                <a:solidFill>
                  <a:srgbClr val="002060"/>
                </a:solidFill>
                <a:hlinkClick r:id="rId2"/>
              </a:rPr>
              <a:t>/</a:t>
            </a:r>
            <a:r>
              <a:rPr lang="fr-FR" sz="1200" dirty="0" smtClean="0">
                <a:solidFill>
                  <a:srgbClr val="002060"/>
                </a:solidFill>
              </a:rPr>
              <a:t> </a:t>
            </a:r>
            <a:endParaRPr lang="fr-FR" sz="1200" dirty="0">
              <a:solidFill>
                <a:srgbClr val="002060"/>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052" y="1238459"/>
            <a:ext cx="2990850" cy="2228850"/>
          </a:xfrm>
          <a:prstGeom prst="rect">
            <a:avLst/>
          </a:prstGeom>
        </p:spPr>
      </p:pic>
    </p:spTree>
    <p:extLst>
      <p:ext uri="{BB962C8B-B14F-4D97-AF65-F5344CB8AC3E}">
        <p14:creationId xmlns:p14="http://schemas.microsoft.com/office/powerpoint/2010/main" val="1907152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33165" y="191135"/>
            <a:ext cx="584751" cy="30049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40</a:t>
            </a:fld>
            <a:endParaRPr lang="fr-FR" dirty="0"/>
          </a:p>
        </p:txBody>
      </p:sp>
      <p:sp>
        <p:nvSpPr>
          <p:cNvPr id="4" name="ZoneTexte 3"/>
          <p:cNvSpPr txBox="1"/>
          <p:nvPr/>
        </p:nvSpPr>
        <p:spPr>
          <a:xfrm>
            <a:off x="133166" y="584043"/>
            <a:ext cx="8748854"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5" name="ZoneTexte 4"/>
          <p:cNvSpPr txBox="1"/>
          <p:nvPr/>
        </p:nvSpPr>
        <p:spPr>
          <a:xfrm>
            <a:off x="5120640" y="107241"/>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33165" y="989094"/>
            <a:ext cx="7612854" cy="369332"/>
          </a:xfrm>
          <a:prstGeom prst="rect">
            <a:avLst/>
          </a:prstGeom>
          <a:noFill/>
        </p:spPr>
        <p:txBody>
          <a:bodyPr wrap="square" rtlCol="0">
            <a:spAutoFit/>
          </a:bodyPr>
          <a:lstStyle/>
          <a:p>
            <a:r>
              <a:rPr lang="fr-FR" dirty="0" smtClean="0">
                <a:solidFill>
                  <a:srgbClr val="002060"/>
                </a:solidFill>
              </a:rPr>
              <a:t>10.1. </a:t>
            </a:r>
            <a:r>
              <a:rPr lang="fr-FR" b="1" dirty="0" smtClean="0">
                <a:solidFill>
                  <a:srgbClr val="002060"/>
                </a:solidFill>
              </a:rPr>
              <a:t>Sur la piste psychosomatique, dans la majorité des cas de CTC (suite) </a:t>
            </a:r>
            <a:endParaRPr lang="fr-FR" b="1" dirty="0">
              <a:solidFill>
                <a:srgbClr val="002060"/>
              </a:solidFill>
            </a:endParaRPr>
          </a:p>
        </p:txBody>
      </p:sp>
      <p:sp>
        <p:nvSpPr>
          <p:cNvPr id="7" name="Rectangle 6"/>
          <p:cNvSpPr/>
          <p:nvPr/>
        </p:nvSpPr>
        <p:spPr>
          <a:xfrm>
            <a:off x="133164" y="1358426"/>
            <a:ext cx="11904955" cy="5447645"/>
          </a:xfrm>
          <a:prstGeom prst="rect">
            <a:avLst/>
          </a:prstGeom>
        </p:spPr>
        <p:txBody>
          <a:bodyPr wrap="square">
            <a:spAutoFit/>
          </a:bodyPr>
          <a:lstStyle/>
          <a:p>
            <a:pPr algn="just"/>
            <a:r>
              <a:rPr lang="fr-FR" dirty="0">
                <a:solidFill>
                  <a:srgbClr val="C00000"/>
                </a:solidFill>
              </a:rPr>
              <a:t>Souvent les troubles psychosomatiques semblent souvent mystérieux, sans cause organique apparente, apparaissant sur la forme </a:t>
            </a:r>
            <a:r>
              <a:rPr lang="fr-FR" dirty="0" smtClean="0">
                <a:solidFill>
                  <a:srgbClr val="C00000"/>
                </a:solidFill>
              </a:rPr>
              <a:t>d’un </a:t>
            </a:r>
            <a:r>
              <a:rPr lang="fr-FR" b="1" dirty="0" smtClean="0">
                <a:solidFill>
                  <a:srgbClr val="C00000"/>
                </a:solidFill>
              </a:rPr>
              <a:t>cortège </a:t>
            </a:r>
            <a:r>
              <a:rPr lang="fr-FR" b="1" dirty="0">
                <a:solidFill>
                  <a:srgbClr val="C00000"/>
                </a:solidFill>
              </a:rPr>
              <a:t>de troubles psychosomatiques  : CTC, </a:t>
            </a:r>
            <a:r>
              <a:rPr lang="fr-FR" b="1" dirty="0" smtClean="0">
                <a:solidFill>
                  <a:srgbClr val="C00000"/>
                </a:solidFill>
              </a:rPr>
              <a:t>eczéma (eczémas </a:t>
            </a:r>
            <a:r>
              <a:rPr lang="fr-FR" b="1" dirty="0" err="1" smtClean="0">
                <a:solidFill>
                  <a:srgbClr val="C00000"/>
                </a:solidFill>
              </a:rPr>
              <a:t>atopiques</a:t>
            </a:r>
            <a:r>
              <a:rPr lang="fr-FR" b="1" dirty="0" smtClean="0">
                <a:solidFill>
                  <a:srgbClr val="C00000"/>
                </a:solidFill>
              </a:rPr>
              <a:t>, démangeaisons …), insomnies, hypersomnie, vertiges </a:t>
            </a:r>
            <a:r>
              <a:rPr lang="fr-FR" dirty="0" smtClean="0">
                <a:solidFill>
                  <a:srgbClr val="C00000"/>
                </a:solidFill>
              </a:rPr>
              <a:t>…</a:t>
            </a:r>
            <a:r>
              <a:rPr lang="fr-FR" dirty="0" smtClean="0">
                <a:solidFill>
                  <a:srgbClr val="002060"/>
                </a:solidFill>
              </a:rPr>
              <a:t> Or les CTC des malades sont régulièrement associées à des troubles souvent classés comme psychosomatiques, </a:t>
            </a:r>
            <a:r>
              <a:rPr lang="fr-FR" dirty="0" smtClean="0">
                <a:solidFill>
                  <a:srgbClr val="008000"/>
                </a:solidFill>
              </a:rPr>
              <a:t>observation qui nous orienterait alors vers la </a:t>
            </a:r>
            <a:r>
              <a:rPr lang="fr-FR" b="1" dirty="0" smtClean="0">
                <a:solidFill>
                  <a:srgbClr val="008000"/>
                </a:solidFill>
              </a:rPr>
              <a:t>piste psychosomatique</a:t>
            </a:r>
            <a:r>
              <a:rPr lang="fr-FR" b="1" dirty="0" smtClean="0">
                <a:solidFill>
                  <a:srgbClr val="002060"/>
                </a:solidFill>
              </a:rPr>
              <a:t> </a:t>
            </a:r>
            <a:r>
              <a:rPr lang="fr-FR" dirty="0" smtClean="0">
                <a:solidFill>
                  <a:srgbClr val="002060"/>
                </a:solidFill>
              </a:rPr>
              <a:t>(pour expliquer l’origine des CTC).</a:t>
            </a:r>
          </a:p>
          <a:p>
            <a:pPr algn="just"/>
            <a:endParaRPr lang="fr-FR" sz="1200" dirty="0" smtClean="0">
              <a:solidFill>
                <a:srgbClr val="002060"/>
              </a:solidFill>
            </a:endParaRPr>
          </a:p>
          <a:p>
            <a:pPr algn="just"/>
            <a:r>
              <a:rPr lang="fr-FR" sz="1200" u="sng" dirty="0" smtClean="0">
                <a:solidFill>
                  <a:srgbClr val="002060"/>
                </a:solidFill>
              </a:rPr>
              <a:t>Le cas d’une femme souffrant d’une « insensibilité congénitale à la douleur » (CIP) ayant ressenti, pour la 1</a:t>
            </a:r>
            <a:r>
              <a:rPr lang="fr-FR" sz="1200" u="sng" baseline="30000" dirty="0" smtClean="0">
                <a:solidFill>
                  <a:srgbClr val="002060"/>
                </a:solidFill>
              </a:rPr>
              <a:t>ère</a:t>
            </a:r>
            <a:r>
              <a:rPr lang="fr-FR" sz="1200" u="sng" dirty="0" smtClean="0">
                <a:solidFill>
                  <a:srgbClr val="002060"/>
                </a:solidFill>
              </a:rPr>
              <a:t> fois de sa vie, une CTC suite à un violent choc psychique</a:t>
            </a:r>
            <a:r>
              <a:rPr lang="fr-FR" sz="1200" dirty="0" smtClean="0">
                <a:solidFill>
                  <a:srgbClr val="002060"/>
                </a:solidFill>
              </a:rPr>
              <a:t> :</a:t>
            </a:r>
          </a:p>
          <a:p>
            <a:pPr algn="just"/>
            <a:endParaRPr lang="fr-FR" sz="1200" dirty="0">
              <a:solidFill>
                <a:srgbClr val="002060"/>
              </a:solidFill>
            </a:endParaRPr>
          </a:p>
          <a:p>
            <a:pPr algn="just"/>
            <a:r>
              <a:rPr lang="fr-FR" sz="1200" dirty="0">
                <a:solidFill>
                  <a:srgbClr val="002060"/>
                </a:solidFill>
              </a:rPr>
              <a:t>Une personne insensible à la douleur, pour des raisons congénitales, n'a souffert qu'une fois dans sa vie. Elle a alors souffert de céphalées de tension, à la </a:t>
            </a:r>
            <a:r>
              <a:rPr lang="fr-FR" sz="1200" dirty="0">
                <a:solidFill>
                  <a:srgbClr val="FF0000"/>
                </a:solidFill>
              </a:rPr>
              <a:t>suite de la </a:t>
            </a:r>
            <a:r>
              <a:rPr lang="fr-FR" sz="1200" dirty="0" smtClean="0">
                <a:solidFill>
                  <a:srgbClr val="FF0000"/>
                </a:solidFill>
              </a:rPr>
              <a:t>perte brutale </a:t>
            </a:r>
            <a:r>
              <a:rPr lang="fr-FR" sz="1200" dirty="0">
                <a:solidFill>
                  <a:srgbClr val="FF0000"/>
                </a:solidFill>
              </a:rPr>
              <a:t>de son jeune </a:t>
            </a:r>
            <a:r>
              <a:rPr lang="fr-FR" sz="1200" dirty="0" smtClean="0">
                <a:solidFill>
                  <a:srgbClr val="FF0000"/>
                </a:solidFill>
              </a:rPr>
              <a:t>frère, auquel elle tenait beaucoup</a:t>
            </a:r>
            <a:r>
              <a:rPr lang="fr-FR" sz="1200" dirty="0" smtClean="0">
                <a:solidFill>
                  <a:srgbClr val="002060"/>
                </a:solidFill>
              </a:rPr>
              <a:t>.</a:t>
            </a:r>
            <a:r>
              <a:rPr lang="fr-FR" sz="1200" dirty="0">
                <a:solidFill>
                  <a:srgbClr val="002060"/>
                </a:solidFill>
              </a:rPr>
              <a:t> </a:t>
            </a:r>
            <a:r>
              <a:rPr lang="fr-FR" sz="1200" dirty="0" smtClean="0">
                <a:solidFill>
                  <a:srgbClr val="002060"/>
                </a:solidFill>
              </a:rPr>
              <a:t>Voici le résumé </a:t>
            </a:r>
            <a:r>
              <a:rPr lang="fr-FR" sz="1200" dirty="0">
                <a:solidFill>
                  <a:srgbClr val="002060"/>
                </a:solidFill>
              </a:rPr>
              <a:t>de l’article parlant de ce cas : « </a:t>
            </a:r>
            <a:r>
              <a:rPr lang="fr-FR" sz="1200" i="1" dirty="0">
                <a:solidFill>
                  <a:srgbClr val="002060"/>
                </a:solidFill>
              </a:rPr>
              <a:t>L'insensibilité congénitale à la douleur (CIP) est un syndrome rare clinique caractérisé par un dommage dramatique de perception de douleur depuis la naissance, généralement causée par une neuropathie sensorielle héréditaire et autonome (HSAN) avec la perte de fibres nerveuses nociceptives de « petit calibre ». Nous rapportons le cas d'une </a:t>
            </a:r>
            <a:r>
              <a:rPr lang="fr-FR" sz="1200" b="1" i="1" dirty="0">
                <a:solidFill>
                  <a:srgbClr val="002060"/>
                </a:solidFill>
              </a:rPr>
              <a:t>femme de 32 ans avec un CIP </a:t>
            </a:r>
            <a:r>
              <a:rPr lang="fr-FR" sz="1200" i="1" dirty="0" smtClean="0">
                <a:solidFill>
                  <a:srgbClr val="002060"/>
                </a:solidFill>
              </a:rPr>
              <a:t>[une insensibilité </a:t>
            </a:r>
            <a:r>
              <a:rPr lang="fr-FR" sz="1200" i="1" dirty="0">
                <a:solidFill>
                  <a:srgbClr val="002060"/>
                </a:solidFill>
              </a:rPr>
              <a:t>congénitale à la douleur</a:t>
            </a:r>
            <a:r>
              <a:rPr lang="fr-FR" sz="1200" i="1" dirty="0" smtClean="0">
                <a:solidFill>
                  <a:srgbClr val="002060"/>
                </a:solidFill>
              </a:rPr>
              <a:t>] et </a:t>
            </a:r>
            <a:r>
              <a:rPr lang="fr-FR" sz="1200" i="1" dirty="0">
                <a:solidFill>
                  <a:srgbClr val="002060"/>
                </a:solidFill>
              </a:rPr>
              <a:t>un diagnostic présumé du type V de HSAN, qui a éprouvé une </a:t>
            </a:r>
            <a:r>
              <a:rPr lang="fr-FR" sz="1200" i="1" dirty="0">
                <a:solidFill>
                  <a:srgbClr val="FF0000"/>
                </a:solidFill>
              </a:rPr>
              <a:t>douleur physique pour la première </a:t>
            </a:r>
            <a:r>
              <a:rPr lang="fr-FR" sz="1200" i="1" dirty="0" smtClean="0">
                <a:solidFill>
                  <a:srgbClr val="FF0000"/>
                </a:solidFill>
              </a:rPr>
              <a:t>et </a:t>
            </a:r>
            <a:r>
              <a:rPr lang="fr-FR" sz="1200" i="1" dirty="0">
                <a:solidFill>
                  <a:srgbClr val="FF0000"/>
                </a:solidFill>
              </a:rPr>
              <a:t>l’unique fois de sa vie, peu de temps après la perte soudaine de son frère</a:t>
            </a:r>
            <a:r>
              <a:rPr lang="fr-FR" sz="1200" i="1" dirty="0">
                <a:solidFill>
                  <a:srgbClr val="002060"/>
                </a:solidFill>
              </a:rPr>
              <a:t>. Ce patient avait supporté des blessures innombrables, indolores pendant l'enfance, incluant des fractures d'os et des brûlures sévères. </a:t>
            </a:r>
            <a:r>
              <a:rPr lang="fr-FR" sz="1200" i="1" dirty="0">
                <a:solidFill>
                  <a:srgbClr val="FF0000"/>
                </a:solidFill>
              </a:rPr>
              <a:t>La seule douleur qu'elle a jamais sentie a consisté dans un mal de tête intense, qui a eu lieu dans un contexte de surcharge forte émotionnelle et d’inquiétude, 3 semaines après que son frère plus jeune est mort soudainement dans un accident de la route</a:t>
            </a:r>
            <a:r>
              <a:rPr lang="fr-FR" sz="1200" i="1" dirty="0">
                <a:solidFill>
                  <a:srgbClr val="002060"/>
                </a:solidFill>
              </a:rPr>
              <a:t>. La description de cet épisode inaugural de mal de tête a rempli les critères diagnostiques de céphalées de tension épisodiques. Ce cas suggère fortement que la </a:t>
            </a:r>
            <a:r>
              <a:rPr lang="fr-FR" sz="1200" i="1" dirty="0">
                <a:solidFill>
                  <a:srgbClr val="FF0000"/>
                </a:solidFill>
              </a:rPr>
              <a:t>transcription du chagrin de perte dans la douleur physique </a:t>
            </a:r>
            <a:r>
              <a:rPr lang="fr-FR" sz="1200" i="1" dirty="0">
                <a:solidFill>
                  <a:srgbClr val="002060"/>
                </a:solidFill>
              </a:rPr>
              <a:t>puisse parfois </a:t>
            </a:r>
            <a:r>
              <a:rPr lang="fr-FR" sz="1200" i="1" dirty="0">
                <a:solidFill>
                  <a:srgbClr val="008000"/>
                </a:solidFill>
              </a:rPr>
              <a:t>arriver indépendamment des mécanismes périphériques de nociception </a:t>
            </a:r>
            <a:r>
              <a:rPr lang="fr-FR" sz="1200" i="1" dirty="0">
                <a:solidFill>
                  <a:srgbClr val="002060"/>
                </a:solidFill>
              </a:rPr>
              <a:t>et malgré le manque d'expérience de la douleur (du patient). A la lumière de ces données expérimentales récentes, cela montre que les mêmes mécanismes neuraux, contrôlant la douleur physique, peuvent aussi contrôler l'expression de détresse de séparation et le sentiment d'exclusion sociale. </a:t>
            </a:r>
            <a:r>
              <a:rPr lang="fr-FR" sz="1200" i="1" dirty="0">
                <a:solidFill>
                  <a:srgbClr val="008000"/>
                </a:solidFill>
              </a:rPr>
              <a:t>Ce cas unique aide à mieux comprendre pourquoi quelques patients peuvent </a:t>
            </a:r>
            <a:r>
              <a:rPr lang="fr-FR" sz="1200" i="1" dirty="0" smtClean="0">
                <a:solidFill>
                  <a:srgbClr val="008000"/>
                </a:solidFill>
              </a:rPr>
              <a:t>se sentir </a:t>
            </a:r>
            <a:r>
              <a:rPr lang="fr-FR" sz="1200" i="1" dirty="0">
                <a:solidFill>
                  <a:srgbClr val="008000"/>
                </a:solidFill>
              </a:rPr>
              <a:t>mal physiquement, après la perte de quelqu'un ils aiment</a:t>
            </a:r>
            <a:r>
              <a:rPr lang="fr-FR" sz="1200" dirty="0">
                <a:solidFill>
                  <a:srgbClr val="008000"/>
                </a:solidFill>
              </a:rPr>
              <a:t>. </a:t>
            </a:r>
            <a:r>
              <a:rPr lang="fr-FR" sz="1200" dirty="0">
                <a:solidFill>
                  <a:srgbClr val="002060"/>
                </a:solidFill>
              </a:rPr>
              <a:t>».</a:t>
            </a:r>
          </a:p>
          <a:p>
            <a:pPr algn="just"/>
            <a:r>
              <a:rPr lang="fr-FR" sz="1200" dirty="0">
                <a:solidFill>
                  <a:srgbClr val="002060"/>
                </a:solidFill>
              </a:rPr>
              <a:t> </a:t>
            </a:r>
          </a:p>
          <a:p>
            <a:r>
              <a:rPr lang="fr-FR" sz="1200" dirty="0">
                <a:solidFill>
                  <a:srgbClr val="002060"/>
                </a:solidFill>
              </a:rPr>
              <a:t>Source : </a:t>
            </a:r>
            <a:r>
              <a:rPr lang="fr-FR" sz="1200" i="1" dirty="0">
                <a:solidFill>
                  <a:srgbClr val="002060"/>
                </a:solidFill>
              </a:rPr>
              <a:t>Tension-type </a:t>
            </a:r>
            <a:r>
              <a:rPr lang="fr-FR" sz="1200" i="1" dirty="0" err="1">
                <a:solidFill>
                  <a:srgbClr val="002060"/>
                </a:solidFill>
              </a:rPr>
              <a:t>headache</a:t>
            </a:r>
            <a:r>
              <a:rPr lang="fr-FR" sz="1200" i="1" dirty="0">
                <a:solidFill>
                  <a:srgbClr val="002060"/>
                </a:solidFill>
              </a:rPr>
              <a:t> as the unique pain </a:t>
            </a:r>
            <a:r>
              <a:rPr lang="fr-FR" sz="1200" i="1" dirty="0" err="1">
                <a:solidFill>
                  <a:srgbClr val="002060"/>
                </a:solidFill>
              </a:rPr>
              <a:t>experience</a:t>
            </a:r>
            <a:r>
              <a:rPr lang="fr-FR" sz="1200" i="1" dirty="0">
                <a:solidFill>
                  <a:srgbClr val="002060"/>
                </a:solidFill>
              </a:rPr>
              <a:t> of a patient </a:t>
            </a:r>
            <a:r>
              <a:rPr lang="fr-FR" sz="1200" i="1" dirty="0" err="1">
                <a:solidFill>
                  <a:srgbClr val="002060"/>
                </a:solidFill>
              </a:rPr>
              <a:t>with</a:t>
            </a:r>
            <a:r>
              <a:rPr lang="fr-FR" sz="1200" i="1" dirty="0">
                <a:solidFill>
                  <a:srgbClr val="002060"/>
                </a:solidFill>
              </a:rPr>
              <a:t> </a:t>
            </a:r>
            <a:r>
              <a:rPr lang="fr-FR" sz="1200" i="1" dirty="0" err="1">
                <a:solidFill>
                  <a:srgbClr val="002060"/>
                </a:solidFill>
              </a:rPr>
              <a:t>congenital</a:t>
            </a:r>
            <a:r>
              <a:rPr lang="fr-FR" sz="1200" i="1" dirty="0">
                <a:solidFill>
                  <a:srgbClr val="002060"/>
                </a:solidFill>
              </a:rPr>
              <a:t> </a:t>
            </a:r>
            <a:r>
              <a:rPr lang="fr-FR" sz="1200" i="1" dirty="0" err="1">
                <a:solidFill>
                  <a:srgbClr val="002060"/>
                </a:solidFill>
              </a:rPr>
              <a:t>insensitivity</a:t>
            </a:r>
            <a:r>
              <a:rPr lang="fr-FR" sz="1200" i="1" dirty="0">
                <a:solidFill>
                  <a:srgbClr val="002060"/>
                </a:solidFill>
              </a:rPr>
              <a:t> to pain</a:t>
            </a:r>
            <a:r>
              <a:rPr lang="fr-FR" sz="1200" dirty="0">
                <a:solidFill>
                  <a:srgbClr val="002060"/>
                </a:solidFill>
              </a:rPr>
              <a:t> </a:t>
            </a:r>
            <a:r>
              <a:rPr lang="fr-FR" sz="1200" dirty="0" smtClean="0">
                <a:solidFill>
                  <a:srgbClr val="002060"/>
                </a:solidFill>
              </a:rPr>
              <a:t>[«</a:t>
            </a:r>
            <a:r>
              <a:rPr lang="fr-FR" sz="1200" dirty="0">
                <a:solidFill>
                  <a:srgbClr val="002060"/>
                </a:solidFill>
              </a:rPr>
              <a:t> </a:t>
            </a:r>
            <a:r>
              <a:rPr lang="fr-FR" sz="1200" i="1" dirty="0">
                <a:solidFill>
                  <a:srgbClr val="002060"/>
                </a:solidFill>
              </a:rPr>
              <a:t>Une céphalée de tension comme expérience unique de douleur d'un patient présentant une insensibilité congénitale à la douleur </a:t>
            </a:r>
            <a:r>
              <a:rPr lang="fr-FR" sz="1200" i="1" dirty="0" smtClean="0">
                <a:solidFill>
                  <a:srgbClr val="002060"/>
                </a:solidFill>
              </a:rPr>
              <a:t>»</a:t>
            </a:r>
            <a:r>
              <a:rPr lang="fr-FR" sz="1200" dirty="0">
                <a:solidFill>
                  <a:srgbClr val="002060"/>
                </a:solidFill>
              </a:rPr>
              <a:t>]</a:t>
            </a:r>
            <a:r>
              <a:rPr lang="fr-FR" sz="1200" dirty="0" smtClean="0">
                <a:solidFill>
                  <a:srgbClr val="002060"/>
                </a:solidFill>
              </a:rPr>
              <a:t>, </a:t>
            </a:r>
            <a:r>
              <a:rPr lang="fr-FR" sz="1200" dirty="0">
                <a:solidFill>
                  <a:srgbClr val="002060"/>
                </a:solidFill>
              </a:rPr>
              <a:t>N. </a:t>
            </a:r>
            <a:r>
              <a:rPr lang="fr-FR" sz="1200" dirty="0" err="1" smtClean="0">
                <a:solidFill>
                  <a:srgbClr val="002060"/>
                </a:solidFill>
              </a:rPr>
              <a:t>Danziger</a:t>
            </a:r>
            <a:r>
              <a:rPr lang="fr-FR" sz="1200" dirty="0" smtClean="0">
                <a:solidFill>
                  <a:srgbClr val="002060"/>
                </a:solidFill>
              </a:rPr>
              <a:t>,</a:t>
            </a:r>
            <a:r>
              <a:rPr lang="fr-FR" sz="1200" baseline="30000" dirty="0">
                <a:solidFill>
                  <a:srgbClr val="002060"/>
                </a:solidFill>
              </a:rPr>
              <a:t> </a:t>
            </a:r>
            <a:r>
              <a:rPr lang="fr-FR" sz="1200" dirty="0" smtClean="0">
                <a:solidFill>
                  <a:srgbClr val="002060"/>
                </a:solidFill>
              </a:rPr>
              <a:t>Jean-Claude </a:t>
            </a:r>
            <a:r>
              <a:rPr lang="fr-FR" sz="1200" dirty="0" err="1" smtClean="0">
                <a:solidFill>
                  <a:srgbClr val="002060"/>
                </a:solidFill>
              </a:rPr>
              <a:t>Willer</a:t>
            </a:r>
            <a:r>
              <a:rPr lang="fr-FR" sz="1200" dirty="0" smtClean="0">
                <a:solidFill>
                  <a:srgbClr val="002060"/>
                </a:solidFill>
              </a:rPr>
              <a:t>, </a:t>
            </a:r>
            <a:r>
              <a:rPr lang="fr-FR" sz="1200" dirty="0">
                <a:solidFill>
                  <a:srgbClr val="002060"/>
                </a:solidFill>
                <a:hlinkClick r:id="rId2"/>
              </a:rPr>
              <a:t>http://www.sciencedirect.com/science?_ob=ArticleURL&amp;_udi=B6T0K-4H2PJVJ-5&amp;_user=10&amp;_coverDate=10%2F31%2F2005&amp;_rdoc=1&amp;_fmt=&amp;_orig=search&amp;_sort=d&amp;view=c&amp;_acct=C000050221&amp;_version=1&amp;_urlVersion=0&amp;_</a:t>
            </a:r>
            <a:r>
              <a:rPr lang="fr-FR" sz="1200" dirty="0" smtClean="0">
                <a:solidFill>
                  <a:srgbClr val="002060"/>
                </a:solidFill>
                <a:hlinkClick r:id="rId2"/>
              </a:rPr>
              <a:t>userid=10&amp;md5=378f104b0314217ab960403ceb9d777b</a:t>
            </a:r>
            <a:r>
              <a:rPr lang="fr-FR" sz="1200" dirty="0">
                <a:solidFill>
                  <a:srgbClr val="002060"/>
                </a:solidFill>
              </a:rPr>
              <a:t> &amp; </a:t>
            </a:r>
            <a:r>
              <a:rPr lang="fr-FR" sz="1200" dirty="0">
                <a:solidFill>
                  <a:srgbClr val="002060"/>
                </a:solidFill>
                <a:hlinkClick r:id="rId3"/>
              </a:rPr>
              <a:t>http://</a:t>
            </a:r>
            <a:r>
              <a:rPr lang="fr-FR" sz="1200" dirty="0" smtClean="0">
                <a:solidFill>
                  <a:srgbClr val="002060"/>
                </a:solidFill>
                <a:hlinkClick r:id="rId3"/>
              </a:rPr>
              <a:t>www.researchgate.net/publication/7607520_Tension-type_headache_as_the_unique_pain_experience_of_a_patient_with_congenital_insensitivity_to_pain</a:t>
            </a:r>
            <a:r>
              <a:rPr lang="fr-FR" sz="1200" dirty="0" smtClean="0">
                <a:solidFill>
                  <a:srgbClr val="002060"/>
                </a:solidFill>
              </a:rPr>
              <a:t> </a:t>
            </a:r>
            <a:endParaRPr lang="fr-FR" sz="1200" dirty="0">
              <a:solidFill>
                <a:srgbClr val="002060"/>
              </a:solidFill>
            </a:endParaRPr>
          </a:p>
          <a:p>
            <a:pPr algn="just"/>
            <a:r>
              <a:rPr lang="fr-FR" sz="1600" dirty="0" smtClean="0">
                <a:solidFill>
                  <a:srgbClr val="002060"/>
                </a:solidFill>
              </a:rPr>
              <a:t> </a:t>
            </a:r>
          </a:p>
          <a:p>
            <a:pPr algn="just"/>
            <a:r>
              <a:rPr lang="fr-FR" sz="1600" dirty="0" smtClean="0">
                <a:solidFill>
                  <a:srgbClr val="002060"/>
                </a:solidFill>
              </a:rPr>
              <a:t>Dans le cas de cette personne ne pouvant ressentir des douleurs physiques, donc des douleurs de contractions musculaires, </a:t>
            </a:r>
            <a:r>
              <a:rPr lang="fr-FR" sz="1600" dirty="0" smtClean="0">
                <a:solidFill>
                  <a:srgbClr val="008000"/>
                </a:solidFill>
              </a:rPr>
              <a:t>l’on pourrait envisager, dans son cas du moins, que sa </a:t>
            </a:r>
            <a:r>
              <a:rPr lang="fr-FR" sz="1600" b="1" dirty="0" smtClean="0">
                <a:solidFill>
                  <a:srgbClr val="008000"/>
                </a:solidFill>
              </a:rPr>
              <a:t>douleur serait générée au niveau du « système nerveux central </a:t>
            </a:r>
            <a:r>
              <a:rPr lang="fr-FR" sz="1600" dirty="0" smtClean="0">
                <a:solidFill>
                  <a:srgbClr val="002060"/>
                </a:solidFill>
              </a:rPr>
              <a:t> » et </a:t>
            </a:r>
            <a:r>
              <a:rPr lang="fr-FR" sz="1600" dirty="0" smtClean="0">
                <a:solidFill>
                  <a:srgbClr val="FF0000"/>
                </a:solidFill>
              </a:rPr>
              <a:t>non au niveau des muscles</a:t>
            </a:r>
            <a:r>
              <a:rPr lang="fr-FR" sz="1600" b="1" dirty="0" smtClean="0">
                <a:solidFill>
                  <a:srgbClr val="FF0000"/>
                </a:solidFill>
              </a:rPr>
              <a:t>.</a:t>
            </a:r>
            <a:endParaRPr lang="fr-FR" sz="1600" b="1" dirty="0">
              <a:solidFill>
                <a:srgbClr val="FF0000"/>
              </a:solidFill>
            </a:endParaRPr>
          </a:p>
        </p:txBody>
      </p:sp>
      <p:pic>
        <p:nvPicPr>
          <p:cNvPr id="2050" name="Picture 2" descr="D:\Users\blisan\Documents\divers\céphalées\céphalées\insensibilité congénitale à la douleu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977" y="-2817"/>
            <a:ext cx="1201767" cy="136124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Users\blisan\Documents\divers\céphalées\céphalées\insensibilité congénitale à la douleur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6876" y="6993"/>
            <a:ext cx="1361243" cy="13612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13649" y="631394"/>
            <a:ext cx="697627" cy="646331"/>
          </a:xfrm>
          <a:prstGeom prst="rect">
            <a:avLst/>
          </a:prstGeom>
        </p:spPr>
        <p:txBody>
          <a:bodyPr wrap="none">
            <a:spAutoFit/>
          </a:bodyPr>
          <a:lstStyle/>
          <a:p>
            <a:r>
              <a:rPr lang="fr-FR" b="1" i="1" dirty="0" smtClean="0">
                <a:solidFill>
                  <a:srgbClr val="002060"/>
                </a:solidFill>
                <a:latin typeface="Calibri" panose="020F0502020204030204" pitchFamily="34" charset="0"/>
              </a:rPr>
              <a:t>←</a:t>
            </a:r>
            <a:r>
              <a:rPr lang="fr-FR" b="1" i="1" dirty="0" smtClean="0">
                <a:solidFill>
                  <a:srgbClr val="002060"/>
                </a:solidFill>
              </a:rPr>
              <a:t>CIP</a:t>
            </a:r>
          </a:p>
          <a:p>
            <a:pPr algn="r"/>
            <a:r>
              <a:rPr lang="fr-FR" b="1" i="1" dirty="0">
                <a:solidFill>
                  <a:srgbClr val="002060"/>
                </a:solidFill>
                <a:latin typeface="Calibri" panose="020F0502020204030204" pitchFamily="34" charset="0"/>
              </a:rPr>
              <a:t>→</a:t>
            </a:r>
            <a:endParaRPr lang="fr-FR" dirty="0"/>
          </a:p>
        </p:txBody>
      </p:sp>
    </p:spTree>
    <p:extLst>
      <p:ext uri="{BB962C8B-B14F-4D97-AF65-F5344CB8AC3E}">
        <p14:creationId xmlns:p14="http://schemas.microsoft.com/office/powerpoint/2010/main" val="687755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33165" y="191135"/>
            <a:ext cx="584751" cy="30049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41</a:t>
            </a:fld>
            <a:endParaRPr lang="fr-FR" dirty="0"/>
          </a:p>
        </p:txBody>
      </p:sp>
      <p:sp>
        <p:nvSpPr>
          <p:cNvPr id="4" name="ZoneTexte 3"/>
          <p:cNvSpPr txBox="1"/>
          <p:nvPr/>
        </p:nvSpPr>
        <p:spPr>
          <a:xfrm>
            <a:off x="133165" y="584043"/>
            <a:ext cx="90203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5" name="ZoneTexte 4"/>
          <p:cNvSpPr txBox="1"/>
          <p:nvPr/>
        </p:nvSpPr>
        <p:spPr>
          <a:xfrm>
            <a:off x="5120640" y="107241"/>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33165" y="989094"/>
            <a:ext cx="7612854" cy="369332"/>
          </a:xfrm>
          <a:prstGeom prst="rect">
            <a:avLst/>
          </a:prstGeom>
          <a:noFill/>
        </p:spPr>
        <p:txBody>
          <a:bodyPr wrap="square" rtlCol="0">
            <a:spAutoFit/>
          </a:bodyPr>
          <a:lstStyle/>
          <a:p>
            <a:r>
              <a:rPr lang="fr-FR" dirty="0" smtClean="0">
                <a:solidFill>
                  <a:srgbClr val="002060"/>
                </a:solidFill>
              </a:rPr>
              <a:t>10.1. </a:t>
            </a:r>
            <a:r>
              <a:rPr lang="fr-FR" b="1" dirty="0" smtClean="0">
                <a:solidFill>
                  <a:srgbClr val="002060"/>
                </a:solidFill>
              </a:rPr>
              <a:t>Sur la piste psychosomatique, dans la majorité des cas de CTC (suite) </a:t>
            </a:r>
            <a:endParaRPr lang="fr-FR" b="1" dirty="0">
              <a:solidFill>
                <a:srgbClr val="002060"/>
              </a:solidFill>
            </a:endParaRPr>
          </a:p>
        </p:txBody>
      </p:sp>
      <p:sp>
        <p:nvSpPr>
          <p:cNvPr id="7" name="Rectangle 6"/>
          <p:cNvSpPr/>
          <p:nvPr/>
        </p:nvSpPr>
        <p:spPr>
          <a:xfrm>
            <a:off x="133165" y="1358426"/>
            <a:ext cx="7475183" cy="4801314"/>
          </a:xfrm>
          <a:prstGeom prst="rect">
            <a:avLst/>
          </a:prstGeom>
        </p:spPr>
        <p:txBody>
          <a:bodyPr wrap="square">
            <a:spAutoFit/>
          </a:bodyPr>
          <a:lstStyle/>
          <a:p>
            <a:pPr algn="just"/>
            <a:r>
              <a:rPr lang="fr-FR" dirty="0" smtClean="0">
                <a:solidFill>
                  <a:srgbClr val="002060"/>
                </a:solidFill>
              </a:rPr>
              <a:t>Les CTC sont souvent dénommées </a:t>
            </a:r>
            <a:r>
              <a:rPr lang="fr-FR" dirty="0">
                <a:solidFill>
                  <a:srgbClr val="002060"/>
                </a:solidFill>
              </a:rPr>
              <a:t>« </a:t>
            </a:r>
            <a:r>
              <a:rPr lang="fr-FR" i="1" dirty="0">
                <a:solidFill>
                  <a:srgbClr val="002060"/>
                </a:solidFill>
              </a:rPr>
              <a:t>maux de tête par contraction musculaire</a:t>
            </a:r>
            <a:r>
              <a:rPr lang="fr-FR" dirty="0">
                <a:solidFill>
                  <a:srgbClr val="002060"/>
                </a:solidFill>
              </a:rPr>
              <a:t> </a:t>
            </a:r>
            <a:r>
              <a:rPr lang="fr-FR" dirty="0" smtClean="0">
                <a:solidFill>
                  <a:srgbClr val="002060"/>
                </a:solidFill>
              </a:rPr>
              <a:t>». Pendant longtemps, </a:t>
            </a:r>
            <a:r>
              <a:rPr lang="fr-FR" dirty="0">
                <a:solidFill>
                  <a:srgbClr val="002060"/>
                </a:solidFill>
              </a:rPr>
              <a:t>o</a:t>
            </a:r>
            <a:r>
              <a:rPr lang="fr-FR" dirty="0" smtClean="0">
                <a:solidFill>
                  <a:srgbClr val="002060"/>
                </a:solidFill>
              </a:rPr>
              <a:t>n a pensé, comme le Pr. Jacques </a:t>
            </a:r>
            <a:r>
              <a:rPr lang="fr-FR" dirty="0" err="1" smtClean="0">
                <a:solidFill>
                  <a:srgbClr val="002060"/>
                </a:solidFill>
              </a:rPr>
              <a:t>Touchon</a:t>
            </a:r>
            <a:r>
              <a:rPr lang="fr-FR" dirty="0" smtClean="0">
                <a:solidFill>
                  <a:srgbClr val="002060"/>
                </a:solidFill>
              </a:rPr>
              <a:t> (voir plus haut), </a:t>
            </a:r>
            <a:r>
              <a:rPr lang="fr-FR" dirty="0">
                <a:solidFill>
                  <a:srgbClr val="002060"/>
                </a:solidFill>
              </a:rPr>
              <a:t>que les contractions de la tête et des muscles du cou bas </a:t>
            </a:r>
            <a:r>
              <a:rPr lang="fr-FR" dirty="0" smtClean="0">
                <a:solidFill>
                  <a:srgbClr val="002060"/>
                </a:solidFill>
              </a:rPr>
              <a:t>tendaient </a:t>
            </a:r>
            <a:r>
              <a:rPr lang="fr-FR" dirty="0">
                <a:solidFill>
                  <a:srgbClr val="002060"/>
                </a:solidFill>
              </a:rPr>
              <a:t>à jouer un rôle pathogénique chez certains patients présentant des céphalées de tension. </a:t>
            </a:r>
            <a:r>
              <a:rPr lang="fr-FR" dirty="0" smtClean="0">
                <a:solidFill>
                  <a:srgbClr val="002060"/>
                </a:solidFill>
              </a:rPr>
              <a:t> Or les études de </a:t>
            </a:r>
            <a:r>
              <a:rPr lang="fr-FR" b="1" i="1" dirty="0">
                <a:solidFill>
                  <a:srgbClr val="002060"/>
                </a:solidFill>
              </a:rPr>
              <a:t>Jean </a:t>
            </a:r>
            <a:r>
              <a:rPr lang="fr-FR" b="1" i="1" dirty="0" err="1">
                <a:solidFill>
                  <a:srgbClr val="002060"/>
                </a:solidFill>
              </a:rPr>
              <a:t>Schoenen</a:t>
            </a:r>
            <a:r>
              <a:rPr lang="fr-FR" i="1" dirty="0">
                <a:solidFill>
                  <a:srgbClr val="002060"/>
                </a:solidFill>
              </a:rPr>
              <a:t> et </a:t>
            </a:r>
            <a:r>
              <a:rPr lang="fr-FR" b="1" i="1" dirty="0">
                <a:solidFill>
                  <a:srgbClr val="002060"/>
                </a:solidFill>
              </a:rPr>
              <a:t>Lars </a:t>
            </a:r>
            <a:r>
              <a:rPr lang="fr-FR" b="1" i="1" dirty="0" err="1" smtClean="0">
                <a:solidFill>
                  <a:srgbClr val="002060"/>
                </a:solidFill>
              </a:rPr>
              <a:t>Bendtsen</a:t>
            </a:r>
            <a:r>
              <a:rPr lang="fr-FR" dirty="0">
                <a:solidFill>
                  <a:srgbClr val="002060"/>
                </a:solidFill>
              </a:rPr>
              <a:t> </a:t>
            </a:r>
            <a:r>
              <a:rPr lang="fr-FR" dirty="0" smtClean="0">
                <a:solidFill>
                  <a:srgbClr val="002060"/>
                </a:solidFill>
              </a:rPr>
              <a:t>montrent que les relevés des </a:t>
            </a:r>
            <a:r>
              <a:rPr lang="fr-FR" dirty="0">
                <a:solidFill>
                  <a:srgbClr val="002060"/>
                </a:solidFill>
              </a:rPr>
              <a:t>enregistrements </a:t>
            </a:r>
            <a:r>
              <a:rPr lang="fr-FR" dirty="0" smtClean="0">
                <a:solidFill>
                  <a:srgbClr val="002060"/>
                </a:solidFill>
              </a:rPr>
              <a:t>électro-</a:t>
            </a:r>
            <a:r>
              <a:rPr lang="fr-FR" dirty="0" err="1" smtClean="0">
                <a:solidFill>
                  <a:srgbClr val="002060"/>
                </a:solidFill>
              </a:rPr>
              <a:t>myographiques</a:t>
            </a:r>
            <a:r>
              <a:rPr lang="fr-FR" dirty="0" smtClean="0">
                <a:solidFill>
                  <a:srgbClr val="002060"/>
                </a:solidFill>
              </a:rPr>
              <a:t> </a:t>
            </a:r>
            <a:r>
              <a:rPr lang="fr-FR" dirty="0">
                <a:solidFill>
                  <a:srgbClr val="002060"/>
                </a:solidFill>
              </a:rPr>
              <a:t>(EMG) de l'activité musculaire </a:t>
            </a:r>
            <a:r>
              <a:rPr lang="fr-FR" dirty="0" smtClean="0">
                <a:solidFill>
                  <a:srgbClr val="002060"/>
                </a:solidFill>
              </a:rPr>
              <a:t>péri-crânien des personnes affirmant souffrir de céphalées </a:t>
            </a:r>
            <a:r>
              <a:rPr lang="fr-FR" dirty="0">
                <a:solidFill>
                  <a:srgbClr val="002060"/>
                </a:solidFill>
              </a:rPr>
              <a:t>de tension ont été </a:t>
            </a:r>
            <a:r>
              <a:rPr lang="fr-FR" dirty="0" smtClean="0">
                <a:solidFill>
                  <a:srgbClr val="002060"/>
                </a:solidFill>
              </a:rPr>
              <a:t>signalés </a:t>
            </a:r>
            <a:r>
              <a:rPr lang="fr-FR" dirty="0">
                <a:solidFill>
                  <a:srgbClr val="002060"/>
                </a:solidFill>
              </a:rPr>
              <a:t>en grande partie </a:t>
            </a:r>
            <a:r>
              <a:rPr lang="fr-FR" dirty="0" smtClean="0">
                <a:solidFill>
                  <a:srgbClr val="002060"/>
                </a:solidFill>
              </a:rPr>
              <a:t>normaux, même chez les patients se plaignant de douleurs céphalalgiques forts [comparativement aux cas témoins, par la méthode du double-aveugle].</a:t>
            </a:r>
          </a:p>
          <a:p>
            <a:pPr algn="just"/>
            <a:r>
              <a:rPr lang="fr-FR" dirty="0" smtClean="0">
                <a:solidFill>
                  <a:srgbClr val="002060"/>
                </a:solidFill>
              </a:rPr>
              <a:t>Cette étude infirmerait l’hypothèse de l’intervention de contractions musculaires douloureuses pour expliquer la douleur des CTC (hypothèse avancée par le Pr. </a:t>
            </a:r>
            <a:r>
              <a:rPr lang="fr-FR" dirty="0">
                <a:solidFill>
                  <a:srgbClr val="002060"/>
                </a:solidFill>
              </a:rPr>
              <a:t>Jacques </a:t>
            </a:r>
            <a:r>
              <a:rPr lang="fr-FR" dirty="0" err="1" smtClean="0">
                <a:solidFill>
                  <a:srgbClr val="002060"/>
                </a:solidFill>
              </a:rPr>
              <a:t>Touchon</a:t>
            </a:r>
            <a:r>
              <a:rPr lang="fr-FR" dirty="0" smtClean="0">
                <a:solidFill>
                  <a:srgbClr val="002060"/>
                </a:solidFill>
              </a:rPr>
              <a:t>). Et au regard du cas de CIP (voir page précédente), une origine centrale (CTC générée par le « système nerveux central » (SNC)) semblerait se confirmer.</a:t>
            </a:r>
            <a:endParaRPr lang="fr-FR" sz="1200" dirty="0" smtClean="0">
              <a:solidFill>
                <a:srgbClr val="002060"/>
              </a:solidFill>
            </a:endParaRPr>
          </a:p>
          <a:p>
            <a:pPr algn="just"/>
            <a:endParaRPr lang="fr-FR" sz="1200" dirty="0" smtClean="0">
              <a:solidFill>
                <a:srgbClr val="002060"/>
              </a:solidFill>
            </a:endParaRPr>
          </a:p>
          <a:p>
            <a:pPr algn="just"/>
            <a:r>
              <a:rPr lang="fr-FR" sz="1200" dirty="0" smtClean="0">
                <a:solidFill>
                  <a:srgbClr val="002060"/>
                </a:solidFill>
              </a:rPr>
              <a:t>(°) </a:t>
            </a:r>
            <a:r>
              <a:rPr lang="fr-FR" sz="1200" i="1" dirty="0" err="1">
                <a:solidFill>
                  <a:srgbClr val="002060"/>
                </a:solidFill>
              </a:rPr>
              <a:t>Neurophysiology</a:t>
            </a:r>
            <a:r>
              <a:rPr lang="fr-FR" sz="1200" i="1" dirty="0">
                <a:solidFill>
                  <a:srgbClr val="002060"/>
                </a:solidFill>
              </a:rPr>
              <a:t> of Tension-Type </a:t>
            </a:r>
            <a:r>
              <a:rPr lang="fr-FR" sz="1200" i="1" dirty="0" err="1">
                <a:solidFill>
                  <a:srgbClr val="002060"/>
                </a:solidFill>
              </a:rPr>
              <a:t>Headaches</a:t>
            </a:r>
            <a:r>
              <a:rPr lang="fr-FR" sz="1200" i="1" dirty="0">
                <a:solidFill>
                  <a:srgbClr val="002060"/>
                </a:solidFill>
              </a:rPr>
              <a:t> </a:t>
            </a:r>
            <a:r>
              <a:rPr lang="fr-FR" sz="1200" dirty="0">
                <a:solidFill>
                  <a:srgbClr val="002060"/>
                </a:solidFill>
              </a:rPr>
              <a:t>[Neurophysiologie des </a:t>
            </a:r>
            <a:r>
              <a:rPr lang="fr-FR" sz="1200" dirty="0" err="1" smtClean="0">
                <a:solidFill>
                  <a:srgbClr val="002060"/>
                </a:solidFill>
              </a:rPr>
              <a:t>cephalées</a:t>
            </a:r>
            <a:r>
              <a:rPr lang="fr-FR" sz="1200" dirty="0" smtClean="0">
                <a:solidFill>
                  <a:srgbClr val="002060"/>
                </a:solidFill>
              </a:rPr>
              <a:t> </a:t>
            </a:r>
            <a:r>
              <a:rPr lang="fr-FR" sz="1200" dirty="0">
                <a:solidFill>
                  <a:srgbClr val="002060"/>
                </a:solidFill>
              </a:rPr>
              <a:t>de Tension], Jean </a:t>
            </a:r>
            <a:r>
              <a:rPr lang="fr-FR" sz="1200" dirty="0" err="1">
                <a:solidFill>
                  <a:srgbClr val="002060"/>
                </a:solidFill>
              </a:rPr>
              <a:t>Schoenen</a:t>
            </a:r>
            <a:r>
              <a:rPr lang="fr-FR" sz="1200" dirty="0">
                <a:solidFill>
                  <a:srgbClr val="002060"/>
                </a:solidFill>
              </a:rPr>
              <a:t> and Lars </a:t>
            </a:r>
            <a:r>
              <a:rPr lang="fr-FR" sz="1200" dirty="0" err="1">
                <a:solidFill>
                  <a:srgbClr val="002060"/>
                </a:solidFill>
              </a:rPr>
              <a:t>Bendtsen</a:t>
            </a:r>
            <a:r>
              <a:rPr lang="fr-FR" sz="1200" dirty="0">
                <a:solidFill>
                  <a:srgbClr val="002060"/>
                </a:solidFill>
              </a:rPr>
              <a:t>, </a:t>
            </a:r>
            <a:r>
              <a:rPr lang="fr-FR" sz="1200" dirty="0" smtClean="0">
                <a:solidFill>
                  <a:srgbClr val="002060"/>
                </a:solidFill>
              </a:rPr>
              <a:t>The </a:t>
            </a:r>
            <a:r>
              <a:rPr lang="fr-FR" sz="1200" dirty="0" err="1">
                <a:solidFill>
                  <a:srgbClr val="002060"/>
                </a:solidFill>
              </a:rPr>
              <a:t>Headaches</a:t>
            </a:r>
            <a:r>
              <a:rPr lang="fr-FR" sz="1200" dirty="0">
                <a:solidFill>
                  <a:srgbClr val="002060"/>
                </a:solidFill>
              </a:rPr>
              <a:t> (publié par </a:t>
            </a:r>
            <a:r>
              <a:rPr lang="fr-FR" sz="1200" dirty="0" err="1">
                <a:solidFill>
                  <a:srgbClr val="002060"/>
                </a:solidFill>
              </a:rPr>
              <a:t>Jes</a:t>
            </a:r>
            <a:r>
              <a:rPr lang="fr-FR" sz="1200" dirty="0">
                <a:solidFill>
                  <a:srgbClr val="002060"/>
                </a:solidFill>
              </a:rPr>
              <a:t> </a:t>
            </a:r>
            <a:r>
              <a:rPr lang="fr-FR" sz="1200" dirty="0" err="1">
                <a:solidFill>
                  <a:srgbClr val="002060"/>
                </a:solidFill>
              </a:rPr>
              <a:t>Olesen</a:t>
            </a:r>
            <a:r>
              <a:rPr lang="fr-FR" sz="1200" dirty="0">
                <a:solidFill>
                  <a:srgbClr val="002060"/>
                </a:solidFill>
              </a:rPr>
              <a:t>), </a:t>
            </a:r>
            <a:r>
              <a:rPr lang="fr-FR" sz="1200" dirty="0" err="1">
                <a:solidFill>
                  <a:srgbClr val="002060"/>
                </a:solidFill>
              </a:rPr>
              <a:t>Lippincott</a:t>
            </a:r>
            <a:r>
              <a:rPr lang="fr-FR" sz="1200" dirty="0">
                <a:solidFill>
                  <a:srgbClr val="002060"/>
                </a:solidFill>
              </a:rPr>
              <a:t> Williams &amp; Wilkins Ed</a:t>
            </a:r>
            <a:r>
              <a:rPr lang="fr-FR" sz="1200" dirty="0" smtClean="0">
                <a:solidFill>
                  <a:srgbClr val="002060"/>
                </a:solidFill>
              </a:rPr>
              <a:t>., 2006, </a:t>
            </a:r>
            <a:r>
              <a:rPr lang="fr-FR" sz="1200" dirty="0" err="1" smtClean="0">
                <a:solidFill>
                  <a:srgbClr val="002060"/>
                </a:solidFill>
              </a:rPr>
              <a:t>Chapter</a:t>
            </a:r>
            <a:r>
              <a:rPr lang="fr-FR" sz="1200" dirty="0" smtClean="0">
                <a:solidFill>
                  <a:srgbClr val="002060"/>
                </a:solidFill>
              </a:rPr>
              <a:t> </a:t>
            </a:r>
            <a:r>
              <a:rPr lang="fr-FR" sz="1200" dirty="0">
                <a:solidFill>
                  <a:srgbClr val="002060"/>
                </a:solidFill>
              </a:rPr>
              <a:t>71</a:t>
            </a:r>
            <a:r>
              <a:rPr lang="fr-FR" sz="1200" dirty="0" smtClean="0">
                <a:solidFill>
                  <a:srgbClr val="002060"/>
                </a:solidFill>
              </a:rPr>
              <a:t>, </a:t>
            </a:r>
            <a:r>
              <a:rPr lang="fr-FR" sz="1200" dirty="0">
                <a:solidFill>
                  <a:srgbClr val="002060"/>
                </a:solidFill>
              </a:rPr>
              <a:t>page </a:t>
            </a:r>
            <a:r>
              <a:rPr lang="fr-FR" sz="1200" dirty="0" smtClean="0">
                <a:solidFill>
                  <a:srgbClr val="002060"/>
                </a:solidFill>
              </a:rPr>
              <a:t>643</a:t>
            </a:r>
            <a:r>
              <a:rPr lang="fr-FR" sz="1200" dirty="0">
                <a:solidFill>
                  <a:srgbClr val="002060"/>
                </a:solidFill>
              </a:rPr>
              <a:t>.</a:t>
            </a:r>
          </a:p>
        </p:txBody>
      </p:sp>
      <p:pic>
        <p:nvPicPr>
          <p:cNvPr id="3074" name="Picture 2" descr="D:\Users\blisan\Documents\divers\céphalées\céphalées\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373" y="1054563"/>
            <a:ext cx="4418013" cy="364172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673372" y="4696288"/>
            <a:ext cx="4418013" cy="1384995"/>
          </a:xfrm>
          <a:prstGeom prst="rect">
            <a:avLst/>
          </a:prstGeom>
          <a:noFill/>
        </p:spPr>
        <p:txBody>
          <a:bodyPr wrap="square" rtlCol="0">
            <a:spAutoFit/>
          </a:bodyPr>
          <a:lstStyle/>
          <a:p>
            <a:pPr algn="ctr"/>
            <a:r>
              <a:rPr lang="fr-FR" sz="1200" dirty="0" smtClean="0">
                <a:solidFill>
                  <a:srgbClr val="002060"/>
                </a:solidFill>
              </a:rPr>
              <a:t>(Relation entre) le système de contrôle central et limbique, et l’activation des neurones nociceptifs de second ordre. </a:t>
            </a:r>
          </a:p>
          <a:p>
            <a:pPr algn="ctr"/>
            <a:r>
              <a:rPr lang="fr-FR" sz="1200" dirty="0" smtClean="0">
                <a:solidFill>
                  <a:srgbClr val="002060"/>
                </a:solidFill>
              </a:rPr>
              <a:t>Source image : </a:t>
            </a:r>
            <a:r>
              <a:rPr lang="en-US" sz="1200" i="1" dirty="0">
                <a:solidFill>
                  <a:srgbClr val="002060"/>
                </a:solidFill>
              </a:rPr>
              <a:t>Tension-type headache: current research and clinical management</a:t>
            </a:r>
            <a:r>
              <a:rPr lang="en-US" sz="1200" dirty="0">
                <a:solidFill>
                  <a:srgbClr val="002060"/>
                </a:solidFill>
              </a:rPr>
              <a:t>, Arnaud </a:t>
            </a:r>
            <a:r>
              <a:rPr lang="en-US" sz="1200" dirty="0" err="1">
                <a:solidFill>
                  <a:srgbClr val="002060"/>
                </a:solidFill>
              </a:rPr>
              <a:t>Fumal</a:t>
            </a:r>
            <a:r>
              <a:rPr lang="en-US" sz="1200" dirty="0">
                <a:solidFill>
                  <a:srgbClr val="002060"/>
                </a:solidFill>
              </a:rPr>
              <a:t>, Jean </a:t>
            </a:r>
            <a:r>
              <a:rPr lang="en-US" sz="1200" dirty="0" err="1">
                <a:solidFill>
                  <a:srgbClr val="002060"/>
                </a:solidFill>
              </a:rPr>
              <a:t>Schoenen</a:t>
            </a:r>
            <a:r>
              <a:rPr lang="en-US" sz="1200" dirty="0">
                <a:solidFill>
                  <a:srgbClr val="002060"/>
                </a:solidFill>
              </a:rPr>
              <a:t>, The Lancet, Volume 7, No. 1, p70–83, January 2008, </a:t>
            </a:r>
            <a:r>
              <a:rPr lang="en-US" sz="1200" dirty="0">
                <a:solidFill>
                  <a:srgbClr val="002060"/>
                </a:solidFill>
                <a:hlinkClick r:id="rId3"/>
              </a:rPr>
              <a:t>http://</a:t>
            </a:r>
            <a:r>
              <a:rPr lang="en-US" sz="1200" dirty="0" smtClean="0">
                <a:solidFill>
                  <a:srgbClr val="002060"/>
                </a:solidFill>
                <a:hlinkClick r:id="rId3"/>
              </a:rPr>
              <a:t>www.thelancet.com/journals/laneur/article/PIIS1474-4422%2807%2970325-3/abstract</a:t>
            </a:r>
            <a:r>
              <a:rPr lang="en-US" sz="1200" dirty="0" smtClean="0">
                <a:solidFill>
                  <a:srgbClr val="002060"/>
                </a:solidFill>
              </a:rPr>
              <a:t> </a:t>
            </a:r>
            <a:endParaRPr lang="fr-FR" sz="1200" dirty="0">
              <a:solidFill>
                <a:srgbClr val="002060"/>
              </a:solidFill>
            </a:endParaRPr>
          </a:p>
        </p:txBody>
      </p:sp>
      <p:sp>
        <p:nvSpPr>
          <p:cNvPr id="8" name="ZoneTexte 7"/>
          <p:cNvSpPr txBox="1"/>
          <p:nvPr/>
        </p:nvSpPr>
        <p:spPr>
          <a:xfrm>
            <a:off x="133165" y="6257925"/>
            <a:ext cx="12058835" cy="461665"/>
          </a:xfrm>
          <a:prstGeom prst="rect">
            <a:avLst/>
          </a:prstGeom>
          <a:noFill/>
        </p:spPr>
        <p:txBody>
          <a:bodyPr wrap="square" rtlCol="0">
            <a:spAutoFit/>
          </a:bodyPr>
          <a:lstStyle/>
          <a:p>
            <a:r>
              <a:rPr lang="fr-FR" sz="1200" u="sng" dirty="0" smtClean="0">
                <a:solidFill>
                  <a:srgbClr val="002060"/>
                </a:solidFill>
              </a:rPr>
              <a:t>Note</a:t>
            </a:r>
            <a:r>
              <a:rPr lang="fr-FR" sz="1200" dirty="0" smtClean="0">
                <a:solidFill>
                  <a:srgbClr val="002060"/>
                </a:solidFill>
              </a:rPr>
              <a:t> : il est possible qu’un jour, l’hypothèse des contractions musculaires douloureuses du cou (ou tête) pour expliquer les CTC soient abandonnées au profit d’une origine centrale (SNC). Mais </a:t>
            </a:r>
            <a:r>
              <a:rPr lang="fr-FR" sz="1200" dirty="0">
                <a:solidFill>
                  <a:srgbClr val="002060"/>
                </a:solidFill>
              </a:rPr>
              <a:t>c</a:t>
            </a:r>
            <a:r>
              <a:rPr lang="fr-FR" sz="1200" dirty="0" smtClean="0">
                <a:solidFill>
                  <a:srgbClr val="002060"/>
                </a:solidFill>
              </a:rPr>
              <a:t>e paradigme a la vie dure. Et par prudence, bien des médecins font coexister les 2 hypothèses (par exemple, le Docteur </a:t>
            </a:r>
            <a:r>
              <a:rPr lang="fr-FR" sz="1200" dirty="0" err="1" smtClean="0">
                <a:solidFill>
                  <a:srgbClr val="002060"/>
                </a:solidFill>
              </a:rPr>
              <a:t>Lantéri</a:t>
            </a:r>
            <a:r>
              <a:rPr lang="fr-FR" sz="1200" dirty="0" smtClean="0">
                <a:solidFill>
                  <a:srgbClr val="002060"/>
                </a:solidFill>
              </a:rPr>
              <a:t>-Minet).</a:t>
            </a:r>
            <a:endParaRPr lang="fr-FR" sz="1200" dirty="0">
              <a:solidFill>
                <a:srgbClr val="002060"/>
              </a:solidFill>
            </a:endParaRPr>
          </a:p>
        </p:txBody>
      </p:sp>
    </p:spTree>
    <p:extLst>
      <p:ext uri="{BB962C8B-B14F-4D97-AF65-F5344CB8AC3E}">
        <p14:creationId xmlns:p14="http://schemas.microsoft.com/office/powerpoint/2010/main" val="2982277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33165" y="191135"/>
            <a:ext cx="584751" cy="30049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42</a:t>
            </a:fld>
            <a:endParaRPr lang="fr-FR" dirty="0"/>
          </a:p>
        </p:txBody>
      </p:sp>
      <p:sp>
        <p:nvSpPr>
          <p:cNvPr id="4" name="ZoneTexte 3"/>
          <p:cNvSpPr txBox="1"/>
          <p:nvPr/>
        </p:nvSpPr>
        <p:spPr>
          <a:xfrm>
            <a:off x="133165" y="584043"/>
            <a:ext cx="90203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5" name="ZoneTexte 4"/>
          <p:cNvSpPr txBox="1"/>
          <p:nvPr/>
        </p:nvSpPr>
        <p:spPr>
          <a:xfrm>
            <a:off x="5120640" y="107241"/>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33165" y="989094"/>
            <a:ext cx="7612854" cy="369332"/>
          </a:xfrm>
          <a:prstGeom prst="rect">
            <a:avLst/>
          </a:prstGeom>
          <a:noFill/>
        </p:spPr>
        <p:txBody>
          <a:bodyPr wrap="square" rtlCol="0">
            <a:spAutoFit/>
          </a:bodyPr>
          <a:lstStyle/>
          <a:p>
            <a:r>
              <a:rPr lang="fr-FR" dirty="0" smtClean="0">
                <a:solidFill>
                  <a:srgbClr val="002060"/>
                </a:solidFill>
              </a:rPr>
              <a:t>10.1. </a:t>
            </a:r>
            <a:r>
              <a:rPr lang="fr-FR" b="1" dirty="0" smtClean="0">
                <a:solidFill>
                  <a:srgbClr val="002060"/>
                </a:solidFill>
              </a:rPr>
              <a:t>Sur la piste psychosomatique, dans la majorité des cas de CTC (suite) </a:t>
            </a:r>
            <a:endParaRPr lang="fr-FR" b="1" dirty="0">
              <a:solidFill>
                <a:srgbClr val="002060"/>
              </a:solidFill>
            </a:endParaRPr>
          </a:p>
        </p:txBody>
      </p:sp>
      <p:sp>
        <p:nvSpPr>
          <p:cNvPr id="7" name="ZoneTexte 6"/>
          <p:cNvSpPr txBox="1"/>
          <p:nvPr/>
        </p:nvSpPr>
        <p:spPr>
          <a:xfrm>
            <a:off x="133165" y="1506071"/>
            <a:ext cx="11996082" cy="3139321"/>
          </a:xfrm>
          <a:prstGeom prst="rect">
            <a:avLst/>
          </a:prstGeom>
          <a:noFill/>
        </p:spPr>
        <p:txBody>
          <a:bodyPr wrap="square" rtlCol="0">
            <a:spAutoFit/>
          </a:bodyPr>
          <a:lstStyle/>
          <a:p>
            <a:pPr algn="just"/>
            <a:r>
              <a:rPr lang="fr-FR" dirty="0" smtClean="0">
                <a:solidFill>
                  <a:srgbClr val="FF0000"/>
                </a:solidFill>
              </a:rPr>
              <a:t>L’erreur serait de penser que si </a:t>
            </a:r>
            <a:r>
              <a:rPr lang="fr-FR" b="1" dirty="0" smtClean="0">
                <a:solidFill>
                  <a:srgbClr val="FF0000"/>
                </a:solidFill>
              </a:rPr>
              <a:t>une </a:t>
            </a:r>
            <a:r>
              <a:rPr lang="fr-FR" b="1" i="1" dirty="0" smtClean="0">
                <a:solidFill>
                  <a:srgbClr val="FF0000"/>
                </a:solidFill>
              </a:rPr>
              <a:t>maladie est psychosomatique</a:t>
            </a:r>
            <a:r>
              <a:rPr lang="fr-FR" b="1" dirty="0" smtClean="0">
                <a:solidFill>
                  <a:srgbClr val="FF0000"/>
                </a:solidFill>
              </a:rPr>
              <a:t>, c’est-à-dire étant d’origine psychologique, elle ne serait pas grave</a:t>
            </a:r>
            <a:r>
              <a:rPr lang="fr-FR" dirty="0" smtClean="0">
                <a:solidFill>
                  <a:srgbClr val="FF0000"/>
                </a:solidFill>
              </a:rPr>
              <a:t> (!) (« puisqu’elle est dans la tête du malade »). </a:t>
            </a:r>
          </a:p>
          <a:p>
            <a:pPr algn="just"/>
            <a:r>
              <a:rPr lang="fr-FR" b="1" dirty="0" smtClean="0">
                <a:solidFill>
                  <a:srgbClr val="FF0000"/>
                </a:solidFill>
              </a:rPr>
              <a:t>Or les pathologies </a:t>
            </a:r>
            <a:r>
              <a:rPr lang="fr-FR" b="1" i="1" dirty="0">
                <a:solidFill>
                  <a:srgbClr val="FF0000"/>
                </a:solidFill>
              </a:rPr>
              <a:t>psychosomatique</a:t>
            </a:r>
            <a:r>
              <a:rPr lang="fr-FR" b="1" dirty="0" smtClean="0">
                <a:solidFill>
                  <a:srgbClr val="FF0000"/>
                </a:solidFill>
              </a:rPr>
              <a:t> peuvent avoir des conséquences graves </a:t>
            </a:r>
            <a:r>
              <a:rPr lang="fr-FR" dirty="0" smtClean="0">
                <a:solidFill>
                  <a:srgbClr val="FF0000"/>
                </a:solidFill>
              </a:rPr>
              <a:t>: dans les cas les plus graves, elles peuvent provoquer la survenue de diabète, de maladies cardiovasculaire, puis des cancers, des maladies auto-immunes, des infarctus du myocarde, des AVC, voire conduire à la mort du malade. </a:t>
            </a:r>
            <a:r>
              <a:rPr lang="fr-FR" i="1" dirty="0" smtClean="0">
                <a:solidFill>
                  <a:srgbClr val="FF0000"/>
                </a:solidFill>
              </a:rPr>
              <a:t>Une douleur chronique suffisamment forte peut pousser au suicide</a:t>
            </a:r>
            <a:r>
              <a:rPr lang="fr-FR" dirty="0" smtClean="0">
                <a:solidFill>
                  <a:srgbClr val="FF0000"/>
                </a:solidFill>
              </a:rPr>
              <a:t>.</a:t>
            </a:r>
            <a:endParaRPr lang="fr-FR" dirty="0" smtClean="0">
              <a:solidFill>
                <a:srgbClr val="002060"/>
              </a:solidFill>
            </a:endParaRPr>
          </a:p>
          <a:p>
            <a:pPr algn="just"/>
            <a:r>
              <a:rPr lang="fr-FR" dirty="0" smtClean="0">
                <a:solidFill>
                  <a:srgbClr val="002060"/>
                </a:solidFill>
              </a:rPr>
              <a:t>En Afrique, l’on a déjà observé des personnes, qui rejetée par leur tribu (sur qui l’on a jeté l’anathème) et à qui l’on leur annoncé qu’on leur avait jeté un sort qui allait les faire mourir sont mortes rapidement, sans causes apparentes. La cause de leur maladie, déclin physique et mort était psychosomatique, lié à la peur  et l’angoisse violentes ressenties par cette personne souvent victime, bouc émissaire.</a:t>
            </a:r>
            <a:endParaRPr lang="fr-FR" sz="1200" dirty="0" smtClean="0">
              <a:solidFill>
                <a:srgbClr val="002060"/>
              </a:solidFill>
            </a:endParaRPr>
          </a:p>
          <a:p>
            <a:pPr algn="just"/>
            <a:r>
              <a:rPr lang="fr-FR" sz="1200" dirty="0" smtClean="0">
                <a:solidFill>
                  <a:srgbClr val="002060"/>
                </a:solidFill>
              </a:rPr>
              <a:t>Sources : a) </a:t>
            </a:r>
            <a:r>
              <a:rPr lang="fr-FR" sz="1200" i="1" dirty="0">
                <a:solidFill>
                  <a:srgbClr val="002060"/>
                </a:solidFill>
              </a:rPr>
              <a:t>La mort en tant qu'organisateur de syndromes psychosomatiques en Afrique</a:t>
            </a:r>
            <a:r>
              <a:rPr lang="fr-FR" sz="1200" dirty="0">
                <a:solidFill>
                  <a:srgbClr val="002060"/>
                </a:solidFill>
              </a:rPr>
              <a:t>, Henri </a:t>
            </a:r>
            <a:r>
              <a:rPr lang="fr-FR" sz="1200" dirty="0" err="1">
                <a:solidFill>
                  <a:srgbClr val="002060"/>
                </a:solidFill>
              </a:rPr>
              <a:t>Collomb</a:t>
            </a:r>
            <a:r>
              <a:rPr lang="fr-FR" sz="1200" dirty="0">
                <a:solidFill>
                  <a:srgbClr val="002060"/>
                </a:solidFill>
              </a:rPr>
              <a:t>, </a:t>
            </a:r>
            <a:r>
              <a:rPr lang="fr-FR" sz="1200" dirty="0" smtClean="0">
                <a:solidFill>
                  <a:srgbClr val="002060"/>
                </a:solidFill>
              </a:rPr>
              <a:t> revue </a:t>
            </a:r>
            <a:r>
              <a:rPr lang="fr-FR" sz="1200" dirty="0">
                <a:hlinkClick r:id="rId2"/>
              </a:rPr>
              <a:t>Psychopathologie africaine</a:t>
            </a:r>
            <a:r>
              <a:rPr lang="fr-FR" sz="1200" dirty="0" smtClean="0">
                <a:solidFill>
                  <a:srgbClr val="002060"/>
                </a:solidFill>
              </a:rPr>
              <a:t>, Vol. 13, issue 2, pages 137-147.</a:t>
            </a:r>
          </a:p>
          <a:p>
            <a:r>
              <a:rPr lang="fr-FR" sz="1200" dirty="0" smtClean="0">
                <a:solidFill>
                  <a:srgbClr val="002060"/>
                </a:solidFill>
              </a:rPr>
              <a:t>b) </a:t>
            </a:r>
            <a:r>
              <a:rPr lang="fr-FR" sz="1200" i="1" dirty="0">
                <a:solidFill>
                  <a:srgbClr val="002060"/>
                </a:solidFill>
              </a:rPr>
              <a:t>Approches interculturelles en santé mentale 2 : l'Afrique, l'Europe, le </a:t>
            </a:r>
            <a:r>
              <a:rPr lang="fr-FR" sz="1200" i="1" dirty="0" smtClean="0">
                <a:solidFill>
                  <a:srgbClr val="002060"/>
                </a:solidFill>
              </a:rPr>
              <a:t>Québec, </a:t>
            </a:r>
            <a:r>
              <a:rPr lang="fr-FR" sz="1200" dirty="0" smtClean="0">
                <a:solidFill>
                  <a:srgbClr val="002060"/>
                </a:solidFill>
              </a:rPr>
              <a:t>Par </a:t>
            </a:r>
            <a:r>
              <a:rPr lang="fr-FR" sz="1200" dirty="0">
                <a:solidFill>
                  <a:srgbClr val="002060"/>
                </a:solidFill>
              </a:rPr>
              <a:t>Congrès de pédopsychiatrie d'Afrique de l'Ouest </a:t>
            </a:r>
            <a:r>
              <a:rPr lang="fr-FR" sz="1200" dirty="0" smtClean="0">
                <a:solidFill>
                  <a:srgbClr val="002060"/>
                </a:solidFill>
              </a:rPr>
              <a:t>francophone, Dakar 1996, </a:t>
            </a:r>
            <a:r>
              <a:rPr lang="fr-FR" sz="1200" dirty="0" err="1" smtClean="0">
                <a:solidFill>
                  <a:srgbClr val="002060"/>
                </a:solidFill>
              </a:rPr>
              <a:t>Momar</a:t>
            </a:r>
            <a:r>
              <a:rPr lang="fr-FR" sz="1200" dirty="0" smtClean="0">
                <a:solidFill>
                  <a:srgbClr val="002060"/>
                </a:solidFill>
              </a:rPr>
              <a:t> Gueye</a:t>
            </a:r>
            <a:r>
              <a:rPr lang="fr-FR" sz="1200" dirty="0">
                <a:solidFill>
                  <a:srgbClr val="002060"/>
                </a:solidFill>
              </a:rPr>
              <a:t>, </a:t>
            </a:r>
            <a:r>
              <a:rPr lang="fr-FR" sz="1200" dirty="0" err="1">
                <a:solidFill>
                  <a:srgbClr val="002060"/>
                </a:solidFill>
              </a:rPr>
              <a:t>Birama</a:t>
            </a:r>
            <a:r>
              <a:rPr lang="fr-FR" sz="1200" dirty="0">
                <a:solidFill>
                  <a:srgbClr val="002060"/>
                </a:solidFill>
              </a:rPr>
              <a:t> </a:t>
            </a:r>
            <a:r>
              <a:rPr lang="fr-FR" sz="1200" dirty="0" err="1">
                <a:solidFill>
                  <a:srgbClr val="002060"/>
                </a:solidFill>
              </a:rPr>
              <a:t>Seck</a:t>
            </a:r>
            <a:r>
              <a:rPr lang="fr-FR" sz="1200" dirty="0">
                <a:solidFill>
                  <a:srgbClr val="002060"/>
                </a:solidFill>
              </a:rPr>
              <a:t>, Michel Mercier, </a:t>
            </a:r>
            <a:r>
              <a:rPr lang="fr-FR" sz="1200" dirty="0">
                <a:solidFill>
                  <a:srgbClr val="002060"/>
                </a:solidFill>
                <a:hlinkClick r:id="rId3"/>
              </a:rPr>
              <a:t>Presses </a:t>
            </a:r>
            <a:r>
              <a:rPr lang="fr-FR" sz="1200" dirty="0" err="1">
                <a:solidFill>
                  <a:srgbClr val="002060"/>
                </a:solidFill>
                <a:hlinkClick r:id="rId3"/>
              </a:rPr>
              <a:t>univ</a:t>
            </a:r>
            <a:r>
              <a:rPr lang="fr-FR" sz="1200" dirty="0">
                <a:solidFill>
                  <a:srgbClr val="002060"/>
                </a:solidFill>
                <a:hlinkClick r:id="rId3"/>
              </a:rPr>
              <a:t> de Namur</a:t>
            </a:r>
            <a:r>
              <a:rPr lang="fr-FR" sz="1200" dirty="0" smtClean="0">
                <a:solidFill>
                  <a:srgbClr val="002060"/>
                </a:solidFill>
              </a:rPr>
              <a:t>, 2001.</a:t>
            </a:r>
            <a:endParaRPr lang="fr-FR" dirty="0">
              <a:solidFill>
                <a:srgbClr val="002060"/>
              </a:solidFill>
            </a:endParaRPr>
          </a:p>
        </p:txBody>
      </p:sp>
      <p:sp>
        <p:nvSpPr>
          <p:cNvPr id="9" name="ZoneTexte 8"/>
          <p:cNvSpPr txBox="1"/>
          <p:nvPr/>
        </p:nvSpPr>
        <p:spPr>
          <a:xfrm>
            <a:off x="4267713" y="6530336"/>
            <a:ext cx="3478305" cy="276999"/>
          </a:xfrm>
          <a:prstGeom prst="rect">
            <a:avLst/>
          </a:prstGeom>
          <a:noFill/>
        </p:spPr>
        <p:txBody>
          <a:bodyPr wrap="square" rtlCol="0">
            <a:spAutoFit/>
          </a:bodyPr>
          <a:lstStyle/>
          <a:p>
            <a:pPr algn="ctr"/>
            <a:r>
              <a:rPr lang="fr-FR" sz="1200" dirty="0" smtClean="0">
                <a:solidFill>
                  <a:srgbClr val="002060"/>
                </a:solidFill>
              </a:rPr>
              <a:t>« Canaris » utilisés en sorcellerie, en Afrique.</a:t>
            </a:r>
            <a:endParaRPr lang="fr-FR" sz="1200" dirty="0">
              <a:solidFill>
                <a:srgbClr val="002060"/>
              </a:solidFill>
            </a:endParaRPr>
          </a:p>
        </p:txBody>
      </p:sp>
      <p:pic>
        <p:nvPicPr>
          <p:cNvPr id="3076" name="Picture 4" descr="D:\Users\blisan\Documents\divers\céphalées\céphalées\canari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07567"/>
            <a:ext cx="1946621" cy="14656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Users\blisan\Documents\divers\céphalées\céphalées\canar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871" y="4539503"/>
            <a:ext cx="18669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2474258" y="6174433"/>
            <a:ext cx="4007223" cy="461665"/>
          </a:xfrm>
          <a:prstGeom prst="rect">
            <a:avLst/>
          </a:prstGeom>
          <a:noFill/>
        </p:spPr>
        <p:txBody>
          <a:bodyPr wrap="square" rtlCol="0">
            <a:spAutoFit/>
          </a:bodyPr>
          <a:lstStyle/>
          <a:p>
            <a:pPr algn="ctr"/>
            <a:r>
              <a:rPr lang="fr-FR" sz="1200" dirty="0">
                <a:solidFill>
                  <a:srgbClr val="002060"/>
                </a:solidFill>
              </a:rPr>
              <a:t>Source image : </a:t>
            </a:r>
            <a:r>
              <a:rPr lang="fr-FR" sz="1200" dirty="0">
                <a:solidFill>
                  <a:srgbClr val="002060"/>
                </a:solidFill>
                <a:hlinkClick r:id="rId6"/>
              </a:rPr>
              <a:t>http://</a:t>
            </a:r>
            <a:r>
              <a:rPr lang="fr-FR" sz="1200" dirty="0" smtClean="0">
                <a:solidFill>
                  <a:srgbClr val="002060"/>
                </a:solidFill>
                <a:hlinkClick r:id="rId6"/>
              </a:rPr>
              <a:t>maitreocculte.centerblog.net/105-canari-atoumgble-pour-avoir-la-force-mystique?ii=1</a:t>
            </a:r>
            <a:r>
              <a:rPr lang="fr-FR" sz="1200" dirty="0" smtClean="0">
                <a:solidFill>
                  <a:srgbClr val="002060"/>
                </a:solidFill>
              </a:rPr>
              <a:t> </a:t>
            </a:r>
            <a:endParaRPr lang="fr-FR" sz="1200" dirty="0">
              <a:solidFill>
                <a:srgbClr val="002060"/>
              </a:solidFill>
            </a:endParaRPr>
          </a:p>
        </p:txBody>
      </p:sp>
      <p:sp>
        <p:nvSpPr>
          <p:cNvPr id="11" name="ZoneTexte 10"/>
          <p:cNvSpPr txBox="1"/>
          <p:nvPr/>
        </p:nvSpPr>
        <p:spPr>
          <a:xfrm>
            <a:off x="6481481" y="5969808"/>
            <a:ext cx="2599765" cy="646331"/>
          </a:xfrm>
          <a:prstGeom prst="rect">
            <a:avLst/>
          </a:prstGeom>
          <a:noFill/>
        </p:spPr>
        <p:txBody>
          <a:bodyPr wrap="square" rtlCol="0">
            <a:spAutoFit/>
          </a:bodyPr>
          <a:lstStyle/>
          <a:p>
            <a:pPr algn="ctr"/>
            <a:r>
              <a:rPr lang="fr-FR" sz="1200" dirty="0">
                <a:solidFill>
                  <a:srgbClr val="002060"/>
                </a:solidFill>
              </a:rPr>
              <a:t>Source image : </a:t>
            </a:r>
            <a:r>
              <a:rPr lang="fr-FR" sz="1200" dirty="0">
                <a:solidFill>
                  <a:srgbClr val="002060"/>
                </a:solidFill>
                <a:hlinkClick r:id="rId7"/>
              </a:rPr>
              <a:t>http://</a:t>
            </a:r>
            <a:r>
              <a:rPr lang="fr-FR" sz="1200" dirty="0" smtClean="0">
                <a:solidFill>
                  <a:srgbClr val="002060"/>
                </a:solidFill>
                <a:hlinkClick r:id="rId7"/>
              </a:rPr>
              <a:t>www.themagiccafe.com/forums/viewtopic.php?topic=202591</a:t>
            </a:r>
            <a:r>
              <a:rPr lang="fr-FR" sz="1200" dirty="0" smtClean="0">
                <a:solidFill>
                  <a:srgbClr val="002060"/>
                </a:solidFill>
              </a:rPr>
              <a:t> </a:t>
            </a:r>
            <a:endParaRPr lang="fr-FR" sz="1200" dirty="0">
              <a:solidFill>
                <a:srgbClr val="002060"/>
              </a:solidFill>
            </a:endParaRPr>
          </a:p>
        </p:txBody>
      </p:sp>
      <p:sp>
        <p:nvSpPr>
          <p:cNvPr id="12" name="ZoneTexte 11"/>
          <p:cNvSpPr txBox="1"/>
          <p:nvPr/>
        </p:nvSpPr>
        <p:spPr>
          <a:xfrm>
            <a:off x="9224682" y="5898776"/>
            <a:ext cx="2904565" cy="830997"/>
          </a:xfrm>
          <a:prstGeom prst="rect">
            <a:avLst/>
          </a:prstGeom>
          <a:noFill/>
        </p:spPr>
        <p:txBody>
          <a:bodyPr wrap="square" rtlCol="0">
            <a:spAutoFit/>
          </a:bodyPr>
          <a:lstStyle/>
          <a:p>
            <a:pPr algn="ctr"/>
            <a:r>
              <a:rPr lang="fr-FR" sz="1200" dirty="0">
                <a:solidFill>
                  <a:srgbClr val="002060"/>
                </a:solidFill>
              </a:rPr>
              <a:t>Un canari vaudou dans un </a:t>
            </a:r>
            <a:r>
              <a:rPr lang="fr-FR" sz="1200" dirty="0" smtClean="0">
                <a:solidFill>
                  <a:srgbClr val="002060"/>
                </a:solidFill>
              </a:rPr>
              <a:t>chapeau. </a:t>
            </a:r>
            <a:r>
              <a:rPr lang="fr-FR" sz="1200" dirty="0">
                <a:solidFill>
                  <a:srgbClr val="002060"/>
                </a:solidFill>
                <a:hlinkClick r:id="rId8"/>
              </a:rPr>
              <a:t>http://</a:t>
            </a:r>
            <a:r>
              <a:rPr lang="fr-FR" sz="1200" dirty="0" smtClean="0">
                <a:solidFill>
                  <a:srgbClr val="002060"/>
                </a:solidFill>
                <a:hlinkClick r:id="rId8"/>
              </a:rPr>
              <a:t>www.themagiccafe.com/forums/viewtopic.php?topic=202591&amp;forum=14&amp;start=30</a:t>
            </a:r>
            <a:r>
              <a:rPr lang="fr-FR" sz="1200" dirty="0" smtClean="0">
                <a:solidFill>
                  <a:srgbClr val="002060"/>
                </a:solidFill>
              </a:rPr>
              <a:t> </a:t>
            </a:r>
            <a:endParaRPr lang="fr-FR" sz="1200" dirty="0">
              <a:solidFill>
                <a:srgbClr val="002060"/>
              </a:solidFill>
            </a:endParaRPr>
          </a:p>
        </p:txBody>
      </p:sp>
      <p:pic>
        <p:nvPicPr>
          <p:cNvPr id="3078" name="Picture 6" descr="D:\Users\blisan\Documents\divers\céphalées\céphalées\canari en boi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71068" y="4645392"/>
            <a:ext cx="1870722" cy="125338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133165" y="6174433"/>
            <a:ext cx="2583141" cy="646331"/>
          </a:xfrm>
          <a:prstGeom prst="rect">
            <a:avLst/>
          </a:prstGeom>
          <a:noFill/>
        </p:spPr>
        <p:txBody>
          <a:bodyPr wrap="square" rtlCol="0">
            <a:spAutoFit/>
          </a:bodyPr>
          <a:lstStyle/>
          <a:p>
            <a:pPr algn="ctr"/>
            <a:r>
              <a:rPr lang="fr-FR" sz="1200" dirty="0" smtClean="0">
                <a:solidFill>
                  <a:srgbClr val="002060"/>
                </a:solidFill>
              </a:rPr>
              <a:t>Sorcier vaudou. Source </a:t>
            </a:r>
            <a:r>
              <a:rPr lang="fr-FR" sz="1200" dirty="0">
                <a:solidFill>
                  <a:srgbClr val="002060"/>
                </a:solidFill>
              </a:rPr>
              <a:t>image : </a:t>
            </a:r>
            <a:r>
              <a:rPr lang="fr-FR" sz="1200" dirty="0">
                <a:solidFill>
                  <a:srgbClr val="002060"/>
                </a:solidFill>
                <a:hlinkClick r:id="rId10"/>
              </a:rPr>
              <a:t>http://</a:t>
            </a:r>
            <a:r>
              <a:rPr lang="fr-FR" sz="1200" dirty="0" smtClean="0">
                <a:solidFill>
                  <a:srgbClr val="002060"/>
                </a:solidFill>
                <a:hlinkClick r:id="rId10"/>
              </a:rPr>
              <a:t>www.quizz.biz/quizz-397943.html</a:t>
            </a:r>
            <a:r>
              <a:rPr lang="fr-FR" sz="1200" dirty="0" smtClean="0">
                <a:solidFill>
                  <a:srgbClr val="002060"/>
                </a:solidFill>
              </a:rPr>
              <a:t> </a:t>
            </a:r>
            <a:endParaRPr lang="fr-FR" sz="1200" dirty="0">
              <a:solidFill>
                <a:srgbClr val="002060"/>
              </a:solidFill>
            </a:endParaRPr>
          </a:p>
        </p:txBody>
      </p:sp>
      <p:pic>
        <p:nvPicPr>
          <p:cNvPr id="3079" name="Picture 7" descr="D:\Users\blisan\Documents\divers\céphalées\céphalées\sorcier vaudou.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4458" y="4723230"/>
            <a:ext cx="994343" cy="145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43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2754" y="1339789"/>
            <a:ext cx="11967882" cy="3069835"/>
          </a:xfrm>
          <a:prstGeom prst="rect">
            <a:avLst/>
          </a:prstGeom>
          <a:noFill/>
        </p:spPr>
        <p:txBody>
          <a:bodyPr wrap="square" rtlCol="0">
            <a:spAutoFit/>
          </a:bodyPr>
          <a:lstStyle/>
          <a:p>
            <a:pPr algn="just"/>
            <a:r>
              <a:rPr lang="fr-FR" dirty="0" smtClean="0">
                <a:solidFill>
                  <a:srgbClr val="008000"/>
                </a:solidFill>
              </a:rPr>
              <a:t>Allant dans le sens d’une origine psychosomatique aux céphalées de tension</a:t>
            </a:r>
            <a:r>
              <a:rPr lang="fr-FR" dirty="0" smtClean="0">
                <a:solidFill>
                  <a:srgbClr val="002060"/>
                </a:solidFill>
              </a:rPr>
              <a:t>, en </a:t>
            </a:r>
            <a:r>
              <a:rPr lang="fr-FR" dirty="0">
                <a:solidFill>
                  <a:srgbClr val="002060"/>
                </a:solidFill>
              </a:rPr>
              <a:t>2007, </a:t>
            </a:r>
            <a:r>
              <a:rPr lang="fr-FR" dirty="0" smtClean="0">
                <a:solidFill>
                  <a:srgbClr val="002060"/>
                </a:solidFill>
              </a:rPr>
              <a:t>Mohamed B. </a:t>
            </a:r>
            <a:r>
              <a:rPr lang="fr-FR" dirty="0" err="1">
                <a:solidFill>
                  <a:srgbClr val="002060"/>
                </a:solidFill>
              </a:rPr>
              <a:t>Yunus</a:t>
            </a:r>
            <a:r>
              <a:rPr lang="fr-FR" dirty="0">
                <a:solidFill>
                  <a:srgbClr val="002060"/>
                </a:solidFill>
              </a:rPr>
              <a:t> </a:t>
            </a:r>
            <a:r>
              <a:rPr lang="fr-FR" dirty="0" smtClean="0">
                <a:solidFill>
                  <a:srgbClr val="002060"/>
                </a:solidFill>
              </a:rPr>
              <a:t>(rhumatologue)</a:t>
            </a:r>
            <a:r>
              <a:rPr lang="fr-FR" dirty="0">
                <a:solidFill>
                  <a:srgbClr val="002060"/>
                </a:solidFill>
              </a:rPr>
              <a:t>  </a:t>
            </a:r>
            <a:r>
              <a:rPr lang="fr-FR" dirty="0" smtClean="0">
                <a:solidFill>
                  <a:srgbClr val="002060"/>
                </a:solidFill>
              </a:rPr>
              <a:t>a proposé </a:t>
            </a:r>
            <a:r>
              <a:rPr lang="fr-FR" dirty="0">
                <a:solidFill>
                  <a:srgbClr val="002060"/>
                </a:solidFill>
              </a:rPr>
              <a:t>de rassembler sous l’appellation </a:t>
            </a:r>
            <a:r>
              <a:rPr lang="fr-FR" b="1" dirty="0">
                <a:solidFill>
                  <a:srgbClr val="002060"/>
                </a:solidFill>
              </a:rPr>
              <a:t>syndromes </a:t>
            </a:r>
            <a:r>
              <a:rPr lang="fr-FR" b="1" dirty="0" smtClean="0">
                <a:solidFill>
                  <a:srgbClr val="002060"/>
                </a:solidFill>
              </a:rPr>
              <a:t>de sensibilité centrale </a:t>
            </a:r>
            <a:r>
              <a:rPr lang="fr-FR" b="1" dirty="0">
                <a:solidFill>
                  <a:srgbClr val="002060"/>
                </a:solidFill>
              </a:rPr>
              <a:t>(Central </a:t>
            </a:r>
            <a:r>
              <a:rPr lang="fr-FR" b="1" dirty="0" err="1">
                <a:solidFill>
                  <a:srgbClr val="002060"/>
                </a:solidFill>
              </a:rPr>
              <a:t>Sensitivity</a:t>
            </a:r>
            <a:r>
              <a:rPr lang="fr-FR" b="1" dirty="0">
                <a:solidFill>
                  <a:srgbClr val="002060"/>
                </a:solidFill>
              </a:rPr>
              <a:t> Syndrome: </a:t>
            </a:r>
            <a:r>
              <a:rPr lang="fr-FR" b="1" dirty="0" smtClean="0">
                <a:solidFill>
                  <a:srgbClr val="002060"/>
                </a:solidFill>
              </a:rPr>
              <a:t>CSS</a:t>
            </a:r>
            <a:r>
              <a:rPr lang="fr-FR" dirty="0" smtClean="0">
                <a:solidFill>
                  <a:srgbClr val="002060"/>
                </a:solidFill>
              </a:rPr>
              <a:t> (*)) </a:t>
            </a:r>
            <a:r>
              <a:rPr lang="fr-FR" dirty="0">
                <a:solidFill>
                  <a:srgbClr val="002060"/>
                </a:solidFill>
              </a:rPr>
              <a:t>un groupe de  cinq </a:t>
            </a:r>
            <a:r>
              <a:rPr lang="fr-FR" b="1" dirty="0">
                <a:solidFill>
                  <a:srgbClr val="008000"/>
                </a:solidFill>
              </a:rPr>
              <a:t>pathologies psychosomatiques</a:t>
            </a:r>
            <a:r>
              <a:rPr lang="fr-FR" dirty="0">
                <a:solidFill>
                  <a:srgbClr val="002060"/>
                </a:solidFill>
              </a:rPr>
              <a:t> </a:t>
            </a:r>
            <a:r>
              <a:rPr lang="fr-FR" dirty="0" smtClean="0">
                <a:solidFill>
                  <a:srgbClr val="002060"/>
                </a:solidFill>
              </a:rPr>
              <a:t>dont </a:t>
            </a:r>
            <a:r>
              <a:rPr lang="fr-FR" dirty="0">
                <a:solidFill>
                  <a:srgbClr val="002060"/>
                </a:solidFill>
              </a:rPr>
              <a:t>le point commun est une </a:t>
            </a:r>
            <a:r>
              <a:rPr lang="fr-FR" b="1" dirty="0">
                <a:solidFill>
                  <a:srgbClr val="008000"/>
                </a:solidFill>
              </a:rPr>
              <a:t>hypersensibilité d’origine centrale aux stimuli douloureux et non douloureux</a:t>
            </a:r>
            <a:r>
              <a:rPr lang="fr-FR" dirty="0">
                <a:solidFill>
                  <a:srgbClr val="002060"/>
                </a:solidFill>
              </a:rPr>
              <a:t>.</a:t>
            </a:r>
          </a:p>
          <a:p>
            <a:pPr algn="just"/>
            <a:r>
              <a:rPr lang="fr-FR" dirty="0">
                <a:solidFill>
                  <a:srgbClr val="002060"/>
                </a:solidFill>
              </a:rPr>
              <a:t>Il s’agit </a:t>
            </a:r>
            <a:r>
              <a:rPr lang="fr-FR" dirty="0" smtClean="0">
                <a:solidFill>
                  <a:srgbClr val="002060"/>
                </a:solidFill>
              </a:rPr>
              <a:t>1) du </a:t>
            </a:r>
            <a:r>
              <a:rPr lang="fr-FR" dirty="0">
                <a:solidFill>
                  <a:srgbClr val="002060"/>
                </a:solidFill>
              </a:rPr>
              <a:t>Syndrome de Fibromyalgie (FMS</a:t>
            </a:r>
            <a:r>
              <a:rPr lang="fr-FR" dirty="0" smtClean="0">
                <a:solidFill>
                  <a:srgbClr val="002060"/>
                </a:solidFill>
              </a:rPr>
              <a:t>),</a:t>
            </a:r>
            <a:r>
              <a:rPr lang="fr-FR" dirty="0">
                <a:solidFill>
                  <a:srgbClr val="002060"/>
                </a:solidFill>
              </a:rPr>
              <a:t>  </a:t>
            </a:r>
            <a:r>
              <a:rPr lang="fr-FR" dirty="0" smtClean="0">
                <a:solidFill>
                  <a:srgbClr val="002060"/>
                </a:solidFill>
              </a:rPr>
              <a:t>2) du</a:t>
            </a:r>
            <a:r>
              <a:rPr lang="fr-FR" dirty="0">
                <a:solidFill>
                  <a:srgbClr val="002060"/>
                </a:solidFill>
              </a:rPr>
              <a:t>  Syndrome de fatigue chronique (SFC</a:t>
            </a:r>
            <a:r>
              <a:rPr lang="fr-FR" dirty="0" smtClean="0">
                <a:solidFill>
                  <a:srgbClr val="002060"/>
                </a:solidFill>
              </a:rPr>
              <a:t>), 3) du </a:t>
            </a:r>
            <a:r>
              <a:rPr lang="fr-FR" dirty="0">
                <a:solidFill>
                  <a:srgbClr val="002060"/>
                </a:solidFill>
              </a:rPr>
              <a:t>Syndrome </a:t>
            </a:r>
            <a:r>
              <a:rPr lang="fr-FR" dirty="0" smtClean="0">
                <a:solidFill>
                  <a:srgbClr val="002060"/>
                </a:solidFill>
              </a:rPr>
              <a:t>du </a:t>
            </a:r>
            <a:r>
              <a:rPr lang="fr-FR" dirty="0">
                <a:solidFill>
                  <a:srgbClr val="002060"/>
                </a:solidFill>
              </a:rPr>
              <a:t>colon irritable (Irritable </a:t>
            </a:r>
            <a:r>
              <a:rPr lang="fr-FR" dirty="0" err="1">
                <a:solidFill>
                  <a:srgbClr val="002060"/>
                </a:solidFill>
              </a:rPr>
              <a:t>Bowel</a:t>
            </a:r>
            <a:r>
              <a:rPr lang="fr-FR" dirty="0">
                <a:solidFill>
                  <a:srgbClr val="002060"/>
                </a:solidFill>
              </a:rPr>
              <a:t> Syndrome : IBS), </a:t>
            </a:r>
            <a:r>
              <a:rPr lang="fr-FR" dirty="0" smtClean="0">
                <a:solidFill>
                  <a:srgbClr val="002060"/>
                </a:solidFill>
              </a:rPr>
              <a:t>4) du </a:t>
            </a:r>
            <a:r>
              <a:rPr lang="fr-FR" dirty="0">
                <a:solidFill>
                  <a:srgbClr val="002060"/>
                </a:solidFill>
              </a:rPr>
              <a:t>syndrome de la vessie irritable (Irritable </a:t>
            </a:r>
            <a:r>
              <a:rPr lang="fr-FR" dirty="0" err="1">
                <a:solidFill>
                  <a:srgbClr val="002060"/>
                </a:solidFill>
              </a:rPr>
              <a:t>Bladder</a:t>
            </a:r>
            <a:r>
              <a:rPr lang="fr-FR" dirty="0">
                <a:solidFill>
                  <a:srgbClr val="002060"/>
                </a:solidFill>
              </a:rPr>
              <a:t> Syndrome : </a:t>
            </a:r>
            <a:r>
              <a:rPr lang="fr-FR" dirty="0" err="1">
                <a:solidFill>
                  <a:srgbClr val="002060"/>
                </a:solidFill>
              </a:rPr>
              <a:t>IblS</a:t>
            </a:r>
            <a:r>
              <a:rPr lang="fr-FR" dirty="0">
                <a:solidFill>
                  <a:srgbClr val="002060"/>
                </a:solidFill>
              </a:rPr>
              <a:t>) </a:t>
            </a:r>
            <a:r>
              <a:rPr lang="fr-FR" dirty="0" smtClean="0">
                <a:solidFill>
                  <a:srgbClr val="002060"/>
                </a:solidFill>
              </a:rPr>
              <a:t>et 5) </a:t>
            </a:r>
            <a:r>
              <a:rPr lang="fr-FR" b="1" dirty="0">
                <a:solidFill>
                  <a:srgbClr val="008000"/>
                </a:solidFill>
              </a:rPr>
              <a:t>des céphalées de tension (</a:t>
            </a:r>
            <a:r>
              <a:rPr lang="fr-FR" b="1" dirty="0" err="1">
                <a:solidFill>
                  <a:srgbClr val="008000"/>
                </a:solidFill>
              </a:rPr>
              <a:t>Headaches</a:t>
            </a:r>
            <a:r>
              <a:rPr lang="fr-FR" b="1" dirty="0" smtClean="0">
                <a:solidFill>
                  <a:srgbClr val="008000"/>
                </a:solidFill>
              </a:rPr>
              <a:t>)</a:t>
            </a:r>
            <a:r>
              <a:rPr lang="fr-FR" b="1" dirty="0" smtClean="0">
                <a:solidFill>
                  <a:srgbClr val="002060"/>
                </a:solidFill>
              </a:rPr>
              <a:t> </a:t>
            </a:r>
            <a:r>
              <a:rPr lang="fr-FR" dirty="0" smtClean="0">
                <a:solidFill>
                  <a:srgbClr val="002060"/>
                </a:solidFill>
              </a:rPr>
              <a:t>(°).</a:t>
            </a:r>
          </a:p>
          <a:p>
            <a:pPr algn="just"/>
            <a:endParaRPr lang="fr-FR" sz="1200" dirty="0">
              <a:solidFill>
                <a:srgbClr val="002060"/>
              </a:solidFill>
            </a:endParaRPr>
          </a:p>
          <a:p>
            <a:pPr algn="just"/>
            <a:r>
              <a:rPr lang="fr-FR" sz="1200" dirty="0">
                <a:solidFill>
                  <a:srgbClr val="002060"/>
                </a:solidFill>
              </a:rPr>
              <a:t>(°) </a:t>
            </a:r>
            <a:r>
              <a:rPr lang="fr-FR" sz="1200" dirty="0" smtClean="0">
                <a:solidFill>
                  <a:srgbClr val="002060"/>
                </a:solidFill>
              </a:rPr>
              <a:t>a) </a:t>
            </a:r>
            <a:r>
              <a:rPr lang="fr-FR" sz="1200" i="1" dirty="0" smtClean="0">
                <a:solidFill>
                  <a:srgbClr val="002060"/>
                </a:solidFill>
              </a:rPr>
              <a:t>Central </a:t>
            </a:r>
            <a:r>
              <a:rPr lang="fr-FR" sz="1200" i="1" dirty="0" err="1">
                <a:solidFill>
                  <a:srgbClr val="002060"/>
                </a:solidFill>
              </a:rPr>
              <a:t>Sensitivity</a:t>
            </a:r>
            <a:r>
              <a:rPr lang="fr-FR" sz="1200" i="1" dirty="0">
                <a:solidFill>
                  <a:srgbClr val="002060"/>
                </a:solidFill>
              </a:rPr>
              <a:t> Syndromes : A New </a:t>
            </a:r>
            <a:r>
              <a:rPr lang="fr-FR" sz="1200" i="1" dirty="0" err="1">
                <a:solidFill>
                  <a:srgbClr val="002060"/>
                </a:solidFill>
              </a:rPr>
              <a:t>Paradigm</a:t>
            </a:r>
            <a:r>
              <a:rPr lang="fr-FR" sz="1200" i="1" dirty="0">
                <a:solidFill>
                  <a:srgbClr val="002060"/>
                </a:solidFill>
              </a:rPr>
              <a:t> and Group </a:t>
            </a:r>
            <a:r>
              <a:rPr lang="fr-FR" sz="1200" i="1" dirty="0" err="1">
                <a:solidFill>
                  <a:srgbClr val="002060"/>
                </a:solidFill>
              </a:rPr>
              <a:t>Nosology</a:t>
            </a:r>
            <a:r>
              <a:rPr lang="fr-FR" sz="1200" i="1" dirty="0">
                <a:solidFill>
                  <a:srgbClr val="002060"/>
                </a:solidFill>
              </a:rPr>
              <a:t> for </a:t>
            </a:r>
            <a:r>
              <a:rPr lang="fr-FR" sz="1200" i="1" dirty="0" err="1">
                <a:solidFill>
                  <a:srgbClr val="002060"/>
                </a:solidFill>
              </a:rPr>
              <a:t>Fibromyalgia</a:t>
            </a:r>
            <a:r>
              <a:rPr lang="fr-FR" sz="1200" i="1" dirty="0">
                <a:solidFill>
                  <a:srgbClr val="002060"/>
                </a:solidFill>
              </a:rPr>
              <a:t> and </a:t>
            </a:r>
            <a:r>
              <a:rPr lang="fr-FR" sz="1200" i="1" dirty="0" err="1">
                <a:solidFill>
                  <a:srgbClr val="002060"/>
                </a:solidFill>
              </a:rPr>
              <a:t>Overlapping</a:t>
            </a:r>
            <a:r>
              <a:rPr lang="fr-FR" sz="1200" i="1" dirty="0">
                <a:solidFill>
                  <a:srgbClr val="002060"/>
                </a:solidFill>
              </a:rPr>
              <a:t> Conditions, and the </a:t>
            </a:r>
            <a:r>
              <a:rPr lang="fr-FR" sz="1200" i="1" dirty="0" err="1">
                <a:solidFill>
                  <a:srgbClr val="002060"/>
                </a:solidFill>
              </a:rPr>
              <a:t>Related</a:t>
            </a:r>
            <a:r>
              <a:rPr lang="fr-FR" sz="1200" i="1" dirty="0">
                <a:solidFill>
                  <a:srgbClr val="002060"/>
                </a:solidFill>
              </a:rPr>
              <a:t> Issue of </a:t>
            </a:r>
            <a:r>
              <a:rPr lang="fr-FR" sz="1200" i="1" dirty="0" err="1">
                <a:solidFill>
                  <a:srgbClr val="002060"/>
                </a:solidFill>
              </a:rPr>
              <a:t>Disease</a:t>
            </a:r>
            <a:r>
              <a:rPr lang="fr-FR" sz="1200" i="1" dirty="0">
                <a:solidFill>
                  <a:srgbClr val="002060"/>
                </a:solidFill>
              </a:rPr>
              <a:t> versus </a:t>
            </a:r>
            <a:r>
              <a:rPr lang="fr-FR" sz="1200" i="1" dirty="0" err="1">
                <a:solidFill>
                  <a:srgbClr val="002060"/>
                </a:solidFill>
              </a:rPr>
              <a:t>Illness</a:t>
            </a:r>
            <a:r>
              <a:rPr lang="fr-FR" sz="1200" dirty="0">
                <a:solidFill>
                  <a:srgbClr val="002060"/>
                </a:solidFill>
              </a:rPr>
              <a:t>. </a:t>
            </a:r>
            <a:r>
              <a:rPr lang="fr-FR" sz="1200" dirty="0" err="1">
                <a:solidFill>
                  <a:srgbClr val="002060"/>
                </a:solidFill>
              </a:rPr>
              <a:t>Seminars</a:t>
            </a:r>
            <a:r>
              <a:rPr lang="fr-FR" sz="1200" dirty="0">
                <a:solidFill>
                  <a:srgbClr val="002060"/>
                </a:solidFill>
              </a:rPr>
              <a:t> in </a:t>
            </a:r>
            <a:r>
              <a:rPr lang="fr-FR" sz="1200" dirty="0" err="1">
                <a:solidFill>
                  <a:srgbClr val="002060"/>
                </a:solidFill>
              </a:rPr>
              <a:t>arthritis</a:t>
            </a:r>
            <a:r>
              <a:rPr lang="fr-FR" sz="1200" dirty="0">
                <a:solidFill>
                  <a:srgbClr val="002060"/>
                </a:solidFill>
              </a:rPr>
              <a:t> and </a:t>
            </a:r>
            <a:r>
              <a:rPr lang="fr-FR" sz="1200" dirty="0" err="1">
                <a:solidFill>
                  <a:srgbClr val="002060"/>
                </a:solidFill>
              </a:rPr>
              <a:t>rheumatism</a:t>
            </a:r>
            <a:r>
              <a:rPr lang="fr-FR" sz="1200" dirty="0">
                <a:solidFill>
                  <a:srgbClr val="002060"/>
                </a:solidFill>
              </a:rPr>
              <a:t>. 2008, vol. 37, no6, pp. </a:t>
            </a:r>
            <a:r>
              <a:rPr lang="fr-FR" sz="1200" dirty="0" smtClean="0">
                <a:solidFill>
                  <a:srgbClr val="002060"/>
                </a:solidFill>
              </a:rPr>
              <a:t>339-352, 14 p. </a:t>
            </a:r>
            <a:r>
              <a:rPr lang="fr-FR" sz="1200" dirty="0">
                <a:solidFill>
                  <a:srgbClr val="002060"/>
                </a:solidFill>
              </a:rPr>
              <a:t>Mohamed B. </a:t>
            </a:r>
            <a:r>
              <a:rPr lang="fr-FR" sz="1200" dirty="0" err="1">
                <a:solidFill>
                  <a:srgbClr val="002060"/>
                </a:solidFill>
              </a:rPr>
              <a:t>Yunus</a:t>
            </a:r>
            <a:r>
              <a:rPr lang="fr-FR" sz="1200" dirty="0">
                <a:solidFill>
                  <a:srgbClr val="002060"/>
                </a:solidFill>
              </a:rPr>
              <a:t> (Section of </a:t>
            </a:r>
            <a:r>
              <a:rPr lang="fr-FR" sz="1200" dirty="0" err="1">
                <a:solidFill>
                  <a:srgbClr val="002060"/>
                </a:solidFill>
              </a:rPr>
              <a:t>Rheumatology</a:t>
            </a:r>
            <a:r>
              <a:rPr lang="fr-FR" sz="1200" dirty="0">
                <a:solidFill>
                  <a:srgbClr val="002060"/>
                </a:solidFill>
              </a:rPr>
              <a:t>, The </a:t>
            </a:r>
            <a:r>
              <a:rPr lang="fr-FR" sz="1200" dirty="0" err="1">
                <a:solidFill>
                  <a:srgbClr val="002060"/>
                </a:solidFill>
              </a:rPr>
              <a:t>University</a:t>
            </a:r>
            <a:r>
              <a:rPr lang="fr-FR" sz="1200" dirty="0">
                <a:solidFill>
                  <a:srgbClr val="002060"/>
                </a:solidFill>
              </a:rPr>
              <a:t> of Illinois, </a:t>
            </a:r>
            <a:r>
              <a:rPr lang="fr-FR" sz="1200" dirty="0" err="1">
                <a:solidFill>
                  <a:srgbClr val="002060"/>
                </a:solidFill>
              </a:rPr>
              <a:t>College</a:t>
            </a:r>
            <a:r>
              <a:rPr lang="fr-FR" sz="1200" dirty="0">
                <a:solidFill>
                  <a:srgbClr val="002060"/>
                </a:solidFill>
              </a:rPr>
              <a:t> of </a:t>
            </a:r>
            <a:r>
              <a:rPr lang="fr-FR" sz="1200" dirty="0" err="1">
                <a:solidFill>
                  <a:srgbClr val="002060"/>
                </a:solidFill>
              </a:rPr>
              <a:t>Medicine</a:t>
            </a:r>
            <a:r>
              <a:rPr lang="fr-FR" sz="1200" dirty="0">
                <a:solidFill>
                  <a:srgbClr val="002060"/>
                </a:solidFill>
              </a:rPr>
              <a:t> at Peoria, Peoria, Illinois, ETATS-UNIS</a:t>
            </a:r>
            <a:r>
              <a:rPr lang="fr-FR" sz="1200" dirty="0" smtClean="0">
                <a:solidFill>
                  <a:srgbClr val="002060"/>
                </a:solidFill>
              </a:rPr>
              <a:t>).</a:t>
            </a:r>
          </a:p>
          <a:p>
            <a:pPr algn="just"/>
            <a:r>
              <a:rPr lang="fr-FR" sz="1200" dirty="0">
                <a:solidFill>
                  <a:srgbClr val="002060"/>
                </a:solidFill>
              </a:rPr>
              <a:t>b) </a:t>
            </a:r>
            <a:r>
              <a:rPr lang="fr-FR" sz="1200" i="1" dirty="0" err="1" smtClean="0">
                <a:solidFill>
                  <a:srgbClr val="002060"/>
                </a:solidFill>
              </a:rPr>
              <a:t>Fibromyalgia</a:t>
            </a:r>
            <a:r>
              <a:rPr lang="fr-FR" sz="1200" i="1" dirty="0" smtClean="0">
                <a:solidFill>
                  <a:srgbClr val="002060"/>
                </a:solidFill>
              </a:rPr>
              <a:t> </a:t>
            </a:r>
            <a:r>
              <a:rPr lang="fr-FR" sz="1200" i="1" dirty="0">
                <a:solidFill>
                  <a:srgbClr val="002060"/>
                </a:solidFill>
              </a:rPr>
              <a:t>and </a:t>
            </a:r>
            <a:r>
              <a:rPr lang="fr-FR" sz="1200" i="1" dirty="0" err="1">
                <a:solidFill>
                  <a:srgbClr val="002060"/>
                </a:solidFill>
              </a:rPr>
              <a:t>overlapping</a:t>
            </a:r>
            <a:r>
              <a:rPr lang="fr-FR" sz="1200" i="1" dirty="0">
                <a:solidFill>
                  <a:srgbClr val="002060"/>
                </a:solidFill>
              </a:rPr>
              <a:t> </a:t>
            </a:r>
            <a:r>
              <a:rPr lang="fr-FR" sz="1200" i="1" dirty="0" err="1">
                <a:solidFill>
                  <a:srgbClr val="002060"/>
                </a:solidFill>
              </a:rPr>
              <a:t>disorders</a:t>
            </a:r>
            <a:r>
              <a:rPr lang="fr-FR" sz="1200" i="1" dirty="0">
                <a:solidFill>
                  <a:srgbClr val="002060"/>
                </a:solidFill>
              </a:rPr>
              <a:t>: The </a:t>
            </a:r>
            <a:r>
              <a:rPr lang="fr-FR" sz="1200" i="1" dirty="0" err="1">
                <a:solidFill>
                  <a:srgbClr val="002060"/>
                </a:solidFill>
              </a:rPr>
              <a:t>unifying</a:t>
            </a:r>
            <a:r>
              <a:rPr lang="fr-FR" sz="1200" i="1" dirty="0">
                <a:solidFill>
                  <a:srgbClr val="002060"/>
                </a:solidFill>
              </a:rPr>
              <a:t> concept of central </a:t>
            </a:r>
            <a:r>
              <a:rPr lang="fr-FR" sz="1200" i="1" dirty="0" err="1">
                <a:solidFill>
                  <a:srgbClr val="002060"/>
                </a:solidFill>
              </a:rPr>
              <a:t>sensitivity</a:t>
            </a:r>
            <a:r>
              <a:rPr lang="fr-FR" sz="1200" i="1" dirty="0">
                <a:solidFill>
                  <a:srgbClr val="002060"/>
                </a:solidFill>
              </a:rPr>
              <a:t> </a:t>
            </a:r>
            <a:r>
              <a:rPr lang="fr-FR" sz="1200" i="1" dirty="0" smtClean="0">
                <a:solidFill>
                  <a:srgbClr val="002060"/>
                </a:solidFill>
              </a:rPr>
              <a:t>syndromes</a:t>
            </a:r>
            <a:r>
              <a:rPr lang="fr-FR" sz="1200" dirty="0" smtClean="0">
                <a:solidFill>
                  <a:srgbClr val="002060"/>
                </a:solidFill>
              </a:rPr>
              <a:t>, </a:t>
            </a:r>
            <a:r>
              <a:rPr lang="fr-FR" sz="1200" dirty="0" err="1">
                <a:solidFill>
                  <a:srgbClr val="002060"/>
                </a:solidFill>
              </a:rPr>
              <a:t>Yunus</a:t>
            </a:r>
            <a:r>
              <a:rPr lang="fr-FR" sz="1200" dirty="0">
                <a:solidFill>
                  <a:srgbClr val="002060"/>
                </a:solidFill>
              </a:rPr>
              <a:t> MB</a:t>
            </a:r>
            <a:r>
              <a:rPr lang="fr-FR" sz="1200" dirty="0" smtClean="0">
                <a:solidFill>
                  <a:srgbClr val="002060"/>
                </a:solidFill>
              </a:rPr>
              <a:t>., </a:t>
            </a:r>
            <a:r>
              <a:rPr lang="fr-FR" sz="1200" dirty="0">
                <a:solidFill>
                  <a:srgbClr val="002060"/>
                </a:solidFill>
              </a:rPr>
              <a:t>Sem </a:t>
            </a:r>
            <a:r>
              <a:rPr lang="fr-FR" sz="1200" dirty="0" err="1">
                <a:solidFill>
                  <a:srgbClr val="002060"/>
                </a:solidFill>
              </a:rPr>
              <a:t>Arthritis</a:t>
            </a:r>
            <a:r>
              <a:rPr lang="fr-FR" sz="1200" dirty="0">
                <a:solidFill>
                  <a:srgbClr val="002060"/>
                </a:solidFill>
              </a:rPr>
              <a:t> </a:t>
            </a:r>
            <a:r>
              <a:rPr lang="fr-FR" sz="1200" dirty="0" err="1">
                <a:solidFill>
                  <a:srgbClr val="002060"/>
                </a:solidFill>
              </a:rPr>
              <a:t>Rheum</a:t>
            </a:r>
            <a:r>
              <a:rPr lang="fr-FR" sz="1200" dirty="0">
                <a:solidFill>
                  <a:srgbClr val="002060"/>
                </a:solidFill>
              </a:rPr>
              <a:t> 2007. </a:t>
            </a:r>
          </a:p>
          <a:p>
            <a:pPr algn="just"/>
            <a:r>
              <a:rPr lang="fr-FR" sz="1200" dirty="0" smtClean="0">
                <a:solidFill>
                  <a:srgbClr val="002060"/>
                </a:solidFill>
              </a:rPr>
              <a:t>(*) d’autres médecins rajoutent, dans cette liste, d’autres </a:t>
            </a:r>
            <a:r>
              <a:rPr lang="fr-FR" sz="1200" b="1" dirty="0">
                <a:solidFill>
                  <a:srgbClr val="008000"/>
                </a:solidFill>
              </a:rPr>
              <a:t>pathologies </a:t>
            </a:r>
            <a:r>
              <a:rPr lang="fr-FR" sz="1200" b="1" dirty="0" smtClean="0">
                <a:solidFill>
                  <a:srgbClr val="008000"/>
                </a:solidFill>
              </a:rPr>
              <a:t>psychosomatiques</a:t>
            </a:r>
            <a:r>
              <a:rPr lang="fr-FR" sz="1200" dirty="0" smtClean="0">
                <a:solidFill>
                  <a:srgbClr val="002060"/>
                </a:solidFill>
              </a:rPr>
              <a:t> </a:t>
            </a:r>
            <a:r>
              <a:rPr lang="fr-FR" sz="1200" dirty="0">
                <a:solidFill>
                  <a:srgbClr val="002060"/>
                </a:solidFill>
              </a:rPr>
              <a:t>: </a:t>
            </a:r>
            <a:r>
              <a:rPr lang="fr-FR" sz="1200" dirty="0" smtClean="0">
                <a:solidFill>
                  <a:srgbClr val="002060"/>
                </a:solidFill>
              </a:rPr>
              <a:t>migraine, syndrome </a:t>
            </a:r>
            <a:r>
              <a:rPr lang="fr-FR" sz="1200" dirty="0">
                <a:solidFill>
                  <a:srgbClr val="002060"/>
                </a:solidFill>
              </a:rPr>
              <a:t>des jambes sans repos, </a:t>
            </a:r>
            <a:r>
              <a:rPr lang="fr-FR" sz="1200" dirty="0" smtClean="0">
                <a:solidFill>
                  <a:srgbClr val="002060"/>
                </a:solidFill>
              </a:rPr>
              <a:t>dysménorrhée, colites, gastrites etc.</a:t>
            </a:r>
            <a:endParaRPr lang="fr-FR" sz="1200" dirty="0">
              <a:solidFill>
                <a:srgbClr val="002060"/>
              </a:solidFill>
            </a:endParaRPr>
          </a:p>
        </p:txBody>
      </p:sp>
      <p:sp>
        <p:nvSpPr>
          <p:cNvPr id="4" name="Rectangle 3"/>
          <p:cNvSpPr/>
          <p:nvPr/>
        </p:nvSpPr>
        <p:spPr>
          <a:xfrm>
            <a:off x="133165" y="970457"/>
            <a:ext cx="4716741" cy="369332"/>
          </a:xfrm>
          <a:prstGeom prst="rect">
            <a:avLst/>
          </a:prstGeom>
        </p:spPr>
        <p:txBody>
          <a:bodyPr wrap="square">
            <a:spAutoFit/>
          </a:bodyPr>
          <a:lstStyle/>
          <a:p>
            <a:r>
              <a:rPr lang="fr-FR" dirty="0" smtClean="0">
                <a:solidFill>
                  <a:srgbClr val="002060"/>
                </a:solidFill>
              </a:rPr>
              <a:t>10.2. </a:t>
            </a:r>
            <a:r>
              <a:rPr lang="fr-FR" b="1" dirty="0" smtClean="0">
                <a:solidFill>
                  <a:srgbClr val="002060"/>
                </a:solidFill>
              </a:rPr>
              <a:t>Les « Syndromes de sensibilité centrale »</a:t>
            </a:r>
            <a:endParaRPr lang="fr-FR" b="1" dirty="0">
              <a:solidFill>
                <a:srgbClr val="002060"/>
              </a:solidFill>
            </a:endParaRPr>
          </a:p>
        </p:txBody>
      </p:sp>
      <p:sp>
        <p:nvSpPr>
          <p:cNvPr id="5" name="Espace réservé du numéro de diapositive 1"/>
          <p:cNvSpPr txBox="1">
            <a:spLocks/>
          </p:cNvSpPr>
          <p:nvPr/>
        </p:nvSpPr>
        <p:spPr>
          <a:xfrm>
            <a:off x="133165" y="191135"/>
            <a:ext cx="584751" cy="300491"/>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43</a:t>
            </a:fld>
            <a:endParaRPr lang="fr-FR" dirty="0"/>
          </a:p>
        </p:txBody>
      </p:sp>
      <p:sp>
        <p:nvSpPr>
          <p:cNvPr id="6" name="ZoneTexte 5"/>
          <p:cNvSpPr txBox="1"/>
          <p:nvPr/>
        </p:nvSpPr>
        <p:spPr>
          <a:xfrm>
            <a:off x="62754" y="601125"/>
            <a:ext cx="90203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7" name="ZoneTexte 6"/>
          <p:cNvSpPr txBox="1"/>
          <p:nvPr/>
        </p:nvSpPr>
        <p:spPr>
          <a:xfrm>
            <a:off x="5120640" y="107241"/>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9" name="Ellipse 8"/>
          <p:cNvSpPr/>
          <p:nvPr/>
        </p:nvSpPr>
        <p:spPr>
          <a:xfrm>
            <a:off x="4466217" y="4938432"/>
            <a:ext cx="4123763" cy="10264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Syndromes de sensibilité centrale </a:t>
            </a:r>
            <a:r>
              <a:rPr lang="fr-FR" dirty="0">
                <a:solidFill>
                  <a:srgbClr val="002060"/>
                </a:solidFill>
              </a:rPr>
              <a:t>(Central </a:t>
            </a:r>
            <a:r>
              <a:rPr lang="fr-FR" dirty="0" err="1">
                <a:solidFill>
                  <a:srgbClr val="002060"/>
                </a:solidFill>
              </a:rPr>
              <a:t>Sensitivity</a:t>
            </a:r>
            <a:r>
              <a:rPr lang="fr-FR" dirty="0">
                <a:solidFill>
                  <a:srgbClr val="002060"/>
                </a:solidFill>
              </a:rPr>
              <a:t> Syndrome: CSS) </a:t>
            </a:r>
          </a:p>
        </p:txBody>
      </p:sp>
      <p:sp>
        <p:nvSpPr>
          <p:cNvPr id="10" name="Ellipse 9"/>
          <p:cNvSpPr/>
          <p:nvPr/>
        </p:nvSpPr>
        <p:spPr>
          <a:xfrm>
            <a:off x="5461298" y="4347547"/>
            <a:ext cx="1936377" cy="658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002060"/>
                </a:solidFill>
              </a:rPr>
              <a:t>Fibromyalgie (FMS)</a:t>
            </a:r>
            <a:endParaRPr lang="fr-FR" sz="1400" dirty="0">
              <a:solidFill>
                <a:srgbClr val="002060"/>
              </a:solidFill>
            </a:endParaRPr>
          </a:p>
        </p:txBody>
      </p:sp>
      <p:sp>
        <p:nvSpPr>
          <p:cNvPr id="11" name="Ellipse 10"/>
          <p:cNvSpPr/>
          <p:nvPr/>
        </p:nvSpPr>
        <p:spPr>
          <a:xfrm>
            <a:off x="8096922" y="4754656"/>
            <a:ext cx="1907690" cy="9323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Syndrome de fatigue chronique (SFC)</a:t>
            </a:r>
            <a:endParaRPr lang="fr-FR" sz="1400" dirty="0"/>
          </a:p>
        </p:txBody>
      </p:sp>
      <p:sp>
        <p:nvSpPr>
          <p:cNvPr id="12" name="Ellipse 11"/>
          <p:cNvSpPr/>
          <p:nvPr/>
        </p:nvSpPr>
        <p:spPr>
          <a:xfrm>
            <a:off x="6590851" y="5848349"/>
            <a:ext cx="2956561" cy="905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Syndrome </a:t>
            </a:r>
            <a:r>
              <a:rPr lang="fr-FR" sz="1400" dirty="0" smtClean="0">
                <a:solidFill>
                  <a:srgbClr val="002060"/>
                </a:solidFill>
              </a:rPr>
              <a:t>du colon </a:t>
            </a:r>
            <a:r>
              <a:rPr lang="fr-FR" sz="1400" dirty="0">
                <a:solidFill>
                  <a:srgbClr val="002060"/>
                </a:solidFill>
              </a:rPr>
              <a:t>irritable (Irritable </a:t>
            </a:r>
            <a:r>
              <a:rPr lang="fr-FR" sz="1400" dirty="0" err="1">
                <a:solidFill>
                  <a:srgbClr val="002060"/>
                </a:solidFill>
              </a:rPr>
              <a:t>Bowel</a:t>
            </a:r>
            <a:r>
              <a:rPr lang="fr-FR" sz="1400" dirty="0">
                <a:solidFill>
                  <a:srgbClr val="002060"/>
                </a:solidFill>
              </a:rPr>
              <a:t> Syndrome : IBS</a:t>
            </a:r>
            <a:r>
              <a:rPr lang="fr-FR" sz="1400" dirty="0" smtClean="0">
                <a:solidFill>
                  <a:srgbClr val="002060"/>
                </a:solidFill>
              </a:rPr>
              <a:t>) </a:t>
            </a:r>
            <a:endParaRPr lang="fr-FR" sz="1400" dirty="0"/>
          </a:p>
        </p:txBody>
      </p:sp>
      <p:sp>
        <p:nvSpPr>
          <p:cNvPr id="13" name="Ellipse 12"/>
          <p:cNvSpPr/>
          <p:nvPr/>
        </p:nvSpPr>
        <p:spPr>
          <a:xfrm>
            <a:off x="2877671" y="4754656"/>
            <a:ext cx="2242969" cy="1033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8000"/>
                </a:solidFill>
              </a:rPr>
              <a:t>Céphalées </a:t>
            </a:r>
            <a:r>
              <a:rPr lang="fr-FR" sz="1400" b="1" dirty="0">
                <a:solidFill>
                  <a:srgbClr val="008000"/>
                </a:solidFill>
              </a:rPr>
              <a:t>de tension </a:t>
            </a:r>
            <a:r>
              <a:rPr lang="fr-FR" sz="1400" b="1" dirty="0" smtClean="0">
                <a:solidFill>
                  <a:srgbClr val="008000"/>
                </a:solidFill>
              </a:rPr>
              <a:t>(Tension-type </a:t>
            </a:r>
            <a:r>
              <a:rPr lang="fr-FR" sz="1400" b="1" dirty="0" err="1" smtClean="0">
                <a:solidFill>
                  <a:srgbClr val="008000"/>
                </a:solidFill>
              </a:rPr>
              <a:t>Headaches</a:t>
            </a:r>
            <a:r>
              <a:rPr lang="fr-FR" sz="1400" b="1" dirty="0" smtClean="0">
                <a:solidFill>
                  <a:srgbClr val="008000"/>
                </a:solidFill>
              </a:rPr>
              <a:t>)</a:t>
            </a:r>
            <a:endParaRPr lang="fr-FR" sz="1400" dirty="0"/>
          </a:p>
        </p:txBody>
      </p:sp>
      <p:sp>
        <p:nvSpPr>
          <p:cNvPr id="14" name="Ellipse 13"/>
          <p:cNvSpPr/>
          <p:nvPr/>
        </p:nvSpPr>
        <p:spPr>
          <a:xfrm>
            <a:off x="3166335" y="5848350"/>
            <a:ext cx="3361763" cy="905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002060"/>
                </a:solidFill>
              </a:rPr>
              <a:t>Syndrome de la </a:t>
            </a:r>
            <a:r>
              <a:rPr lang="fr-FR" sz="1400" dirty="0">
                <a:solidFill>
                  <a:srgbClr val="002060"/>
                </a:solidFill>
              </a:rPr>
              <a:t>vessie irritable (Irritable </a:t>
            </a:r>
            <a:r>
              <a:rPr lang="fr-FR" sz="1400" dirty="0" err="1">
                <a:solidFill>
                  <a:srgbClr val="002060"/>
                </a:solidFill>
              </a:rPr>
              <a:t>Bladder</a:t>
            </a:r>
            <a:r>
              <a:rPr lang="fr-FR" sz="1400" dirty="0">
                <a:solidFill>
                  <a:srgbClr val="002060"/>
                </a:solidFill>
              </a:rPr>
              <a:t> Syndrome : </a:t>
            </a:r>
            <a:r>
              <a:rPr lang="fr-FR" sz="1400" dirty="0" err="1">
                <a:solidFill>
                  <a:srgbClr val="002060"/>
                </a:solidFill>
              </a:rPr>
              <a:t>IblS</a:t>
            </a:r>
            <a:r>
              <a:rPr lang="fr-FR" sz="1400" dirty="0">
                <a:solidFill>
                  <a:srgbClr val="002060"/>
                </a:solidFill>
              </a:rPr>
              <a:t>)</a:t>
            </a:r>
            <a:endParaRPr lang="fr-FR" sz="1400" dirty="0"/>
          </a:p>
        </p:txBody>
      </p:sp>
      <p:sp>
        <p:nvSpPr>
          <p:cNvPr id="15" name="ZoneTexte 14"/>
          <p:cNvSpPr txBox="1"/>
          <p:nvPr/>
        </p:nvSpPr>
        <p:spPr>
          <a:xfrm>
            <a:off x="9623395" y="4317291"/>
            <a:ext cx="2407242" cy="646331"/>
          </a:xfrm>
          <a:prstGeom prst="rect">
            <a:avLst/>
          </a:prstGeom>
          <a:noFill/>
        </p:spPr>
        <p:txBody>
          <a:bodyPr wrap="square" rtlCol="0">
            <a:spAutoFit/>
          </a:bodyPr>
          <a:lstStyle/>
          <a:p>
            <a:pPr algn="r"/>
            <a:r>
              <a:rPr lang="fr-FR" sz="1200" dirty="0" smtClean="0">
                <a:solidFill>
                  <a:srgbClr val="002060"/>
                </a:solidFill>
              </a:rPr>
              <a:t>(*) Lui-même supposé en relation avec le </a:t>
            </a:r>
            <a:r>
              <a:rPr lang="fr-FR" sz="1200" b="1" dirty="0" smtClean="0">
                <a:solidFill>
                  <a:srgbClr val="002060"/>
                </a:solidFill>
              </a:rPr>
              <a:t>Système nerveux central (SNC).</a:t>
            </a:r>
            <a:endParaRPr lang="fr-FR" sz="1200" b="1" dirty="0">
              <a:solidFill>
                <a:srgbClr val="002060"/>
              </a:solidFill>
            </a:endParaRPr>
          </a:p>
        </p:txBody>
      </p:sp>
      <p:pic>
        <p:nvPicPr>
          <p:cNvPr id="1026" name="Picture 2" descr="D:\Users\blisan\Documents\divers\céphalées\céphalées\C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8486" y="4930588"/>
            <a:ext cx="19621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blisan\Documents\divers\céphalées\céphalées\CS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72" y="4317291"/>
            <a:ext cx="24955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852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63265" y="583168"/>
            <a:ext cx="926565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7" name="ZoneTexte 6"/>
          <p:cNvSpPr txBox="1"/>
          <p:nvPr/>
        </p:nvSpPr>
        <p:spPr>
          <a:xfrm>
            <a:off x="63266" y="1342312"/>
            <a:ext cx="12036998" cy="3970318"/>
          </a:xfrm>
          <a:prstGeom prst="rect">
            <a:avLst/>
          </a:prstGeom>
          <a:noFill/>
        </p:spPr>
        <p:txBody>
          <a:bodyPr wrap="square" rtlCol="0">
            <a:spAutoFit/>
          </a:bodyPr>
          <a:lstStyle/>
          <a:p>
            <a:r>
              <a:rPr lang="fr-FR" dirty="0" smtClean="0">
                <a:solidFill>
                  <a:srgbClr val="002060"/>
                </a:solidFill>
              </a:rPr>
              <a:t>Nous avons observé que les malades, qui contactent l’association, ont :</a:t>
            </a:r>
          </a:p>
          <a:p>
            <a:endParaRPr lang="fr-FR" dirty="0" smtClean="0">
              <a:solidFill>
                <a:srgbClr val="002060"/>
              </a:solidFill>
            </a:endParaRPr>
          </a:p>
          <a:p>
            <a:pPr marL="342900" indent="-342900" algn="just">
              <a:buFont typeface="+mj-lt"/>
              <a:buAutoNum type="arabicPeriod"/>
            </a:pPr>
            <a:r>
              <a:rPr lang="fr-FR" dirty="0" smtClean="0">
                <a:solidFill>
                  <a:srgbClr val="002060"/>
                </a:solidFill>
              </a:rPr>
              <a:t>Déjà eu un long parcourt médical (ou « chemin de croix médical »),  ayant essayé un grand nombre de thérapies classiques (médicamenteuses, relaxation, psychothérapies, kiné / ostéo …) et alternatives (acupuncture, « magnétisme », la prière etc. …), </a:t>
            </a:r>
            <a:r>
              <a:rPr lang="fr-FR" dirty="0" smtClean="0">
                <a:solidFill>
                  <a:srgbClr val="FF0000"/>
                </a:solidFill>
              </a:rPr>
              <a:t>sans vraiment l’obtention de résultat tangible </a:t>
            </a:r>
            <a:r>
              <a:rPr lang="fr-FR" dirty="0" smtClean="0">
                <a:solidFill>
                  <a:srgbClr val="002060"/>
                </a:solidFill>
              </a:rPr>
              <a:t>($) (même si elles semblent apporter un petit soulagement temporaire). Certains ont dépensé des sommes conséquentes (</a:t>
            </a:r>
            <a:r>
              <a:rPr lang="fr-FR" dirty="0" smtClean="0">
                <a:solidFill>
                  <a:srgbClr val="FF0000"/>
                </a:solidFill>
              </a:rPr>
              <a:t>jusqu’à 10.000 € ou plus </a:t>
            </a:r>
            <a:r>
              <a:rPr lang="fr-FR" dirty="0" smtClean="0">
                <a:solidFill>
                  <a:srgbClr val="002060"/>
                </a:solidFill>
              </a:rPr>
              <a:t>(!)) pour tenter d’être guéri.</a:t>
            </a:r>
          </a:p>
          <a:p>
            <a:pPr marL="342900" indent="-342900" algn="just">
              <a:buFont typeface="+mj-lt"/>
              <a:buAutoNum type="arabicPeriod"/>
            </a:pPr>
            <a:r>
              <a:rPr lang="fr-FR" dirty="0" smtClean="0">
                <a:solidFill>
                  <a:srgbClr val="002060"/>
                </a:solidFill>
              </a:rPr>
              <a:t>Environ ~80% (+) </a:t>
            </a:r>
            <a:r>
              <a:rPr lang="fr-FR" b="1" i="1" dirty="0" smtClean="0">
                <a:solidFill>
                  <a:srgbClr val="002060"/>
                </a:solidFill>
              </a:rPr>
              <a:t>des céphalées de tension chroniques des malades sembleraient être d’origine « psychosomatique » (*) </a:t>
            </a:r>
            <a:r>
              <a:rPr lang="fr-FR" dirty="0" smtClean="0">
                <a:solidFill>
                  <a:srgbClr val="002060"/>
                </a:solidFill>
              </a:rPr>
              <a:t>(c’est-à-dire ayant des causes originelles essentiellement « psychiques ». Auparavant,  on les dirait « nerveuses »). ~20% aurait des causes moins claires qui sembleraient plus physiologiques ou organiques _ tels des cas de problèmes vertébraux (rares), 1 cas d’une malformation d’Arnold Chiari,  1 ou 2 cas de bruxisme, 2 cas de céphalées de tension apparues soudainement, sans raison « nerveuses » et qui sembleraient liées à l’âge (et à des problèmes cardiovasculaires) … </a:t>
            </a:r>
          </a:p>
          <a:p>
            <a:pPr marL="342900" indent="-342900" algn="just">
              <a:buFont typeface="+mj-lt"/>
              <a:buAutoNum type="arabicPeriod"/>
            </a:pPr>
            <a:r>
              <a:rPr lang="fr-FR" dirty="0" smtClean="0">
                <a:solidFill>
                  <a:srgbClr val="002060"/>
                </a:solidFill>
              </a:rPr>
              <a:t>On avons aussi détecté des </a:t>
            </a:r>
            <a:r>
              <a:rPr lang="fr-FR" b="1" dirty="0" smtClean="0">
                <a:solidFill>
                  <a:srgbClr val="002060"/>
                </a:solidFill>
              </a:rPr>
              <a:t>céphalées par abus médicamenteux </a:t>
            </a:r>
            <a:r>
              <a:rPr lang="fr-FR" dirty="0" smtClean="0">
                <a:solidFill>
                  <a:srgbClr val="002060"/>
                </a:solidFill>
              </a:rPr>
              <a:t>(peut-être approximativement ~  10% des cas (?)).</a:t>
            </a:r>
          </a:p>
          <a:p>
            <a:pPr marL="342900" indent="-342900" algn="just">
              <a:buFont typeface="+mj-lt"/>
              <a:buAutoNum type="arabicPeriod"/>
            </a:pPr>
            <a:r>
              <a:rPr lang="fr-FR" dirty="0" smtClean="0">
                <a:solidFill>
                  <a:srgbClr val="002060"/>
                </a:solidFill>
              </a:rPr>
              <a:t>Des malades souffrants de céphalées autres que celles dont s’occupe notre association, nous ont aussi contactés : 1 cas de Névralgie d’Arnold, 3 cas de migraines chroniques (dont une grave et handicapante (°)), 1 cas d’algie vasculaire de la face.</a:t>
            </a:r>
            <a:endParaRPr lang="fr-FR" dirty="0">
              <a:solidFill>
                <a:srgbClr val="002060"/>
              </a:solidFill>
            </a:endParaRPr>
          </a:p>
        </p:txBody>
      </p:sp>
      <p:sp>
        <p:nvSpPr>
          <p:cNvPr id="9" name="Espace réservé du numéro de diapositive 8"/>
          <p:cNvSpPr>
            <a:spLocks noGrp="1"/>
          </p:cNvSpPr>
          <p:nvPr>
            <p:ph type="sldNum" sz="quarter" idx="12"/>
          </p:nvPr>
        </p:nvSpPr>
        <p:spPr>
          <a:xfrm>
            <a:off x="178676" y="44616"/>
            <a:ext cx="801414" cy="331185"/>
          </a:xfrm>
        </p:spPr>
        <p:txBody>
          <a:bodyPr/>
          <a:lstStyle/>
          <a:p>
            <a:fld id="{CE177AD9-1C89-497B-82D4-54EC60B92A04}" type="slidenum">
              <a:rPr lang="fr-FR" smtClean="0"/>
              <a:t>44</a:t>
            </a:fld>
            <a:endParaRPr lang="fr-FR" dirty="0"/>
          </a:p>
        </p:txBody>
      </p:sp>
      <p:sp>
        <p:nvSpPr>
          <p:cNvPr id="10" name="ZoneTexte 9"/>
          <p:cNvSpPr txBox="1"/>
          <p:nvPr/>
        </p:nvSpPr>
        <p:spPr>
          <a:xfrm>
            <a:off x="179531" y="5592034"/>
            <a:ext cx="6184963" cy="276999"/>
          </a:xfrm>
          <a:prstGeom prst="rect">
            <a:avLst/>
          </a:prstGeom>
          <a:noFill/>
        </p:spPr>
        <p:txBody>
          <a:bodyPr wrap="square" rtlCol="0">
            <a:spAutoFit/>
          </a:bodyPr>
          <a:lstStyle/>
          <a:p>
            <a:pPr algn="just"/>
            <a:r>
              <a:rPr lang="fr-FR" sz="1200" dirty="0" smtClean="0">
                <a:solidFill>
                  <a:srgbClr val="002060"/>
                </a:solidFill>
              </a:rPr>
              <a:t>(+) Ces chiffres sont donnés à titre indicatifs, </a:t>
            </a:r>
            <a:r>
              <a:rPr lang="fr-FR" sz="1200" dirty="0" smtClean="0">
                <a:solidFill>
                  <a:srgbClr val="C00000"/>
                </a:solidFill>
              </a:rPr>
              <a:t>sans aucune garantie sur leur rigueur scientifique.</a:t>
            </a:r>
          </a:p>
        </p:txBody>
      </p:sp>
      <p:sp>
        <p:nvSpPr>
          <p:cNvPr id="11" name="ZoneTexte 10"/>
          <p:cNvSpPr txBox="1"/>
          <p:nvPr/>
        </p:nvSpPr>
        <p:spPr>
          <a:xfrm>
            <a:off x="6572394" y="5284837"/>
            <a:ext cx="5513050" cy="1477328"/>
          </a:xfrm>
          <a:prstGeom prst="rect">
            <a:avLst/>
          </a:prstGeom>
          <a:noFill/>
        </p:spPr>
        <p:txBody>
          <a:bodyPr wrap="square" rtlCol="0">
            <a:spAutoFit/>
          </a:bodyPr>
          <a:lstStyle/>
          <a:p>
            <a:pPr algn="just"/>
            <a:r>
              <a:rPr lang="fr-FR" dirty="0" smtClean="0">
                <a:solidFill>
                  <a:srgbClr val="002060"/>
                </a:solidFill>
              </a:rPr>
              <a:t>Quand ils sont « médicamentés », les personnes schizophrènes ou bipolaires sont difficiles à diagnostiquer. Mais parce </a:t>
            </a:r>
            <a:r>
              <a:rPr lang="fr-FR" dirty="0">
                <a:solidFill>
                  <a:srgbClr val="002060"/>
                </a:solidFill>
              </a:rPr>
              <a:t>qu’ils nous l’on </a:t>
            </a:r>
            <a:r>
              <a:rPr lang="fr-FR" dirty="0" smtClean="0">
                <a:solidFill>
                  <a:srgbClr val="002060"/>
                </a:solidFill>
              </a:rPr>
              <a:t>avoué, nous savons qu’il y a un au moins un membre schizophrène et un autre bipolaire, au sein de notre association.</a:t>
            </a:r>
            <a:endParaRPr lang="fr-FR" dirty="0">
              <a:solidFill>
                <a:srgbClr val="002060"/>
              </a:solidFill>
            </a:endParaRPr>
          </a:p>
        </p:txBody>
      </p:sp>
      <p:sp>
        <p:nvSpPr>
          <p:cNvPr id="13" name="ZoneTexte 12"/>
          <p:cNvSpPr txBox="1"/>
          <p:nvPr/>
        </p:nvSpPr>
        <p:spPr>
          <a:xfrm>
            <a:off x="63266" y="952500"/>
            <a:ext cx="6957848" cy="369332"/>
          </a:xfrm>
          <a:prstGeom prst="rect">
            <a:avLst/>
          </a:prstGeom>
          <a:noFill/>
        </p:spPr>
        <p:txBody>
          <a:bodyPr wrap="square" rtlCol="0">
            <a:spAutoFit/>
          </a:bodyPr>
          <a:lstStyle/>
          <a:p>
            <a:r>
              <a:rPr lang="fr-FR" dirty="0" smtClean="0">
                <a:solidFill>
                  <a:srgbClr val="002060"/>
                </a:solidFill>
              </a:rPr>
              <a:t>10.3. </a:t>
            </a:r>
            <a:r>
              <a:rPr lang="fr-FR" b="1" dirty="0" smtClean="0">
                <a:solidFill>
                  <a:srgbClr val="002060"/>
                </a:solidFill>
              </a:rPr>
              <a:t>Observations</a:t>
            </a:r>
            <a:endParaRPr lang="fr-FR" b="1" dirty="0">
              <a:solidFill>
                <a:srgbClr val="002060"/>
              </a:solidFill>
            </a:endParaRPr>
          </a:p>
        </p:txBody>
      </p:sp>
      <p:pic>
        <p:nvPicPr>
          <p:cNvPr id="1026" name="Picture 2" descr="D:\Users\blisan\Documents\divers\céphalées\céphalées\chemin de croix-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1225" y="0"/>
            <a:ext cx="2390775"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33082" y="5284837"/>
            <a:ext cx="5977085" cy="276999"/>
          </a:xfrm>
          <a:prstGeom prst="rect">
            <a:avLst/>
          </a:prstGeom>
          <a:noFill/>
        </p:spPr>
        <p:txBody>
          <a:bodyPr wrap="none" rtlCol="0">
            <a:spAutoFit/>
          </a:bodyPr>
          <a:lstStyle/>
          <a:p>
            <a:r>
              <a:rPr lang="fr-FR" sz="1200" dirty="0" smtClean="0">
                <a:solidFill>
                  <a:srgbClr val="002060"/>
                </a:solidFill>
              </a:rPr>
              <a:t>(*) Du moins nous le supposons, </a:t>
            </a:r>
            <a:r>
              <a:rPr lang="fr-FR" sz="1200" dirty="0" smtClean="0">
                <a:solidFill>
                  <a:srgbClr val="C00000"/>
                </a:solidFill>
              </a:rPr>
              <a:t>même si nous n’en avons pas la preuve scientifique certaine.</a:t>
            </a:r>
            <a:endParaRPr lang="fr-FR" sz="1200" dirty="0">
              <a:solidFill>
                <a:srgbClr val="C00000"/>
              </a:solidFill>
            </a:endParaRPr>
          </a:p>
        </p:txBody>
      </p:sp>
      <p:sp>
        <p:nvSpPr>
          <p:cNvPr id="3" name="ZoneTexte 2"/>
          <p:cNvSpPr txBox="1"/>
          <p:nvPr/>
        </p:nvSpPr>
        <p:spPr>
          <a:xfrm>
            <a:off x="233082" y="5934635"/>
            <a:ext cx="6288211" cy="461665"/>
          </a:xfrm>
          <a:prstGeom prst="rect">
            <a:avLst/>
          </a:prstGeom>
          <a:noFill/>
        </p:spPr>
        <p:txBody>
          <a:bodyPr wrap="square" rtlCol="0">
            <a:spAutoFit/>
          </a:bodyPr>
          <a:lstStyle/>
          <a:p>
            <a:pPr algn="just"/>
            <a:r>
              <a:rPr lang="fr-FR" sz="1200" dirty="0">
                <a:solidFill>
                  <a:srgbClr val="002060"/>
                </a:solidFill>
              </a:rPr>
              <a:t>(°) L’auteur soupçonne que cette dernière migraine serait liée à un abus de médicaments antimigraineux </a:t>
            </a:r>
            <a:r>
              <a:rPr lang="fr-FR" sz="1200" dirty="0" smtClean="0">
                <a:solidFill>
                  <a:srgbClr val="002060"/>
                </a:solidFill>
              </a:rPr>
              <a:t>(?).</a:t>
            </a:r>
            <a:endParaRPr lang="fr-FR" sz="1200" dirty="0">
              <a:solidFill>
                <a:srgbClr val="002060"/>
              </a:solidFill>
            </a:endParaRPr>
          </a:p>
        </p:txBody>
      </p:sp>
      <p:sp>
        <p:nvSpPr>
          <p:cNvPr id="4" name="ZoneTexte 3"/>
          <p:cNvSpPr txBox="1"/>
          <p:nvPr/>
        </p:nvSpPr>
        <p:spPr>
          <a:xfrm>
            <a:off x="179531" y="6396299"/>
            <a:ext cx="6458028" cy="276999"/>
          </a:xfrm>
          <a:prstGeom prst="rect">
            <a:avLst/>
          </a:prstGeom>
          <a:noFill/>
        </p:spPr>
        <p:txBody>
          <a:bodyPr wrap="square" rtlCol="0">
            <a:spAutoFit/>
          </a:bodyPr>
          <a:lstStyle/>
          <a:p>
            <a:r>
              <a:rPr lang="fr-FR" sz="1200" dirty="0" smtClean="0">
                <a:solidFill>
                  <a:srgbClr val="002060"/>
                </a:solidFill>
              </a:rPr>
              <a:t>($) Ils en connaissent souvent un long rayons sur les traitements, les médicaments et leurs échecs.</a:t>
            </a:r>
            <a:endParaRPr lang="fr-FR" sz="1200" dirty="0">
              <a:solidFill>
                <a:srgbClr val="002060"/>
              </a:solidFill>
            </a:endParaRPr>
          </a:p>
        </p:txBody>
      </p:sp>
    </p:spTree>
    <p:extLst>
      <p:ext uri="{BB962C8B-B14F-4D97-AF65-F5344CB8AC3E}">
        <p14:creationId xmlns:p14="http://schemas.microsoft.com/office/powerpoint/2010/main" val="4263379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25048" y="6264166"/>
            <a:ext cx="612228" cy="352206"/>
          </a:xfrm>
        </p:spPr>
        <p:txBody>
          <a:bodyPr/>
          <a:lstStyle/>
          <a:p>
            <a:fld id="{CE177AD9-1C89-497B-82D4-54EC60B92A04}" type="slidenum">
              <a:rPr lang="fr-FR" smtClean="0"/>
              <a:t>45</a:t>
            </a:fld>
            <a:endParaRPr lang="fr-FR" dirty="0"/>
          </a:p>
        </p:txBody>
      </p:sp>
      <p:sp>
        <p:nvSpPr>
          <p:cNvPr id="3" name="ZoneTexte 2"/>
          <p:cNvSpPr txBox="1"/>
          <p:nvPr/>
        </p:nvSpPr>
        <p:spPr>
          <a:xfrm>
            <a:off x="249193" y="704893"/>
            <a:ext cx="8656682"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a:t>
            </a:r>
            <a:r>
              <a:rPr lang="fr-FR" b="1" dirty="0">
                <a:solidFill>
                  <a:srgbClr val="002060"/>
                </a:solidFill>
              </a:rPr>
              <a:t>l’association (suite) </a:t>
            </a:r>
            <a:endParaRPr lang="fr-FR" dirty="0">
              <a:solidFill>
                <a:srgbClr val="002060"/>
              </a:solidFill>
            </a:endParaRPr>
          </a:p>
        </p:txBody>
      </p:sp>
      <p:sp>
        <p:nvSpPr>
          <p:cNvPr id="4" name="ZoneTexte 3"/>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328475" y="1996349"/>
            <a:ext cx="6723377" cy="369332"/>
          </a:xfrm>
          <a:prstGeom prst="rect">
            <a:avLst/>
          </a:prstGeom>
          <a:noFill/>
        </p:spPr>
        <p:txBody>
          <a:bodyPr wrap="square" rtlCol="0">
            <a:spAutoFit/>
          </a:bodyPr>
          <a:lstStyle/>
          <a:p>
            <a:r>
              <a:rPr lang="fr-FR" dirty="0" smtClean="0">
                <a:solidFill>
                  <a:srgbClr val="002060"/>
                </a:solidFill>
              </a:rPr>
              <a:t>10.3. </a:t>
            </a:r>
            <a:r>
              <a:rPr lang="fr-FR" b="1" dirty="0" smtClean="0">
                <a:solidFill>
                  <a:srgbClr val="002060"/>
                </a:solidFill>
              </a:rPr>
              <a:t>Facteurs aggravants </a:t>
            </a:r>
            <a:r>
              <a:rPr lang="fr-FR" dirty="0" smtClean="0">
                <a:solidFill>
                  <a:srgbClr val="002060"/>
                </a:solidFill>
              </a:rPr>
              <a:t>:</a:t>
            </a:r>
            <a:endParaRPr lang="fr-FR" dirty="0">
              <a:solidFill>
                <a:srgbClr val="002060"/>
              </a:solidFill>
            </a:endParaRPr>
          </a:p>
        </p:txBody>
      </p:sp>
      <p:sp>
        <p:nvSpPr>
          <p:cNvPr id="6" name="ZoneTexte 5"/>
          <p:cNvSpPr txBox="1"/>
          <p:nvPr/>
        </p:nvSpPr>
        <p:spPr>
          <a:xfrm>
            <a:off x="328475" y="2458804"/>
            <a:ext cx="6488958" cy="1754326"/>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solidFill>
                  <a:srgbClr val="002060"/>
                </a:solidFill>
              </a:rPr>
              <a:t>Le stress,</a:t>
            </a:r>
          </a:p>
          <a:p>
            <a:pPr marL="285750" indent="-285750">
              <a:buFont typeface="Arial" panose="020B0604020202020204" pitchFamily="34" charset="0"/>
              <a:buChar char="•"/>
            </a:pPr>
            <a:r>
              <a:rPr lang="fr-FR" b="1" dirty="0" smtClean="0">
                <a:solidFill>
                  <a:srgbClr val="002060"/>
                </a:solidFill>
              </a:rPr>
              <a:t>L’angoisse, l’anxiété, les troubles paniques,</a:t>
            </a:r>
          </a:p>
          <a:p>
            <a:pPr marL="285750" indent="-285750">
              <a:buFont typeface="Arial" panose="020B0604020202020204" pitchFamily="34" charset="0"/>
              <a:buChar char="•"/>
            </a:pPr>
            <a:r>
              <a:rPr lang="fr-FR" b="1" dirty="0">
                <a:solidFill>
                  <a:srgbClr val="002060"/>
                </a:solidFill>
              </a:rPr>
              <a:t>la dépression </a:t>
            </a:r>
            <a:r>
              <a:rPr lang="fr-FR" dirty="0" smtClean="0">
                <a:solidFill>
                  <a:srgbClr val="002060"/>
                </a:solidFill>
              </a:rPr>
              <a:t>(°),</a:t>
            </a:r>
            <a:endParaRPr lang="fr-FR" dirty="0">
              <a:solidFill>
                <a:srgbClr val="002060"/>
              </a:solidFill>
            </a:endParaRPr>
          </a:p>
          <a:p>
            <a:pPr marL="285750" indent="-285750">
              <a:buFont typeface="Arial" panose="020B0604020202020204" pitchFamily="34" charset="0"/>
              <a:buChar char="•"/>
            </a:pPr>
            <a:r>
              <a:rPr lang="fr-FR" dirty="0" smtClean="0">
                <a:solidFill>
                  <a:srgbClr val="002060"/>
                </a:solidFill>
              </a:rPr>
              <a:t>Le surmenage, le burnout,</a:t>
            </a:r>
          </a:p>
          <a:p>
            <a:pPr marL="285750" indent="-285750">
              <a:buFont typeface="Arial" panose="020B0604020202020204" pitchFamily="34" charset="0"/>
              <a:buChar char="•"/>
            </a:pPr>
            <a:r>
              <a:rPr lang="fr-FR" dirty="0" smtClean="0">
                <a:solidFill>
                  <a:srgbClr val="002060"/>
                </a:solidFill>
              </a:rPr>
              <a:t>Le manque de confiance en soi, une mauvaise image de soi,</a:t>
            </a:r>
          </a:p>
          <a:p>
            <a:pPr marL="285750" indent="-285750">
              <a:buFont typeface="Arial" panose="020B0604020202020204" pitchFamily="34" charset="0"/>
              <a:buChar char="•"/>
            </a:pPr>
            <a:r>
              <a:rPr lang="fr-FR" dirty="0">
                <a:solidFill>
                  <a:srgbClr val="002060"/>
                </a:solidFill>
              </a:rPr>
              <a:t>La culpabilisation (excessive</a:t>
            </a:r>
            <a:r>
              <a:rPr lang="fr-FR" dirty="0" smtClean="0">
                <a:solidFill>
                  <a:srgbClr val="002060"/>
                </a:solidFill>
              </a:rPr>
              <a:t>).</a:t>
            </a:r>
            <a:endParaRPr lang="fr-FR" dirty="0">
              <a:solidFill>
                <a:srgbClr val="002060"/>
              </a:solidFill>
            </a:endParaRPr>
          </a:p>
        </p:txBody>
      </p:sp>
      <p:sp>
        <p:nvSpPr>
          <p:cNvPr id="8" name="ZoneTexte 7"/>
          <p:cNvSpPr txBox="1"/>
          <p:nvPr/>
        </p:nvSpPr>
        <p:spPr>
          <a:xfrm>
            <a:off x="328475" y="1313895"/>
            <a:ext cx="11390050" cy="646331"/>
          </a:xfrm>
          <a:prstGeom prst="rect">
            <a:avLst/>
          </a:prstGeom>
          <a:noFill/>
        </p:spPr>
        <p:txBody>
          <a:bodyPr wrap="square" rtlCol="0">
            <a:spAutoFit/>
          </a:bodyPr>
          <a:lstStyle/>
          <a:p>
            <a:r>
              <a:rPr lang="fr-FR" dirty="0" smtClean="0">
                <a:solidFill>
                  <a:srgbClr val="002060"/>
                </a:solidFill>
              </a:rPr>
              <a:t>Il y a une multiplicité de causes possibles aux CTC. Toutefois, il semble se dégager au moins plusieurs facteurs aggravant revenant de façon récurrentes. </a:t>
            </a:r>
            <a:endParaRPr lang="fr-FR" dirty="0">
              <a:solidFill>
                <a:srgbClr val="002060"/>
              </a:solidFill>
            </a:endParaRPr>
          </a:p>
        </p:txBody>
      </p:sp>
      <p:sp>
        <p:nvSpPr>
          <p:cNvPr id="9" name="ZoneTexte 8"/>
          <p:cNvSpPr txBox="1"/>
          <p:nvPr/>
        </p:nvSpPr>
        <p:spPr>
          <a:xfrm>
            <a:off x="470516" y="4474346"/>
            <a:ext cx="6196613" cy="1200329"/>
          </a:xfrm>
          <a:prstGeom prst="rect">
            <a:avLst/>
          </a:prstGeom>
          <a:noFill/>
        </p:spPr>
        <p:txBody>
          <a:bodyPr wrap="square" rtlCol="0">
            <a:spAutoFit/>
          </a:bodyPr>
          <a:lstStyle/>
          <a:p>
            <a:pPr algn="just"/>
            <a:r>
              <a:rPr lang="fr-FR" dirty="0" smtClean="0">
                <a:solidFill>
                  <a:srgbClr val="002060"/>
                </a:solidFill>
              </a:rPr>
              <a:t>Dans la genèse et l’aggravation des CTC, il y a souvent des effets de cercles vicieux (ou de boucle à « rétroaction positive », un effet de renforcement mutuel). Ce qui rend la compréhension du mécanisme des céphalées de tension complexe.</a:t>
            </a:r>
            <a:endParaRPr lang="fr-FR" dirty="0">
              <a:solidFill>
                <a:srgbClr val="002060"/>
              </a:solidFill>
            </a:endParaRPr>
          </a:p>
        </p:txBody>
      </p:sp>
      <p:sp>
        <p:nvSpPr>
          <p:cNvPr id="10" name="ZoneTexte 9"/>
          <p:cNvSpPr txBox="1"/>
          <p:nvPr/>
        </p:nvSpPr>
        <p:spPr>
          <a:xfrm>
            <a:off x="7723573" y="2367446"/>
            <a:ext cx="1669002" cy="923330"/>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t>Stress</a:t>
            </a:r>
          </a:p>
          <a:p>
            <a:pPr marL="285750" indent="-285750">
              <a:buFont typeface="Arial" panose="020B0604020202020204" pitchFamily="34" charset="0"/>
              <a:buChar char="•"/>
            </a:pPr>
            <a:r>
              <a:rPr lang="fr-FR" dirty="0" smtClean="0"/>
              <a:t>Anxiété</a:t>
            </a:r>
          </a:p>
          <a:p>
            <a:pPr marL="285750" indent="-285750">
              <a:buFont typeface="Arial" panose="020B0604020202020204" pitchFamily="34" charset="0"/>
              <a:buChar char="•"/>
            </a:pPr>
            <a:r>
              <a:rPr lang="fr-FR" dirty="0" smtClean="0"/>
              <a:t>dépression</a:t>
            </a:r>
            <a:endParaRPr lang="fr-FR" dirty="0"/>
          </a:p>
        </p:txBody>
      </p:sp>
      <p:sp>
        <p:nvSpPr>
          <p:cNvPr id="11" name="ZoneTexte 10"/>
          <p:cNvSpPr txBox="1"/>
          <p:nvPr/>
        </p:nvSpPr>
        <p:spPr>
          <a:xfrm>
            <a:off x="7723573" y="4172453"/>
            <a:ext cx="1632011" cy="369332"/>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solidFill>
                  <a:srgbClr val="FF0000"/>
                </a:solidFill>
              </a:rPr>
              <a:t>Céphalée</a:t>
            </a:r>
          </a:p>
        </p:txBody>
      </p:sp>
      <p:sp>
        <p:nvSpPr>
          <p:cNvPr id="13" name="Flèche courbée vers la droite 12"/>
          <p:cNvSpPr/>
          <p:nvPr/>
        </p:nvSpPr>
        <p:spPr>
          <a:xfrm>
            <a:off x="6667130" y="2947386"/>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droite 13"/>
          <p:cNvSpPr/>
          <p:nvPr/>
        </p:nvSpPr>
        <p:spPr>
          <a:xfrm rot="10800000">
            <a:off x="9509464" y="2829111"/>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Rectangle 14"/>
          <p:cNvSpPr/>
          <p:nvPr/>
        </p:nvSpPr>
        <p:spPr>
          <a:xfrm>
            <a:off x="7150963" y="4833436"/>
            <a:ext cx="3022847" cy="923330"/>
          </a:xfrm>
          <a:prstGeom prst="rect">
            <a:avLst/>
          </a:prstGeom>
        </p:spPr>
        <p:txBody>
          <a:bodyPr wrap="square">
            <a:spAutoFit/>
          </a:bodyPr>
          <a:lstStyle/>
          <a:p>
            <a:pPr algn="ctr"/>
            <a:r>
              <a:rPr lang="fr-FR" dirty="0" smtClean="0">
                <a:solidFill>
                  <a:srgbClr val="002060"/>
                </a:solidFill>
              </a:rPr>
              <a:t>Effet </a:t>
            </a:r>
            <a:r>
              <a:rPr lang="fr-FR" dirty="0">
                <a:solidFill>
                  <a:srgbClr val="002060"/>
                </a:solidFill>
              </a:rPr>
              <a:t>de renforcement </a:t>
            </a:r>
            <a:r>
              <a:rPr lang="fr-FR" dirty="0" smtClean="0">
                <a:solidFill>
                  <a:srgbClr val="002060"/>
                </a:solidFill>
              </a:rPr>
              <a:t>mutuel</a:t>
            </a:r>
          </a:p>
          <a:p>
            <a:pPr algn="ctr"/>
            <a:r>
              <a:rPr lang="fr-FR" dirty="0" smtClean="0">
                <a:solidFill>
                  <a:srgbClr val="FF0000"/>
                </a:solidFill>
              </a:rPr>
              <a:t>Effet </a:t>
            </a:r>
            <a:r>
              <a:rPr lang="fr-FR" dirty="0">
                <a:solidFill>
                  <a:srgbClr val="FF0000"/>
                </a:solidFill>
              </a:rPr>
              <a:t>de renforcement </a:t>
            </a:r>
            <a:r>
              <a:rPr lang="fr-FR" dirty="0" smtClean="0">
                <a:solidFill>
                  <a:srgbClr val="FF0000"/>
                </a:solidFill>
              </a:rPr>
              <a:t> « catastrophique ».</a:t>
            </a:r>
            <a:endParaRPr lang="fr-FR" dirty="0">
              <a:solidFill>
                <a:srgbClr val="FF0000"/>
              </a:solidFill>
            </a:endParaRPr>
          </a:p>
        </p:txBody>
      </p:sp>
      <p:sp>
        <p:nvSpPr>
          <p:cNvPr id="16" name="ZoneTexte 15"/>
          <p:cNvSpPr txBox="1"/>
          <p:nvPr/>
        </p:nvSpPr>
        <p:spPr>
          <a:xfrm>
            <a:off x="249193" y="6205491"/>
            <a:ext cx="5192819" cy="369332"/>
          </a:xfrm>
          <a:prstGeom prst="rect">
            <a:avLst/>
          </a:prstGeom>
          <a:noFill/>
        </p:spPr>
        <p:txBody>
          <a:bodyPr wrap="square" rtlCol="0">
            <a:spAutoFit/>
          </a:bodyPr>
          <a:lstStyle/>
          <a:p>
            <a:r>
              <a:rPr lang="fr-FR" dirty="0" smtClean="0"/>
              <a:t>(°) </a:t>
            </a:r>
            <a:r>
              <a:rPr lang="fr-FR" u="sng" dirty="0">
                <a:solidFill>
                  <a:srgbClr val="002060"/>
                </a:solidFill>
              </a:rPr>
              <a:t>Note</a:t>
            </a:r>
            <a:r>
              <a:rPr lang="fr-FR" dirty="0">
                <a:solidFill>
                  <a:srgbClr val="002060"/>
                </a:solidFill>
              </a:rPr>
              <a:t> : cette cause reste sujette à </a:t>
            </a:r>
            <a:r>
              <a:rPr lang="fr-FR" dirty="0" smtClean="0">
                <a:solidFill>
                  <a:srgbClr val="002060"/>
                </a:solidFill>
              </a:rPr>
              <a:t>discussions.</a:t>
            </a:r>
            <a:endParaRPr lang="fr-FR" dirty="0"/>
          </a:p>
        </p:txBody>
      </p:sp>
      <p:sp>
        <p:nvSpPr>
          <p:cNvPr id="17" name="Rectangle 16"/>
          <p:cNvSpPr/>
          <p:nvPr/>
        </p:nvSpPr>
        <p:spPr>
          <a:xfrm>
            <a:off x="5904902" y="2552112"/>
            <a:ext cx="1524456" cy="369332"/>
          </a:xfrm>
          <a:prstGeom prst="rect">
            <a:avLst/>
          </a:prstGeom>
        </p:spPr>
        <p:txBody>
          <a:bodyPr wrap="none">
            <a:spAutoFit/>
          </a:bodyPr>
          <a:lstStyle/>
          <a:p>
            <a:r>
              <a:rPr lang="fr-FR" dirty="0">
                <a:solidFill>
                  <a:srgbClr val="FF0000"/>
                </a:solidFill>
              </a:rPr>
              <a:t>renforcement </a:t>
            </a:r>
          </a:p>
        </p:txBody>
      </p:sp>
      <p:sp>
        <p:nvSpPr>
          <p:cNvPr id="18" name="Rectangle 17"/>
          <p:cNvSpPr/>
          <p:nvPr/>
        </p:nvSpPr>
        <p:spPr>
          <a:xfrm>
            <a:off x="9714902" y="4379527"/>
            <a:ext cx="1524456" cy="369332"/>
          </a:xfrm>
          <a:prstGeom prst="rect">
            <a:avLst/>
          </a:prstGeom>
        </p:spPr>
        <p:txBody>
          <a:bodyPr wrap="none">
            <a:spAutoFit/>
          </a:bodyPr>
          <a:lstStyle/>
          <a:p>
            <a:r>
              <a:rPr lang="fr-FR" dirty="0">
                <a:solidFill>
                  <a:srgbClr val="FF0000"/>
                </a:solidFill>
              </a:rPr>
              <a:t>renforcement </a:t>
            </a:r>
          </a:p>
        </p:txBody>
      </p:sp>
    </p:spTree>
    <p:extLst>
      <p:ext uri="{BB962C8B-B14F-4D97-AF65-F5344CB8AC3E}">
        <p14:creationId xmlns:p14="http://schemas.microsoft.com/office/powerpoint/2010/main" val="141419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34106"/>
            <a:ext cx="612228" cy="352206"/>
          </a:xfrm>
        </p:spPr>
        <p:txBody>
          <a:bodyPr/>
          <a:lstStyle/>
          <a:p>
            <a:fld id="{CE177AD9-1C89-497B-82D4-54EC60B92A04}" type="slidenum">
              <a:rPr lang="fr-FR" smtClean="0"/>
              <a:t>46</a:t>
            </a:fld>
            <a:endParaRPr lang="fr-FR" dirty="0"/>
          </a:p>
        </p:txBody>
      </p:sp>
      <p:sp>
        <p:nvSpPr>
          <p:cNvPr id="3" name="ZoneTexte 2"/>
          <p:cNvSpPr txBox="1"/>
          <p:nvPr/>
        </p:nvSpPr>
        <p:spPr>
          <a:xfrm>
            <a:off x="249193" y="704893"/>
            <a:ext cx="8696144"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a:t>
            </a:r>
            <a:r>
              <a:rPr lang="fr-FR" b="1" dirty="0">
                <a:solidFill>
                  <a:srgbClr val="002060"/>
                </a:solidFill>
              </a:rPr>
              <a:t>l’association (suite) </a:t>
            </a:r>
            <a:endParaRPr lang="fr-FR" dirty="0">
              <a:solidFill>
                <a:srgbClr val="002060"/>
              </a:solidFill>
            </a:endParaRPr>
          </a:p>
        </p:txBody>
      </p:sp>
      <p:sp>
        <p:nvSpPr>
          <p:cNvPr id="4" name="ZoneTexte 3"/>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249193" y="1261241"/>
            <a:ext cx="6723377" cy="369332"/>
          </a:xfrm>
          <a:prstGeom prst="rect">
            <a:avLst/>
          </a:prstGeom>
          <a:noFill/>
        </p:spPr>
        <p:txBody>
          <a:bodyPr wrap="square" rtlCol="0">
            <a:spAutoFit/>
          </a:bodyPr>
          <a:lstStyle/>
          <a:p>
            <a:r>
              <a:rPr lang="fr-FR" dirty="0" smtClean="0">
                <a:solidFill>
                  <a:srgbClr val="002060"/>
                </a:solidFill>
              </a:rPr>
              <a:t>10.3a. </a:t>
            </a:r>
            <a:r>
              <a:rPr lang="fr-FR" b="1" dirty="0" smtClean="0">
                <a:solidFill>
                  <a:srgbClr val="002060"/>
                </a:solidFill>
              </a:rPr>
              <a:t>Facteurs aggravants </a:t>
            </a:r>
            <a:r>
              <a:rPr lang="fr-FR" dirty="0">
                <a:solidFill>
                  <a:srgbClr val="002060"/>
                </a:solidFill>
              </a:rPr>
              <a:t>: </a:t>
            </a:r>
            <a:r>
              <a:rPr lang="fr-FR" b="1" i="1" dirty="0">
                <a:solidFill>
                  <a:srgbClr val="002060"/>
                </a:solidFill>
              </a:rPr>
              <a:t>Le stress </a:t>
            </a:r>
            <a:r>
              <a:rPr lang="fr-FR" dirty="0" smtClean="0">
                <a:solidFill>
                  <a:srgbClr val="002060"/>
                </a:solidFill>
              </a:rPr>
              <a:t>:</a:t>
            </a:r>
            <a:endParaRPr lang="fr-FR" dirty="0">
              <a:solidFill>
                <a:srgbClr val="002060"/>
              </a:solidFill>
            </a:endParaRPr>
          </a:p>
        </p:txBody>
      </p:sp>
      <p:sp>
        <p:nvSpPr>
          <p:cNvPr id="6" name="ZoneTexte 5"/>
          <p:cNvSpPr txBox="1"/>
          <p:nvPr/>
        </p:nvSpPr>
        <p:spPr>
          <a:xfrm>
            <a:off x="249193" y="1723697"/>
            <a:ext cx="11700760" cy="2862322"/>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2060"/>
                </a:solidFill>
              </a:rPr>
              <a:t>S</a:t>
            </a:r>
            <a:r>
              <a:rPr lang="fr-FR" dirty="0" smtClean="0">
                <a:solidFill>
                  <a:srgbClr val="002060"/>
                </a:solidFill>
              </a:rPr>
              <a:t>urtout s’il est répétitif. </a:t>
            </a:r>
            <a:r>
              <a:rPr lang="fr-FR" dirty="0">
                <a:solidFill>
                  <a:srgbClr val="002060"/>
                </a:solidFill>
              </a:rPr>
              <a:t> </a:t>
            </a:r>
            <a:r>
              <a:rPr lang="fr-FR" dirty="0" smtClean="0">
                <a:solidFill>
                  <a:srgbClr val="002060"/>
                </a:solidFill>
              </a:rPr>
              <a:t>Il induit une fragilisation psychique du malade. Il créé un terrain ou terreau favorable.</a:t>
            </a:r>
          </a:p>
          <a:p>
            <a:pPr marL="285750" indent="-285750" algn="just">
              <a:buFont typeface="Arial" panose="020B0604020202020204" pitchFamily="34" charset="0"/>
              <a:buChar char="•"/>
            </a:pPr>
            <a:r>
              <a:rPr lang="fr-FR" dirty="0" smtClean="0">
                <a:solidFill>
                  <a:srgbClr val="002060"/>
                </a:solidFill>
              </a:rPr>
              <a:t>Le stress ressenti par les malades est, majoritairement, lié aux conditions de travail et/ou sur leur lieu de travail (°).</a:t>
            </a:r>
          </a:p>
          <a:p>
            <a:pPr marL="285750" indent="-285750" algn="just">
              <a:buFont typeface="Arial" panose="020B0604020202020204" pitchFamily="34" charset="0"/>
              <a:buChar char="•"/>
            </a:pPr>
            <a:r>
              <a:rPr lang="fr-FR" dirty="0" smtClean="0">
                <a:solidFill>
                  <a:srgbClr val="002060"/>
                </a:solidFill>
              </a:rPr>
              <a:t>Beaucoup de malades qui ont contacté l’association ont déjà eu, </a:t>
            </a:r>
            <a:r>
              <a:rPr lang="fr-FR" dirty="0" smtClean="0">
                <a:solidFill>
                  <a:srgbClr val="FF0000"/>
                </a:solidFill>
              </a:rPr>
              <a:t>pratiquement tous</a:t>
            </a:r>
            <a:r>
              <a:rPr lang="fr-FR" dirty="0" smtClean="0">
                <a:solidFill>
                  <a:srgbClr val="002060"/>
                </a:solidFill>
              </a:rPr>
              <a:t>, des </a:t>
            </a:r>
            <a:r>
              <a:rPr lang="fr-FR" dirty="0" smtClean="0">
                <a:solidFill>
                  <a:srgbClr val="FF0000"/>
                </a:solidFill>
              </a:rPr>
              <a:t>arrêts de travail </a:t>
            </a:r>
            <a:r>
              <a:rPr lang="fr-FR" dirty="0" smtClean="0">
                <a:solidFill>
                  <a:srgbClr val="002060"/>
                </a:solidFill>
              </a:rPr>
              <a:t>ou été en </a:t>
            </a:r>
            <a:r>
              <a:rPr lang="fr-FR" dirty="0" smtClean="0">
                <a:solidFill>
                  <a:srgbClr val="FF0000"/>
                </a:solidFill>
              </a:rPr>
              <a:t>arrêt maladie</a:t>
            </a:r>
            <a:r>
              <a:rPr lang="fr-FR" dirty="0">
                <a:solidFill>
                  <a:srgbClr val="002060"/>
                </a:solidFill>
              </a:rPr>
              <a:t> </a:t>
            </a:r>
            <a:r>
              <a:rPr lang="fr-FR" dirty="0" smtClean="0">
                <a:solidFill>
                  <a:srgbClr val="002060"/>
                </a:solidFill>
              </a:rPr>
              <a:t>(parfois durant plus de 1 à 2 ans), </a:t>
            </a:r>
            <a:r>
              <a:rPr lang="fr-FR" dirty="0" smtClean="0">
                <a:solidFill>
                  <a:srgbClr val="FF0000"/>
                </a:solidFill>
              </a:rPr>
              <a:t>à cause de leur CTC</a:t>
            </a:r>
            <a:r>
              <a:rPr lang="fr-FR" dirty="0" smtClean="0">
                <a:solidFill>
                  <a:srgbClr val="002060"/>
                </a:solidFill>
              </a:rPr>
              <a:t>.</a:t>
            </a:r>
          </a:p>
          <a:p>
            <a:pPr algn="just"/>
            <a:endParaRPr lang="fr-FR" dirty="0">
              <a:solidFill>
                <a:srgbClr val="002060"/>
              </a:solidFill>
            </a:endParaRPr>
          </a:p>
          <a:p>
            <a:pPr algn="just"/>
            <a:r>
              <a:rPr lang="fr-FR" dirty="0" smtClean="0">
                <a:solidFill>
                  <a:srgbClr val="002060"/>
                </a:solidFill>
              </a:rPr>
              <a:t>(°) observation à mettre en relation avec les chiffres suivants :</a:t>
            </a:r>
          </a:p>
          <a:p>
            <a:pPr marL="285750" indent="-285750" algn="just">
              <a:buFont typeface="Arial" panose="020B0604020202020204" pitchFamily="34" charset="0"/>
              <a:buChar char="•"/>
            </a:pPr>
            <a:r>
              <a:rPr lang="fr-FR" dirty="0">
                <a:solidFill>
                  <a:srgbClr val="002060"/>
                </a:solidFill>
              </a:rPr>
              <a:t>47 % des salariés en </a:t>
            </a:r>
            <a:r>
              <a:rPr lang="fr-FR" dirty="0">
                <a:solidFill>
                  <a:srgbClr val="002060"/>
                </a:solidFill>
                <a:hlinkClick r:id="rId2" tooltip="France"/>
              </a:rPr>
              <a:t>France</a:t>
            </a:r>
            <a:r>
              <a:rPr lang="fr-FR" dirty="0">
                <a:solidFill>
                  <a:srgbClr val="002060"/>
                </a:solidFill>
              </a:rPr>
              <a:t> déclarent éprouver souvent du </a:t>
            </a:r>
            <a:r>
              <a:rPr lang="fr-FR" dirty="0">
                <a:solidFill>
                  <a:srgbClr val="002060"/>
                </a:solidFill>
                <a:hlinkClick r:id="rId3" tooltip="Stress"/>
              </a:rPr>
              <a:t>stress</a:t>
            </a:r>
            <a:r>
              <a:rPr lang="fr-FR" dirty="0">
                <a:solidFill>
                  <a:srgbClr val="002060"/>
                </a:solidFill>
              </a:rPr>
              <a:t> au travail (source CSA/Liaisons sociales) et un tiers des salariés présente des difficultés psychologiques (source IFAS</a:t>
            </a:r>
            <a:r>
              <a:rPr lang="fr-FR" dirty="0" smtClean="0">
                <a:solidFill>
                  <a:srgbClr val="002060"/>
                </a:solidFill>
              </a:rPr>
              <a:t>).</a:t>
            </a:r>
          </a:p>
          <a:p>
            <a:pPr marL="285750" indent="-285750" algn="just">
              <a:buFont typeface="Arial" panose="020B0604020202020204" pitchFamily="34" charset="0"/>
              <a:buChar char="•"/>
            </a:pPr>
            <a:r>
              <a:rPr lang="fr-FR" dirty="0">
                <a:solidFill>
                  <a:srgbClr val="002060"/>
                </a:solidFill>
              </a:rPr>
              <a:t>une étude de l’université de </a:t>
            </a:r>
            <a:r>
              <a:rPr lang="fr-FR" dirty="0">
                <a:solidFill>
                  <a:srgbClr val="002060"/>
                </a:solidFill>
                <a:hlinkClick r:id="rId4" tooltip="Bourgogne"/>
              </a:rPr>
              <a:t>Bourgogne</a:t>
            </a:r>
            <a:r>
              <a:rPr lang="fr-FR" dirty="0">
                <a:solidFill>
                  <a:srgbClr val="002060"/>
                </a:solidFill>
              </a:rPr>
              <a:t> évalue le coût du stress en France et parmi les chiffres avancés, le coût médical serait évalué à lui seul à 413 millions d’</a:t>
            </a:r>
            <a:r>
              <a:rPr lang="fr-FR" dirty="0">
                <a:solidFill>
                  <a:srgbClr val="002060"/>
                </a:solidFill>
                <a:hlinkClick r:id="rId5" tooltip="Euros"/>
              </a:rPr>
              <a:t>euros</a:t>
            </a:r>
            <a:r>
              <a:rPr lang="fr-FR" dirty="0">
                <a:solidFill>
                  <a:srgbClr val="002060"/>
                </a:solidFill>
              </a:rPr>
              <a:t> et l’</a:t>
            </a:r>
            <a:r>
              <a:rPr lang="fr-FR" dirty="0">
                <a:solidFill>
                  <a:srgbClr val="002060"/>
                </a:solidFill>
                <a:hlinkClick r:id="rId6" tooltip="Absentéisme"/>
              </a:rPr>
              <a:t>absentéisme</a:t>
            </a:r>
            <a:r>
              <a:rPr lang="fr-FR" dirty="0">
                <a:solidFill>
                  <a:srgbClr val="002060"/>
                </a:solidFill>
              </a:rPr>
              <a:t> à 279 millions d’euros.</a:t>
            </a:r>
            <a:endParaRPr lang="fr-FR" dirty="0" smtClean="0">
              <a:solidFill>
                <a:srgbClr val="002060"/>
              </a:solidFill>
            </a:endParaRPr>
          </a:p>
        </p:txBody>
      </p:sp>
      <p:sp>
        <p:nvSpPr>
          <p:cNvPr id="7" name="ZoneTexte 6"/>
          <p:cNvSpPr txBox="1"/>
          <p:nvPr/>
        </p:nvSpPr>
        <p:spPr>
          <a:xfrm>
            <a:off x="5546440" y="4909352"/>
            <a:ext cx="1669002" cy="369332"/>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t>Stress</a:t>
            </a:r>
          </a:p>
        </p:txBody>
      </p:sp>
      <p:sp>
        <p:nvSpPr>
          <p:cNvPr id="8" name="ZoneTexte 7"/>
          <p:cNvSpPr txBox="1"/>
          <p:nvPr/>
        </p:nvSpPr>
        <p:spPr>
          <a:xfrm>
            <a:off x="5429552" y="6187020"/>
            <a:ext cx="1632011" cy="369332"/>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solidFill>
                  <a:srgbClr val="FF0000"/>
                </a:solidFill>
              </a:rPr>
              <a:t>Céphalée</a:t>
            </a:r>
          </a:p>
        </p:txBody>
      </p:sp>
      <p:sp>
        <p:nvSpPr>
          <p:cNvPr id="9" name="Flèche courbée vers la droite 8"/>
          <p:cNvSpPr/>
          <p:nvPr/>
        </p:nvSpPr>
        <p:spPr>
          <a:xfrm>
            <a:off x="4373109" y="4961953"/>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10800000">
            <a:off x="7215443" y="4843678"/>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10"/>
          <p:cNvSpPr/>
          <p:nvPr/>
        </p:nvSpPr>
        <p:spPr>
          <a:xfrm>
            <a:off x="3610881" y="4566679"/>
            <a:ext cx="1524456" cy="369332"/>
          </a:xfrm>
          <a:prstGeom prst="rect">
            <a:avLst/>
          </a:prstGeom>
        </p:spPr>
        <p:txBody>
          <a:bodyPr wrap="none">
            <a:spAutoFit/>
          </a:bodyPr>
          <a:lstStyle/>
          <a:p>
            <a:r>
              <a:rPr lang="fr-FR" dirty="0">
                <a:solidFill>
                  <a:srgbClr val="FF0000"/>
                </a:solidFill>
              </a:rPr>
              <a:t>renforcement </a:t>
            </a:r>
          </a:p>
        </p:txBody>
      </p:sp>
      <p:sp>
        <p:nvSpPr>
          <p:cNvPr id="12" name="Rectangle 11"/>
          <p:cNvSpPr/>
          <p:nvPr/>
        </p:nvSpPr>
        <p:spPr>
          <a:xfrm>
            <a:off x="7420881" y="6394094"/>
            <a:ext cx="1524456" cy="369332"/>
          </a:xfrm>
          <a:prstGeom prst="rect">
            <a:avLst/>
          </a:prstGeom>
        </p:spPr>
        <p:txBody>
          <a:bodyPr wrap="none">
            <a:spAutoFit/>
          </a:bodyPr>
          <a:lstStyle/>
          <a:p>
            <a:r>
              <a:rPr lang="fr-FR" dirty="0">
                <a:solidFill>
                  <a:srgbClr val="FF0000"/>
                </a:solidFill>
              </a:rPr>
              <a:t>renforcement </a:t>
            </a:r>
          </a:p>
        </p:txBody>
      </p:sp>
    </p:spTree>
    <p:extLst>
      <p:ext uri="{BB962C8B-B14F-4D97-AF65-F5344CB8AC3E}">
        <p14:creationId xmlns:p14="http://schemas.microsoft.com/office/powerpoint/2010/main" val="676382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34106"/>
            <a:ext cx="612228" cy="352206"/>
          </a:xfrm>
        </p:spPr>
        <p:txBody>
          <a:bodyPr/>
          <a:lstStyle/>
          <a:p>
            <a:fld id="{CE177AD9-1C89-497B-82D4-54EC60B92A04}" type="slidenum">
              <a:rPr lang="fr-FR" smtClean="0"/>
              <a:t>47</a:t>
            </a:fld>
            <a:endParaRPr lang="fr-FR" dirty="0"/>
          </a:p>
        </p:txBody>
      </p:sp>
      <p:sp>
        <p:nvSpPr>
          <p:cNvPr id="3" name="ZoneTexte 2"/>
          <p:cNvSpPr txBox="1"/>
          <p:nvPr/>
        </p:nvSpPr>
        <p:spPr>
          <a:xfrm>
            <a:off x="249192" y="704893"/>
            <a:ext cx="88679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4" name="ZoneTexte 3"/>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249193" y="1261241"/>
            <a:ext cx="6723377" cy="369332"/>
          </a:xfrm>
          <a:prstGeom prst="rect">
            <a:avLst/>
          </a:prstGeom>
          <a:noFill/>
        </p:spPr>
        <p:txBody>
          <a:bodyPr wrap="square" rtlCol="0">
            <a:spAutoFit/>
          </a:bodyPr>
          <a:lstStyle/>
          <a:p>
            <a:r>
              <a:rPr lang="fr-FR" dirty="0" smtClean="0">
                <a:solidFill>
                  <a:srgbClr val="002060"/>
                </a:solidFill>
              </a:rPr>
              <a:t>10.3a. </a:t>
            </a:r>
            <a:r>
              <a:rPr lang="fr-FR" b="1" dirty="0" smtClean="0">
                <a:solidFill>
                  <a:srgbClr val="002060"/>
                </a:solidFill>
              </a:rPr>
              <a:t>Facteurs aggravants </a:t>
            </a:r>
            <a:r>
              <a:rPr lang="fr-FR" dirty="0">
                <a:solidFill>
                  <a:srgbClr val="002060"/>
                </a:solidFill>
              </a:rPr>
              <a:t>: </a:t>
            </a:r>
            <a:r>
              <a:rPr lang="fr-FR" b="1" i="1" dirty="0">
                <a:solidFill>
                  <a:srgbClr val="002060"/>
                </a:solidFill>
              </a:rPr>
              <a:t>Le stress </a:t>
            </a:r>
            <a:r>
              <a:rPr lang="fr-FR" b="1" i="1" dirty="0" smtClean="0">
                <a:solidFill>
                  <a:srgbClr val="002060"/>
                </a:solidFill>
              </a:rPr>
              <a:t>(suite) </a:t>
            </a:r>
            <a:r>
              <a:rPr lang="fr-FR" dirty="0" smtClean="0">
                <a:solidFill>
                  <a:srgbClr val="002060"/>
                </a:solidFill>
              </a:rPr>
              <a:t>:</a:t>
            </a:r>
            <a:endParaRPr lang="fr-FR" dirty="0">
              <a:solidFill>
                <a:srgbClr val="002060"/>
              </a:solidFill>
            </a:endParaRPr>
          </a:p>
        </p:txBody>
      </p:sp>
      <p:sp>
        <p:nvSpPr>
          <p:cNvPr id="6" name="ZoneTexte 5"/>
          <p:cNvSpPr txBox="1"/>
          <p:nvPr/>
        </p:nvSpPr>
        <p:spPr>
          <a:xfrm>
            <a:off x="249193" y="1723697"/>
            <a:ext cx="11700760" cy="3139321"/>
          </a:xfrm>
          <a:prstGeom prst="rect">
            <a:avLst/>
          </a:prstGeom>
          <a:noFill/>
        </p:spPr>
        <p:txBody>
          <a:bodyPr wrap="square" rtlCol="0">
            <a:spAutoFit/>
          </a:bodyPr>
          <a:lstStyle/>
          <a:p>
            <a:pPr algn="just"/>
            <a:r>
              <a:rPr lang="fr-FR" u="sng" dirty="0">
                <a:solidFill>
                  <a:srgbClr val="002060"/>
                </a:solidFill>
              </a:rPr>
              <a:t>Risques </a:t>
            </a:r>
            <a:r>
              <a:rPr lang="fr-FR" u="sng" dirty="0" smtClean="0">
                <a:solidFill>
                  <a:srgbClr val="002060"/>
                </a:solidFill>
              </a:rPr>
              <a:t>psychosociaux </a:t>
            </a:r>
            <a:r>
              <a:rPr lang="fr-FR" dirty="0" smtClean="0">
                <a:solidFill>
                  <a:srgbClr val="002060"/>
                </a:solidFill>
              </a:rPr>
              <a:t>: </a:t>
            </a:r>
            <a:r>
              <a:rPr lang="fr-FR" dirty="0">
                <a:solidFill>
                  <a:srgbClr val="002060"/>
                </a:solidFill>
              </a:rPr>
              <a:t>On qualifie de « </a:t>
            </a:r>
            <a:r>
              <a:rPr lang="fr-FR" b="1" dirty="0">
                <a:solidFill>
                  <a:srgbClr val="002060"/>
                </a:solidFill>
              </a:rPr>
              <a:t>risques psychosociaux</a:t>
            </a:r>
            <a:r>
              <a:rPr lang="fr-FR" dirty="0">
                <a:solidFill>
                  <a:srgbClr val="002060"/>
                </a:solidFill>
              </a:rPr>
              <a:t> » (ou RPS) les </a:t>
            </a:r>
            <a:r>
              <a:rPr lang="fr-FR" b="1" dirty="0">
                <a:solidFill>
                  <a:srgbClr val="002060"/>
                </a:solidFill>
              </a:rPr>
              <a:t>éléments qui portent atteinte à l’intégrité physique et à la santé mentale des salariés</a:t>
            </a:r>
            <a:r>
              <a:rPr lang="fr-FR" dirty="0">
                <a:solidFill>
                  <a:srgbClr val="002060"/>
                </a:solidFill>
              </a:rPr>
              <a:t> au sein de leur environnement professionnel. Ces risques peuvent recouvrir différentes formes : le </a:t>
            </a:r>
            <a:r>
              <a:rPr lang="fr-FR" b="1" dirty="0">
                <a:solidFill>
                  <a:srgbClr val="FF0000"/>
                </a:solidFill>
              </a:rPr>
              <a:t>stress</a:t>
            </a:r>
            <a:r>
              <a:rPr lang="fr-FR" dirty="0">
                <a:solidFill>
                  <a:srgbClr val="002060"/>
                </a:solidFill>
              </a:rPr>
              <a:t>, parmi les plus connus, mais aussi le </a:t>
            </a:r>
            <a:r>
              <a:rPr lang="fr-FR" b="1" dirty="0">
                <a:solidFill>
                  <a:srgbClr val="FF0000"/>
                </a:solidFill>
              </a:rPr>
              <a:t>harcèlement</a:t>
            </a:r>
            <a:r>
              <a:rPr lang="fr-FR" dirty="0">
                <a:solidFill>
                  <a:srgbClr val="002060"/>
                </a:solidFill>
              </a:rPr>
              <a:t>, </a:t>
            </a:r>
            <a:r>
              <a:rPr lang="fr-FR" b="1" dirty="0">
                <a:solidFill>
                  <a:srgbClr val="FF0000"/>
                </a:solidFill>
              </a:rPr>
              <a:t>l’épuisement professionnel</a:t>
            </a:r>
            <a:r>
              <a:rPr lang="fr-FR" dirty="0">
                <a:solidFill>
                  <a:srgbClr val="FF0000"/>
                </a:solidFill>
              </a:rPr>
              <a:t> </a:t>
            </a:r>
            <a:r>
              <a:rPr lang="fr-FR" dirty="0">
                <a:solidFill>
                  <a:srgbClr val="002060"/>
                </a:solidFill>
              </a:rPr>
              <a:t>et même la </a:t>
            </a:r>
            <a:r>
              <a:rPr lang="fr-FR" b="1" dirty="0">
                <a:solidFill>
                  <a:srgbClr val="002060"/>
                </a:solidFill>
              </a:rPr>
              <a:t>violence au </a:t>
            </a:r>
            <a:r>
              <a:rPr lang="fr-FR" b="1" dirty="0" smtClean="0">
                <a:solidFill>
                  <a:srgbClr val="002060"/>
                </a:solidFill>
              </a:rPr>
              <a:t>travail </a:t>
            </a:r>
            <a:r>
              <a:rPr lang="fr-FR" dirty="0" smtClean="0">
                <a:solidFill>
                  <a:srgbClr val="002060"/>
                </a:solidFill>
              </a:rPr>
              <a:t>[</a:t>
            </a:r>
            <a:r>
              <a:rPr lang="fr-FR" dirty="0" smtClean="0">
                <a:solidFill>
                  <a:srgbClr val="FF0000"/>
                </a:solidFill>
              </a:rPr>
              <a:t>violence psychique, morale </a:t>
            </a:r>
            <a:r>
              <a:rPr lang="fr-FR" dirty="0" smtClean="0">
                <a:solidFill>
                  <a:srgbClr val="002060"/>
                </a:solidFill>
              </a:rPr>
              <a:t>…]. </a:t>
            </a:r>
            <a:r>
              <a:rPr lang="fr-FR" dirty="0">
                <a:solidFill>
                  <a:srgbClr val="002060"/>
                </a:solidFill>
              </a:rPr>
              <a:t>Ils sont la cause de plusieurs maux et </a:t>
            </a:r>
            <a:r>
              <a:rPr lang="fr-FR" b="1" dirty="0">
                <a:solidFill>
                  <a:srgbClr val="002060"/>
                </a:solidFill>
              </a:rPr>
              <a:t>pathologies</a:t>
            </a:r>
            <a:r>
              <a:rPr lang="fr-FR" dirty="0">
                <a:solidFill>
                  <a:srgbClr val="002060"/>
                </a:solidFill>
              </a:rPr>
              <a:t> (problèmes de sommeil, dépression, troubles musculo-squelettiques, </a:t>
            </a:r>
            <a:r>
              <a:rPr lang="fr-FR" dirty="0">
                <a:solidFill>
                  <a:srgbClr val="FF0000"/>
                </a:solidFill>
              </a:rPr>
              <a:t>maladies psychosomatiques</a:t>
            </a:r>
            <a:r>
              <a:rPr lang="fr-FR" dirty="0">
                <a:solidFill>
                  <a:srgbClr val="002060"/>
                </a:solidFill>
              </a:rPr>
              <a:t>, etc</a:t>
            </a:r>
            <a:r>
              <a:rPr lang="fr-FR" dirty="0" smtClean="0">
                <a:solidFill>
                  <a:srgbClr val="002060"/>
                </a:solidFill>
              </a:rPr>
              <a:t>.) (+). L’INSERM </a:t>
            </a:r>
            <a:r>
              <a:rPr lang="fr-FR" dirty="0">
                <a:solidFill>
                  <a:srgbClr val="002060"/>
                </a:solidFill>
              </a:rPr>
              <a:t>définit les RPS comme la </a:t>
            </a:r>
            <a:r>
              <a:rPr lang="fr-FR" b="1" dirty="0">
                <a:solidFill>
                  <a:srgbClr val="002060"/>
                </a:solidFill>
              </a:rPr>
              <a:t>combinaison d’un grand nombre de variables, à l'intersection des dimensions individuelles, collectives et organisationnelles de l'activité professionnelle,</a:t>
            </a:r>
            <a:r>
              <a:rPr lang="fr-FR" dirty="0">
                <a:solidFill>
                  <a:srgbClr val="002060"/>
                </a:solidFill>
              </a:rPr>
              <a:t> d'où leur </a:t>
            </a:r>
            <a:r>
              <a:rPr lang="fr-FR" dirty="0">
                <a:solidFill>
                  <a:srgbClr val="FF0000"/>
                </a:solidFill>
              </a:rPr>
              <a:t>complexité</a:t>
            </a:r>
            <a:r>
              <a:rPr lang="fr-FR" dirty="0">
                <a:solidFill>
                  <a:srgbClr val="002060"/>
                </a:solidFill>
              </a:rPr>
              <a:t> et leur </a:t>
            </a:r>
            <a:r>
              <a:rPr lang="fr-FR" dirty="0">
                <a:solidFill>
                  <a:srgbClr val="FF0000"/>
                </a:solidFill>
              </a:rPr>
              <a:t>caractère souvent </a:t>
            </a:r>
            <a:r>
              <a:rPr lang="fr-FR" dirty="0" smtClean="0">
                <a:solidFill>
                  <a:srgbClr val="FF0000"/>
                </a:solidFill>
              </a:rPr>
              <a:t>composite</a:t>
            </a:r>
            <a:r>
              <a:rPr lang="fr-FR" dirty="0">
                <a:solidFill>
                  <a:srgbClr val="002060"/>
                </a:solidFill>
              </a:rPr>
              <a:t> (°). L</a:t>
            </a:r>
            <a:r>
              <a:rPr lang="fr-FR" dirty="0" smtClean="0">
                <a:solidFill>
                  <a:srgbClr val="002060"/>
                </a:solidFill>
              </a:rPr>
              <a:t>es </a:t>
            </a:r>
            <a:r>
              <a:rPr lang="fr-FR" dirty="0">
                <a:solidFill>
                  <a:srgbClr val="002060"/>
                </a:solidFill>
              </a:rPr>
              <a:t>risques psychosociaux ont un impact sur le fonctionnement des entreprises (</a:t>
            </a:r>
            <a:r>
              <a:rPr lang="fr-FR" dirty="0">
                <a:solidFill>
                  <a:srgbClr val="FF0000"/>
                </a:solidFill>
              </a:rPr>
              <a:t>absentéisme</a:t>
            </a:r>
            <a:r>
              <a:rPr lang="fr-FR" dirty="0">
                <a:solidFill>
                  <a:srgbClr val="002060"/>
                </a:solidFill>
              </a:rPr>
              <a:t>, </a:t>
            </a:r>
            <a:r>
              <a:rPr lang="fr-FR" dirty="0">
                <a:solidFill>
                  <a:srgbClr val="FF0000"/>
                </a:solidFill>
              </a:rPr>
              <a:t>turnover</a:t>
            </a:r>
            <a:r>
              <a:rPr lang="fr-FR" dirty="0">
                <a:solidFill>
                  <a:srgbClr val="002060"/>
                </a:solidFill>
              </a:rPr>
              <a:t>, ambiance de travail</a:t>
            </a:r>
            <a:r>
              <a:rPr lang="fr-FR" dirty="0" smtClean="0">
                <a:solidFill>
                  <a:srgbClr val="002060"/>
                </a:solidFill>
              </a:rPr>
              <a:t>…) (*). </a:t>
            </a:r>
          </a:p>
          <a:p>
            <a:pPr algn="just"/>
            <a:r>
              <a:rPr lang="fr-FR" dirty="0" smtClean="0">
                <a:solidFill>
                  <a:srgbClr val="FF0000"/>
                </a:solidFill>
              </a:rPr>
              <a:t>Or il </a:t>
            </a:r>
            <a:r>
              <a:rPr lang="fr-FR" dirty="0">
                <a:solidFill>
                  <a:srgbClr val="FF0000"/>
                </a:solidFill>
              </a:rPr>
              <a:t>a souvent un lien entre RPS et CTC</a:t>
            </a:r>
            <a:r>
              <a:rPr lang="fr-FR" dirty="0" smtClean="0">
                <a:solidFill>
                  <a:srgbClr val="FF0000"/>
                </a:solidFill>
              </a:rPr>
              <a:t>.</a:t>
            </a:r>
            <a:r>
              <a:rPr lang="fr-FR" dirty="0" smtClean="0">
                <a:solidFill>
                  <a:srgbClr val="008000"/>
                </a:solidFill>
              </a:rPr>
              <a:t> </a:t>
            </a:r>
            <a:r>
              <a:rPr lang="fr-FR" dirty="0">
                <a:solidFill>
                  <a:srgbClr val="008000"/>
                </a:solidFill>
              </a:rPr>
              <a:t>L</a:t>
            </a:r>
            <a:r>
              <a:rPr lang="fr-FR" dirty="0" smtClean="0">
                <a:solidFill>
                  <a:srgbClr val="008000"/>
                </a:solidFill>
              </a:rPr>
              <a:t>a disparition de la source de stress  peut faire disparaître la CTC.</a:t>
            </a:r>
            <a:endParaRPr lang="fr-FR" dirty="0" smtClean="0">
              <a:solidFill>
                <a:srgbClr val="002060"/>
              </a:solidFill>
            </a:endParaRPr>
          </a:p>
          <a:p>
            <a:pPr algn="just"/>
            <a:r>
              <a:rPr lang="fr-FR" sz="1200" dirty="0">
                <a:solidFill>
                  <a:srgbClr val="002060"/>
                </a:solidFill>
              </a:rPr>
              <a:t>(°) Source : </a:t>
            </a:r>
            <a:r>
              <a:rPr lang="fr-FR" sz="1200" dirty="0">
                <a:solidFill>
                  <a:srgbClr val="002060"/>
                </a:solidFill>
                <a:hlinkClick r:id="rId2"/>
              </a:rPr>
              <a:t>http://</a:t>
            </a:r>
            <a:r>
              <a:rPr lang="fr-FR" sz="1200" dirty="0" smtClean="0">
                <a:solidFill>
                  <a:srgbClr val="002060"/>
                </a:solidFill>
                <a:hlinkClick r:id="rId2"/>
              </a:rPr>
              <a:t>www.preventica.com/dossier-risques-psychosociaux-definition.php</a:t>
            </a:r>
            <a:r>
              <a:rPr lang="fr-FR" sz="1200" dirty="0" smtClean="0">
                <a:solidFill>
                  <a:srgbClr val="002060"/>
                </a:solidFill>
              </a:rPr>
              <a:t>  </a:t>
            </a:r>
          </a:p>
          <a:p>
            <a:pPr algn="just"/>
            <a:r>
              <a:rPr lang="fr-FR" sz="1200" dirty="0">
                <a:solidFill>
                  <a:srgbClr val="002060"/>
                </a:solidFill>
              </a:rPr>
              <a:t>(+) Troubles de la concentration, du sommeil, irritabilité, nervosité, fatigue importante, </a:t>
            </a:r>
            <a:r>
              <a:rPr lang="fr-FR" sz="1200" dirty="0" smtClean="0">
                <a:solidFill>
                  <a:srgbClr val="002060"/>
                </a:solidFill>
              </a:rPr>
              <a:t>palpitations, CTC … </a:t>
            </a:r>
          </a:p>
          <a:p>
            <a:pPr algn="just"/>
            <a:r>
              <a:rPr lang="fr-FR" sz="1200" dirty="0">
                <a:solidFill>
                  <a:srgbClr val="002060"/>
                </a:solidFill>
              </a:rPr>
              <a:t>(*) </a:t>
            </a:r>
            <a:r>
              <a:rPr lang="fr-FR" sz="1200" dirty="0">
                <a:solidFill>
                  <a:srgbClr val="002060"/>
                </a:solidFill>
                <a:hlinkClick r:id="rId3"/>
              </a:rPr>
              <a:t>http://</a:t>
            </a:r>
            <a:r>
              <a:rPr lang="fr-FR" sz="1200" dirty="0" smtClean="0">
                <a:solidFill>
                  <a:srgbClr val="002060"/>
                </a:solidFill>
                <a:hlinkClick r:id="rId3"/>
              </a:rPr>
              <a:t>www.inrs.fr/risques/psychosociaux/ce-qu-il-faut-retenir.html</a:t>
            </a:r>
            <a:r>
              <a:rPr lang="fr-FR" sz="1200" dirty="0" smtClean="0">
                <a:solidFill>
                  <a:srgbClr val="002060"/>
                </a:solidFill>
              </a:rPr>
              <a:t> </a:t>
            </a:r>
          </a:p>
        </p:txBody>
      </p:sp>
      <p:pic>
        <p:nvPicPr>
          <p:cNvPr id="2051" name="Picture 3" descr="D:\Users\blisan\Documents\divers\céphalées\céphalées\stres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341" y="4022106"/>
            <a:ext cx="1748118" cy="270647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D:\Users\blisan\Documents\divers\céphalées\céphalées\souffranc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187" y="4863018"/>
            <a:ext cx="2352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Users\blisan\Documents\divers\céphalées\céphalées\souffrance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193" y="4909308"/>
            <a:ext cx="2514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Users\blisan\Documents\divers\céphalées\céphalées\Risques psychosociaux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9628" y="4839859"/>
            <a:ext cx="1905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4159" y="4863018"/>
            <a:ext cx="2533650" cy="1800225"/>
          </a:xfrm>
          <a:prstGeom prst="rect">
            <a:avLst/>
          </a:prstGeom>
        </p:spPr>
      </p:pic>
      <p:sp>
        <p:nvSpPr>
          <p:cNvPr id="8" name="ZoneTexte 7"/>
          <p:cNvSpPr txBox="1"/>
          <p:nvPr/>
        </p:nvSpPr>
        <p:spPr>
          <a:xfrm>
            <a:off x="5678273" y="6495393"/>
            <a:ext cx="1734899" cy="276999"/>
          </a:xfrm>
          <a:prstGeom prst="rect">
            <a:avLst/>
          </a:prstGeom>
          <a:noFill/>
        </p:spPr>
        <p:txBody>
          <a:bodyPr wrap="none" rtlCol="0">
            <a:spAutoFit/>
          </a:bodyPr>
          <a:lstStyle/>
          <a:p>
            <a:pPr algn="ctr"/>
            <a:r>
              <a:rPr lang="fr-FR" sz="1200" dirty="0" smtClean="0">
                <a:solidFill>
                  <a:srgbClr val="002060"/>
                </a:solidFill>
              </a:rPr>
              <a:t>Isolement, ostracisme </a:t>
            </a:r>
            <a:r>
              <a:rPr lang="fr-FR" sz="1200" dirty="0" smtClean="0">
                <a:solidFill>
                  <a:srgbClr val="002060"/>
                </a:solidFill>
                <a:latin typeface="Calibri" panose="020F0502020204030204" pitchFamily="34" charset="0"/>
              </a:rPr>
              <a:t>↑</a:t>
            </a:r>
            <a:endParaRPr lang="fr-FR" sz="1200" dirty="0">
              <a:solidFill>
                <a:srgbClr val="002060"/>
              </a:solidFill>
            </a:endParaRPr>
          </a:p>
        </p:txBody>
      </p:sp>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8389" y="137004"/>
            <a:ext cx="2455244" cy="1453602"/>
          </a:xfrm>
          <a:prstGeom prst="rect">
            <a:avLst/>
          </a:prstGeom>
        </p:spPr>
      </p:pic>
    </p:spTree>
    <p:extLst>
      <p:ext uri="{BB962C8B-B14F-4D97-AF65-F5344CB8AC3E}">
        <p14:creationId xmlns:p14="http://schemas.microsoft.com/office/powerpoint/2010/main" val="7011251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34106"/>
            <a:ext cx="612228" cy="352206"/>
          </a:xfrm>
        </p:spPr>
        <p:txBody>
          <a:bodyPr/>
          <a:lstStyle/>
          <a:p>
            <a:fld id="{CE177AD9-1C89-497B-82D4-54EC60B92A04}" type="slidenum">
              <a:rPr lang="fr-FR" smtClean="0"/>
              <a:t>48</a:t>
            </a:fld>
            <a:endParaRPr lang="fr-FR" dirty="0"/>
          </a:p>
        </p:txBody>
      </p:sp>
      <p:sp>
        <p:nvSpPr>
          <p:cNvPr id="3" name="ZoneTexte 2"/>
          <p:cNvSpPr txBox="1"/>
          <p:nvPr/>
        </p:nvSpPr>
        <p:spPr>
          <a:xfrm>
            <a:off x="249192" y="704893"/>
            <a:ext cx="88679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4" name="ZoneTexte 3"/>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249193" y="1261241"/>
            <a:ext cx="6723377" cy="369332"/>
          </a:xfrm>
          <a:prstGeom prst="rect">
            <a:avLst/>
          </a:prstGeom>
          <a:noFill/>
        </p:spPr>
        <p:txBody>
          <a:bodyPr wrap="square" rtlCol="0">
            <a:spAutoFit/>
          </a:bodyPr>
          <a:lstStyle/>
          <a:p>
            <a:r>
              <a:rPr lang="fr-FR" dirty="0" smtClean="0">
                <a:solidFill>
                  <a:srgbClr val="002060"/>
                </a:solidFill>
              </a:rPr>
              <a:t>10.3a. </a:t>
            </a:r>
            <a:r>
              <a:rPr lang="fr-FR" b="1" dirty="0" smtClean="0">
                <a:solidFill>
                  <a:srgbClr val="002060"/>
                </a:solidFill>
              </a:rPr>
              <a:t>Facteurs aggravants </a:t>
            </a:r>
            <a:r>
              <a:rPr lang="fr-FR" dirty="0">
                <a:solidFill>
                  <a:srgbClr val="002060"/>
                </a:solidFill>
              </a:rPr>
              <a:t>: </a:t>
            </a:r>
            <a:r>
              <a:rPr lang="fr-FR" b="1" i="1" dirty="0">
                <a:solidFill>
                  <a:srgbClr val="002060"/>
                </a:solidFill>
              </a:rPr>
              <a:t>Le stress </a:t>
            </a:r>
            <a:r>
              <a:rPr lang="fr-FR" b="1" i="1" dirty="0" smtClean="0">
                <a:solidFill>
                  <a:srgbClr val="002060"/>
                </a:solidFill>
              </a:rPr>
              <a:t>(suite) </a:t>
            </a:r>
            <a:r>
              <a:rPr lang="fr-FR" dirty="0" smtClean="0">
                <a:solidFill>
                  <a:srgbClr val="002060"/>
                </a:solidFill>
              </a:rPr>
              <a:t>:</a:t>
            </a:r>
            <a:endParaRPr lang="fr-FR" dirty="0">
              <a:solidFill>
                <a:srgbClr val="002060"/>
              </a:solidFill>
            </a:endParaRPr>
          </a:p>
        </p:txBody>
      </p:sp>
      <p:sp>
        <p:nvSpPr>
          <p:cNvPr id="6" name="ZoneTexte 5"/>
          <p:cNvSpPr txBox="1"/>
          <p:nvPr/>
        </p:nvSpPr>
        <p:spPr>
          <a:xfrm>
            <a:off x="249193" y="1723697"/>
            <a:ext cx="11700760" cy="369332"/>
          </a:xfrm>
          <a:prstGeom prst="rect">
            <a:avLst/>
          </a:prstGeom>
          <a:noFill/>
        </p:spPr>
        <p:txBody>
          <a:bodyPr wrap="square" rtlCol="0">
            <a:spAutoFit/>
          </a:bodyPr>
          <a:lstStyle/>
          <a:p>
            <a:pPr algn="just"/>
            <a:r>
              <a:rPr lang="fr-FR" u="sng" dirty="0">
                <a:solidFill>
                  <a:srgbClr val="002060"/>
                </a:solidFill>
              </a:rPr>
              <a:t>Risques </a:t>
            </a:r>
            <a:r>
              <a:rPr lang="fr-FR" u="sng" dirty="0" smtClean="0">
                <a:solidFill>
                  <a:srgbClr val="002060"/>
                </a:solidFill>
              </a:rPr>
              <a:t>psychosociaux</a:t>
            </a:r>
            <a:r>
              <a:rPr lang="fr-FR" dirty="0" smtClean="0">
                <a:solidFill>
                  <a:srgbClr val="002060"/>
                </a:solidFill>
              </a:rPr>
              <a:t> (suite) : </a:t>
            </a:r>
            <a:endParaRPr lang="fr-FR" sz="1200" dirty="0" smtClean="0">
              <a:solidFill>
                <a:srgbClr val="002060"/>
              </a:solidFill>
            </a:endParaRPr>
          </a:p>
        </p:txBody>
      </p:sp>
      <p:sp>
        <p:nvSpPr>
          <p:cNvPr id="8" name="ZoneTexte 7"/>
          <p:cNvSpPr txBox="1"/>
          <p:nvPr/>
        </p:nvSpPr>
        <p:spPr>
          <a:xfrm>
            <a:off x="249193" y="6264237"/>
            <a:ext cx="9441217" cy="471100"/>
          </a:xfrm>
          <a:prstGeom prst="rect">
            <a:avLst/>
          </a:prstGeom>
          <a:noFill/>
        </p:spPr>
        <p:txBody>
          <a:bodyPr wrap="square" rtlCol="0">
            <a:spAutoFit/>
          </a:bodyPr>
          <a:lstStyle/>
          <a:p>
            <a:r>
              <a:rPr lang="fr-FR" sz="1200" dirty="0" smtClean="0">
                <a:solidFill>
                  <a:srgbClr val="002060"/>
                </a:solidFill>
              </a:rPr>
              <a:t>(°) Symptômes </a:t>
            </a:r>
            <a:r>
              <a:rPr lang="fr-FR" sz="1200" dirty="0">
                <a:solidFill>
                  <a:srgbClr val="002060"/>
                </a:solidFill>
              </a:rPr>
              <a:t>liés à des risques psychosociaux : </a:t>
            </a:r>
            <a:r>
              <a:rPr lang="fr-FR" sz="1200" i="1" dirty="0">
                <a:solidFill>
                  <a:srgbClr val="002060"/>
                </a:solidFill>
              </a:rPr>
              <a:t>Troubles de la concentration, du sommeil, irritabilité, nervosité, fatigue importante, palpitations ... </a:t>
            </a:r>
            <a:endParaRPr lang="fr-FR" sz="1200" i="1" dirty="0" smtClean="0">
              <a:solidFill>
                <a:srgbClr val="002060"/>
              </a:solidFill>
            </a:endParaRPr>
          </a:p>
          <a:p>
            <a:r>
              <a:rPr lang="fr-FR" sz="1200" dirty="0" smtClean="0">
                <a:solidFill>
                  <a:srgbClr val="002060"/>
                </a:solidFill>
              </a:rPr>
              <a:t>Source </a:t>
            </a:r>
            <a:r>
              <a:rPr lang="fr-FR" sz="1200" dirty="0">
                <a:solidFill>
                  <a:srgbClr val="002060"/>
                </a:solidFill>
              </a:rPr>
              <a:t>: </a:t>
            </a:r>
            <a:r>
              <a:rPr lang="fr-FR" sz="1200" dirty="0">
                <a:solidFill>
                  <a:srgbClr val="002060"/>
                </a:solidFill>
                <a:hlinkClick r:id="rId2"/>
              </a:rPr>
              <a:t>http://</a:t>
            </a:r>
            <a:r>
              <a:rPr lang="fr-FR" sz="1200" dirty="0" smtClean="0">
                <a:solidFill>
                  <a:srgbClr val="002060"/>
                </a:solidFill>
                <a:hlinkClick r:id="rId2"/>
              </a:rPr>
              <a:t>www.inrs.fr/risques/psychosociaux/ce-qu-il-faut-retenir.html</a:t>
            </a:r>
            <a:r>
              <a:rPr lang="fr-FR" sz="1200" dirty="0" smtClean="0">
                <a:solidFill>
                  <a:srgbClr val="002060"/>
                </a:solidFill>
              </a:rPr>
              <a:t> </a:t>
            </a:r>
            <a:r>
              <a:rPr lang="fr-FR" sz="1200" dirty="0" smtClean="0">
                <a:solidFill>
                  <a:srgbClr val="002060"/>
                </a:solidFill>
                <a:latin typeface="Calibri" panose="020F0502020204030204" pitchFamily="34" charset="0"/>
              </a:rPr>
              <a:t>↑</a:t>
            </a:r>
            <a:endParaRPr lang="fr-FR" sz="1200" dirty="0">
              <a:solidFill>
                <a:srgbClr val="002060"/>
              </a:solidFill>
            </a:endParaRPr>
          </a:p>
        </p:txBody>
      </p:sp>
      <p:sp>
        <p:nvSpPr>
          <p:cNvPr id="10" name="Rectangle 9"/>
          <p:cNvSpPr/>
          <p:nvPr/>
        </p:nvSpPr>
        <p:spPr>
          <a:xfrm>
            <a:off x="249192" y="2175003"/>
            <a:ext cx="3746033" cy="2523606"/>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Facteurs de </a:t>
            </a:r>
            <a:r>
              <a:rPr lang="fr-FR" sz="1600" b="1" dirty="0" smtClean="0">
                <a:solidFill>
                  <a:srgbClr val="002060"/>
                </a:solidFill>
              </a:rPr>
              <a:t>risques</a:t>
            </a:r>
            <a:endParaRPr lang="fr-FR" sz="1600" dirty="0">
              <a:solidFill>
                <a:srgbClr val="002060"/>
              </a:solidFill>
            </a:endParaRPr>
          </a:p>
          <a:p>
            <a:pPr marL="285750" indent="-285750">
              <a:buFont typeface="Arial" panose="020B0604020202020204" pitchFamily="34" charset="0"/>
              <a:buChar char="•"/>
            </a:pPr>
            <a:r>
              <a:rPr lang="fr-FR" sz="1600" dirty="0">
                <a:solidFill>
                  <a:srgbClr val="002060"/>
                </a:solidFill>
              </a:rPr>
              <a:t>Intensité et complexité du </a:t>
            </a:r>
            <a:r>
              <a:rPr lang="fr-FR" sz="1600" dirty="0" smtClean="0">
                <a:solidFill>
                  <a:srgbClr val="002060"/>
                </a:solidFill>
              </a:rPr>
              <a:t>travail</a:t>
            </a:r>
            <a:endParaRPr lang="fr-FR" sz="1600" dirty="0">
              <a:solidFill>
                <a:srgbClr val="002060"/>
              </a:solidFill>
            </a:endParaRPr>
          </a:p>
          <a:p>
            <a:pPr marL="285750" indent="-285750">
              <a:buFont typeface="Arial" panose="020B0604020202020204" pitchFamily="34" charset="0"/>
              <a:buChar char="•"/>
            </a:pPr>
            <a:r>
              <a:rPr lang="fr-FR" sz="1600" dirty="0">
                <a:solidFill>
                  <a:srgbClr val="002060"/>
                </a:solidFill>
              </a:rPr>
              <a:t>Faible autonomie au </a:t>
            </a:r>
            <a:r>
              <a:rPr lang="fr-FR" sz="1600" dirty="0" smtClean="0">
                <a:solidFill>
                  <a:srgbClr val="002060"/>
                </a:solidFill>
              </a:rPr>
              <a:t>travail</a:t>
            </a:r>
            <a:endParaRPr lang="fr-FR" sz="1600" dirty="0">
              <a:solidFill>
                <a:srgbClr val="002060"/>
              </a:solidFill>
            </a:endParaRPr>
          </a:p>
          <a:p>
            <a:pPr marL="285750" indent="-285750">
              <a:buFont typeface="Arial" panose="020B0604020202020204" pitchFamily="34" charset="0"/>
              <a:buChar char="•"/>
            </a:pPr>
            <a:r>
              <a:rPr lang="fr-FR" sz="1600" dirty="0">
                <a:solidFill>
                  <a:srgbClr val="002060"/>
                </a:solidFill>
              </a:rPr>
              <a:t>Rapports sociaux </a:t>
            </a:r>
            <a:r>
              <a:rPr lang="fr-FR" sz="1600" dirty="0" smtClean="0">
                <a:solidFill>
                  <a:srgbClr val="002060"/>
                </a:solidFill>
              </a:rPr>
              <a:t>dégradés</a:t>
            </a:r>
          </a:p>
          <a:p>
            <a:pPr marL="285750" indent="-285750">
              <a:buFont typeface="Arial" panose="020B0604020202020204" pitchFamily="34" charset="0"/>
              <a:buChar char="•"/>
            </a:pPr>
            <a:r>
              <a:rPr lang="fr-FR" sz="1600" i="1" dirty="0" smtClean="0">
                <a:solidFill>
                  <a:srgbClr val="002060"/>
                </a:solidFill>
              </a:rPr>
              <a:t>Management par la peur ou la terreur </a:t>
            </a:r>
            <a:endParaRPr lang="fr-FR" sz="1600" i="1" dirty="0">
              <a:solidFill>
                <a:srgbClr val="002060"/>
              </a:solidFill>
            </a:endParaRPr>
          </a:p>
          <a:p>
            <a:pPr marL="285750" indent="-285750">
              <a:buFont typeface="Arial" panose="020B0604020202020204" pitchFamily="34" charset="0"/>
              <a:buChar char="•"/>
            </a:pPr>
            <a:r>
              <a:rPr lang="fr-FR" sz="1600" dirty="0">
                <a:solidFill>
                  <a:srgbClr val="002060"/>
                </a:solidFill>
              </a:rPr>
              <a:t>Conflits de </a:t>
            </a:r>
            <a:r>
              <a:rPr lang="fr-FR" sz="1600" dirty="0" smtClean="0">
                <a:solidFill>
                  <a:srgbClr val="002060"/>
                </a:solidFill>
              </a:rPr>
              <a:t>valeur</a:t>
            </a:r>
          </a:p>
          <a:p>
            <a:pPr marL="285750" indent="-285750">
              <a:buFont typeface="Arial" panose="020B0604020202020204" pitchFamily="34" charset="0"/>
              <a:buChar char="•"/>
            </a:pPr>
            <a:r>
              <a:rPr lang="fr-FR" sz="1600" i="1" dirty="0" smtClean="0">
                <a:solidFill>
                  <a:srgbClr val="002060"/>
                </a:solidFill>
              </a:rPr>
              <a:t>Abandon ou rejet de toutes les valeurs morales communes à la société civile</a:t>
            </a:r>
            <a:endParaRPr lang="fr-FR" sz="1600" i="1" dirty="0">
              <a:solidFill>
                <a:srgbClr val="002060"/>
              </a:solidFill>
            </a:endParaRPr>
          </a:p>
          <a:p>
            <a:pPr marL="285750" indent="-285750">
              <a:buFont typeface="Arial" panose="020B0604020202020204" pitchFamily="34" charset="0"/>
              <a:buChar char="•"/>
            </a:pPr>
            <a:r>
              <a:rPr lang="fr-FR" sz="1600" dirty="0">
                <a:solidFill>
                  <a:srgbClr val="002060"/>
                </a:solidFill>
              </a:rPr>
              <a:t>Etc...</a:t>
            </a:r>
          </a:p>
        </p:txBody>
      </p:sp>
      <p:sp>
        <p:nvSpPr>
          <p:cNvPr id="15" name="Rectangle 14"/>
          <p:cNvSpPr/>
          <p:nvPr/>
        </p:nvSpPr>
        <p:spPr>
          <a:xfrm>
            <a:off x="4594245" y="2186153"/>
            <a:ext cx="2764985" cy="251245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002060"/>
                </a:solidFill>
              </a:rPr>
              <a:t>Risques psychosociaux</a:t>
            </a:r>
          </a:p>
          <a:p>
            <a:endParaRPr lang="fr-FR" dirty="0" smtClean="0">
              <a:solidFill>
                <a:srgbClr val="002060"/>
              </a:solidFill>
            </a:endParaRPr>
          </a:p>
          <a:p>
            <a:pPr marL="285750" indent="-285750">
              <a:buFont typeface="Arial" panose="020B0604020202020204" pitchFamily="34" charset="0"/>
              <a:buChar char="•"/>
            </a:pPr>
            <a:r>
              <a:rPr lang="fr-FR" dirty="0" smtClean="0">
                <a:solidFill>
                  <a:srgbClr val="002060"/>
                </a:solidFill>
              </a:rPr>
              <a:t>Stress</a:t>
            </a:r>
            <a:endParaRPr lang="fr-FR" dirty="0">
              <a:solidFill>
                <a:srgbClr val="002060"/>
              </a:solidFill>
            </a:endParaRPr>
          </a:p>
          <a:p>
            <a:pPr marL="285750" indent="-285750">
              <a:buFont typeface="Arial" panose="020B0604020202020204" pitchFamily="34" charset="0"/>
              <a:buChar char="•"/>
            </a:pPr>
            <a:r>
              <a:rPr lang="fr-FR" dirty="0">
                <a:solidFill>
                  <a:srgbClr val="002060"/>
                </a:solidFill>
              </a:rPr>
              <a:t>Violences internes </a:t>
            </a:r>
          </a:p>
          <a:p>
            <a:pPr marL="285750" indent="-285750">
              <a:buFont typeface="Arial" panose="020B0604020202020204" pitchFamily="34" charset="0"/>
              <a:buChar char="•"/>
            </a:pPr>
            <a:r>
              <a:rPr lang="fr-FR" dirty="0">
                <a:solidFill>
                  <a:srgbClr val="002060"/>
                </a:solidFill>
              </a:rPr>
              <a:t>Violences externes</a:t>
            </a:r>
          </a:p>
        </p:txBody>
      </p:sp>
      <p:sp>
        <p:nvSpPr>
          <p:cNvPr id="16" name="Rectangle 15"/>
          <p:cNvSpPr/>
          <p:nvPr/>
        </p:nvSpPr>
        <p:spPr>
          <a:xfrm>
            <a:off x="7858409" y="2169511"/>
            <a:ext cx="3733369" cy="2529097"/>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002060"/>
                </a:solidFill>
              </a:rPr>
              <a:t>Atteintes à la </a:t>
            </a:r>
            <a:r>
              <a:rPr lang="fr-FR" b="1" dirty="0" smtClean="0">
                <a:solidFill>
                  <a:srgbClr val="002060"/>
                </a:solidFill>
              </a:rPr>
              <a:t>santé (°)</a:t>
            </a:r>
            <a:endParaRPr lang="fr-FR" b="1" dirty="0">
              <a:solidFill>
                <a:srgbClr val="002060"/>
              </a:solidFill>
            </a:endParaRPr>
          </a:p>
          <a:p>
            <a:endParaRPr lang="fr-FR" dirty="0" smtClean="0">
              <a:solidFill>
                <a:srgbClr val="002060"/>
              </a:solidFill>
            </a:endParaRPr>
          </a:p>
          <a:p>
            <a:pPr marL="285750" indent="-285750">
              <a:buFont typeface="Arial" panose="020B0604020202020204" pitchFamily="34" charset="0"/>
              <a:buChar char="•"/>
            </a:pPr>
            <a:r>
              <a:rPr lang="fr-FR" dirty="0" smtClean="0">
                <a:solidFill>
                  <a:srgbClr val="002060"/>
                </a:solidFill>
              </a:rPr>
              <a:t>Malades </a:t>
            </a:r>
            <a:r>
              <a:rPr lang="fr-FR" dirty="0">
                <a:solidFill>
                  <a:srgbClr val="002060"/>
                </a:solidFill>
              </a:rPr>
              <a:t>cardio-vasculaires </a:t>
            </a:r>
          </a:p>
          <a:p>
            <a:pPr marL="285750" indent="-285750">
              <a:buFont typeface="Arial" panose="020B0604020202020204" pitchFamily="34" charset="0"/>
              <a:buChar char="•"/>
            </a:pPr>
            <a:r>
              <a:rPr lang="fr-FR" dirty="0" smtClean="0">
                <a:solidFill>
                  <a:srgbClr val="002060"/>
                </a:solidFill>
              </a:rPr>
              <a:t>Dépression</a:t>
            </a:r>
            <a:endParaRPr lang="fr-FR" dirty="0">
              <a:solidFill>
                <a:srgbClr val="002060"/>
              </a:solidFill>
            </a:endParaRPr>
          </a:p>
          <a:p>
            <a:pPr marL="285750" indent="-285750">
              <a:buFont typeface="Arial" panose="020B0604020202020204" pitchFamily="34" charset="0"/>
              <a:buChar char="•"/>
            </a:pPr>
            <a:r>
              <a:rPr lang="fr-FR" dirty="0">
                <a:solidFill>
                  <a:srgbClr val="002060"/>
                </a:solidFill>
              </a:rPr>
              <a:t>Anxiété </a:t>
            </a:r>
            <a:endParaRPr lang="fr-FR" dirty="0" smtClean="0">
              <a:solidFill>
                <a:srgbClr val="002060"/>
              </a:solidFill>
            </a:endParaRPr>
          </a:p>
          <a:p>
            <a:pPr marL="285750" indent="-285750">
              <a:buFont typeface="Arial" panose="020B0604020202020204" pitchFamily="34" charset="0"/>
              <a:buChar char="•"/>
            </a:pPr>
            <a:r>
              <a:rPr lang="fr-FR" dirty="0" smtClean="0">
                <a:solidFill>
                  <a:srgbClr val="002060"/>
                </a:solidFill>
              </a:rPr>
              <a:t>Epuisement </a:t>
            </a:r>
            <a:r>
              <a:rPr lang="fr-FR" dirty="0">
                <a:solidFill>
                  <a:srgbClr val="002060"/>
                </a:solidFill>
              </a:rPr>
              <a:t>professionnel </a:t>
            </a:r>
            <a:endParaRPr lang="fr-FR" dirty="0" smtClean="0">
              <a:solidFill>
                <a:srgbClr val="002060"/>
              </a:solidFill>
            </a:endParaRPr>
          </a:p>
          <a:p>
            <a:pPr marL="285750" indent="-285750">
              <a:buFont typeface="Arial" panose="020B0604020202020204" pitchFamily="34" charset="0"/>
              <a:buChar char="•"/>
            </a:pPr>
            <a:r>
              <a:rPr lang="fr-FR" dirty="0" smtClean="0">
                <a:solidFill>
                  <a:srgbClr val="002060"/>
                </a:solidFill>
              </a:rPr>
              <a:t>Suicide </a:t>
            </a:r>
          </a:p>
          <a:p>
            <a:pPr marL="285750" indent="-285750">
              <a:buFont typeface="Arial" panose="020B0604020202020204" pitchFamily="34" charset="0"/>
              <a:buChar char="•"/>
            </a:pPr>
            <a:r>
              <a:rPr lang="fr-FR" dirty="0" smtClean="0">
                <a:solidFill>
                  <a:srgbClr val="002060"/>
                </a:solidFill>
              </a:rPr>
              <a:t>CTC Etc</a:t>
            </a:r>
            <a:r>
              <a:rPr lang="fr-FR" dirty="0">
                <a:solidFill>
                  <a:srgbClr val="002060"/>
                </a:solidFill>
              </a:rPr>
              <a:t>...</a:t>
            </a:r>
          </a:p>
        </p:txBody>
      </p:sp>
      <p:sp>
        <p:nvSpPr>
          <p:cNvPr id="11" name="ZoneTexte 10"/>
          <p:cNvSpPr txBox="1"/>
          <p:nvPr/>
        </p:nvSpPr>
        <p:spPr>
          <a:xfrm>
            <a:off x="4078971" y="3121327"/>
            <a:ext cx="431528" cy="369332"/>
          </a:xfrm>
          <a:prstGeom prst="rect">
            <a:avLst/>
          </a:prstGeom>
          <a:noFill/>
        </p:spPr>
        <p:txBody>
          <a:bodyPr wrap="none" rtlCol="0">
            <a:spAutoFit/>
          </a:bodyPr>
          <a:lstStyle/>
          <a:p>
            <a:r>
              <a:rPr lang="fr-FR" b="1" dirty="0" smtClean="0">
                <a:solidFill>
                  <a:srgbClr val="002060"/>
                </a:solidFill>
                <a:sym typeface="Wingdings" panose="05000000000000000000" pitchFamily="2" charset="2"/>
              </a:rPr>
              <a:t></a:t>
            </a:r>
            <a:endParaRPr lang="fr-FR" b="1" dirty="0">
              <a:solidFill>
                <a:srgbClr val="002060"/>
              </a:solidFill>
            </a:endParaRPr>
          </a:p>
        </p:txBody>
      </p:sp>
      <p:sp>
        <p:nvSpPr>
          <p:cNvPr id="18" name="ZoneTexte 17"/>
          <p:cNvSpPr txBox="1"/>
          <p:nvPr/>
        </p:nvSpPr>
        <p:spPr>
          <a:xfrm>
            <a:off x="7393056" y="3169363"/>
            <a:ext cx="431528" cy="369332"/>
          </a:xfrm>
          <a:prstGeom prst="rect">
            <a:avLst/>
          </a:prstGeom>
          <a:noFill/>
        </p:spPr>
        <p:txBody>
          <a:bodyPr wrap="none" rtlCol="0">
            <a:spAutoFit/>
          </a:bodyPr>
          <a:lstStyle/>
          <a:p>
            <a:r>
              <a:rPr lang="fr-FR" b="1" dirty="0" smtClean="0">
                <a:solidFill>
                  <a:srgbClr val="002060"/>
                </a:solidFill>
                <a:sym typeface="Wingdings" panose="05000000000000000000" pitchFamily="2" charset="2"/>
              </a:rPr>
              <a:t></a:t>
            </a:r>
            <a:endParaRPr lang="fr-FR" b="1" dirty="0">
              <a:solidFill>
                <a:srgbClr val="002060"/>
              </a:solidFill>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779" y="102304"/>
            <a:ext cx="2276475" cy="1990725"/>
          </a:xfrm>
          <a:prstGeom prst="rect">
            <a:avLst/>
          </a:prstGeom>
        </p:spPr>
      </p:pic>
      <p:sp>
        <p:nvSpPr>
          <p:cNvPr id="13" name="ZoneTexte 12"/>
          <p:cNvSpPr txBox="1"/>
          <p:nvPr/>
        </p:nvSpPr>
        <p:spPr>
          <a:xfrm>
            <a:off x="536093" y="4738948"/>
            <a:ext cx="10704824" cy="276999"/>
          </a:xfrm>
          <a:prstGeom prst="rect">
            <a:avLst/>
          </a:prstGeom>
          <a:noFill/>
        </p:spPr>
        <p:txBody>
          <a:bodyPr wrap="square" rtlCol="0">
            <a:spAutoFit/>
          </a:bodyPr>
          <a:lstStyle/>
          <a:p>
            <a:r>
              <a:rPr lang="fr-FR" sz="1200" dirty="0" smtClean="0">
                <a:solidFill>
                  <a:srgbClr val="002060"/>
                </a:solidFill>
                <a:latin typeface="Calibri" panose="020F0502020204030204" pitchFamily="34" charset="0"/>
              </a:rPr>
              <a:t>↑</a:t>
            </a:r>
            <a:r>
              <a:rPr lang="fr-FR" sz="1200" dirty="0" smtClean="0">
                <a:solidFill>
                  <a:srgbClr val="002060"/>
                </a:solidFill>
              </a:rPr>
              <a:t> Schéma librement inspiré du schéma présenté dans le « Dossier risques psychosociaux » de l’INRS, </a:t>
            </a:r>
            <a:r>
              <a:rPr lang="fr-FR" sz="1200" dirty="0">
                <a:solidFill>
                  <a:srgbClr val="002060"/>
                </a:solidFill>
                <a:hlinkClick r:id="rId2"/>
              </a:rPr>
              <a:t>http://</a:t>
            </a:r>
            <a:r>
              <a:rPr lang="fr-FR" sz="1200" dirty="0" smtClean="0">
                <a:solidFill>
                  <a:srgbClr val="002060"/>
                </a:solidFill>
                <a:hlinkClick r:id="rId2"/>
              </a:rPr>
              <a:t>www.inrs.fr/risques/psychosociaux/ce-qu-il-faut-retenir.html</a:t>
            </a:r>
            <a:r>
              <a:rPr lang="fr-FR" sz="1200" dirty="0" smtClean="0">
                <a:solidFill>
                  <a:srgbClr val="002060"/>
                </a:solidFill>
              </a:rPr>
              <a:t> </a:t>
            </a:r>
            <a:endParaRPr lang="fr-FR" sz="1200" dirty="0">
              <a:solidFill>
                <a:srgbClr val="002060"/>
              </a:solidFill>
            </a:endParaRP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585" y="5117922"/>
            <a:ext cx="2167669" cy="1617415"/>
          </a:xfrm>
          <a:prstGeom prst="rect">
            <a:avLst/>
          </a:prstGeom>
        </p:spPr>
      </p:pic>
    </p:spTree>
    <p:extLst>
      <p:ext uri="{BB962C8B-B14F-4D97-AF65-F5344CB8AC3E}">
        <p14:creationId xmlns:p14="http://schemas.microsoft.com/office/powerpoint/2010/main" val="40683419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49</a:t>
            </a:fld>
            <a:endParaRPr lang="fr-FR" dirty="0"/>
          </a:p>
        </p:txBody>
      </p:sp>
      <p:sp>
        <p:nvSpPr>
          <p:cNvPr id="4" name="ZoneTexte 3"/>
          <p:cNvSpPr txBox="1"/>
          <p:nvPr/>
        </p:nvSpPr>
        <p:spPr>
          <a:xfrm>
            <a:off x="249192" y="704893"/>
            <a:ext cx="88679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249193" y="1261241"/>
            <a:ext cx="6723377" cy="369332"/>
          </a:xfrm>
          <a:prstGeom prst="rect">
            <a:avLst/>
          </a:prstGeom>
          <a:noFill/>
        </p:spPr>
        <p:txBody>
          <a:bodyPr wrap="square" rtlCol="0">
            <a:spAutoFit/>
          </a:bodyPr>
          <a:lstStyle/>
          <a:p>
            <a:r>
              <a:rPr lang="fr-FR" dirty="0" smtClean="0">
                <a:solidFill>
                  <a:srgbClr val="002060"/>
                </a:solidFill>
              </a:rPr>
              <a:t>10.3a. </a:t>
            </a:r>
            <a:r>
              <a:rPr lang="fr-FR" b="1" dirty="0" smtClean="0">
                <a:solidFill>
                  <a:srgbClr val="002060"/>
                </a:solidFill>
              </a:rPr>
              <a:t>Facteurs aggravants </a:t>
            </a:r>
            <a:r>
              <a:rPr lang="fr-FR" dirty="0">
                <a:solidFill>
                  <a:srgbClr val="002060"/>
                </a:solidFill>
              </a:rPr>
              <a:t>: </a:t>
            </a:r>
            <a:r>
              <a:rPr lang="fr-FR" b="1" i="1" dirty="0">
                <a:solidFill>
                  <a:srgbClr val="002060"/>
                </a:solidFill>
              </a:rPr>
              <a:t>Le stress </a:t>
            </a:r>
            <a:r>
              <a:rPr lang="fr-FR" b="1" i="1" dirty="0" smtClean="0">
                <a:solidFill>
                  <a:srgbClr val="002060"/>
                </a:solidFill>
              </a:rPr>
              <a:t>(suite) </a:t>
            </a:r>
            <a:r>
              <a:rPr lang="fr-FR" dirty="0" smtClean="0">
                <a:solidFill>
                  <a:srgbClr val="002060"/>
                </a:solidFill>
              </a:rPr>
              <a:t>:</a:t>
            </a:r>
            <a:endParaRPr lang="fr-FR" dirty="0">
              <a:solidFill>
                <a:srgbClr val="002060"/>
              </a:solidFill>
            </a:endParaRPr>
          </a:p>
        </p:txBody>
      </p:sp>
      <p:sp>
        <p:nvSpPr>
          <p:cNvPr id="7" name="Rectangle 6"/>
          <p:cNvSpPr/>
          <p:nvPr/>
        </p:nvSpPr>
        <p:spPr>
          <a:xfrm>
            <a:off x="249192" y="1708497"/>
            <a:ext cx="3157083" cy="369332"/>
          </a:xfrm>
          <a:prstGeom prst="rect">
            <a:avLst/>
          </a:prstGeom>
        </p:spPr>
        <p:txBody>
          <a:bodyPr wrap="none">
            <a:spAutoFit/>
          </a:bodyPr>
          <a:lstStyle/>
          <a:p>
            <a:r>
              <a:rPr lang="fr-FR" u="sng" dirty="0">
                <a:solidFill>
                  <a:srgbClr val="002060"/>
                </a:solidFill>
              </a:rPr>
              <a:t>Risques psychosociaux </a:t>
            </a:r>
            <a:r>
              <a:rPr lang="fr-FR" dirty="0" smtClean="0">
                <a:solidFill>
                  <a:srgbClr val="002060"/>
                </a:solidFill>
              </a:rPr>
              <a:t> (suite) : </a:t>
            </a:r>
            <a:endParaRPr lang="fr-FR" dirty="0"/>
          </a:p>
        </p:txBody>
      </p:sp>
      <p:pic>
        <p:nvPicPr>
          <p:cNvPr id="10242" name="Picture 2" descr="D:\Users\blisan\Documents\divers\céphalées\céphalées\preventio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92" y="4248150"/>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Users\blisan\Documents\divers\céphalées\céphalées\Risques psychosociaux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2" y="2302078"/>
            <a:ext cx="27908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Users\blisan\Documents\divers\céphalées\céphalées\Risques psychosociaux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812" y="3857764"/>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D:\Users\blisan\Documents\divers\céphalées\céphalées\Risques psychosociaux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6347" y="1261240"/>
            <a:ext cx="2908408" cy="217849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D:\Users\blisan\Documents\divers\céphalées\céphalées\Risques psychosociaux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3025" y="1660086"/>
            <a:ext cx="4864100"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66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177791" y="451223"/>
            <a:ext cx="2313161" cy="369332"/>
          </a:xfrm>
          <a:prstGeom prst="rect">
            <a:avLst/>
          </a:prstGeom>
          <a:noFill/>
        </p:spPr>
        <p:txBody>
          <a:bodyPr wrap="square" rtlCol="0">
            <a:spAutoFit/>
          </a:bodyPr>
          <a:lstStyle/>
          <a:p>
            <a:r>
              <a:rPr lang="fr-FR" b="1" dirty="0" smtClean="0">
                <a:solidFill>
                  <a:srgbClr val="002060"/>
                </a:solidFill>
              </a:rPr>
              <a:t>0. Sommaire (suite) </a:t>
            </a:r>
            <a:r>
              <a:rPr lang="fr-FR" dirty="0" smtClean="0">
                <a:solidFill>
                  <a:srgbClr val="002060"/>
                </a:solidFill>
              </a:rPr>
              <a:t>:</a:t>
            </a:r>
          </a:p>
        </p:txBody>
      </p:sp>
      <p:sp>
        <p:nvSpPr>
          <p:cNvPr id="5" name="Espace réservé du numéro de diapositive 4"/>
          <p:cNvSpPr>
            <a:spLocks noGrp="1"/>
          </p:cNvSpPr>
          <p:nvPr>
            <p:ph type="sldNum" sz="quarter" idx="12"/>
          </p:nvPr>
        </p:nvSpPr>
        <p:spPr>
          <a:xfrm>
            <a:off x="11058861" y="226221"/>
            <a:ext cx="671456" cy="299160"/>
          </a:xfrm>
        </p:spPr>
        <p:txBody>
          <a:bodyPr/>
          <a:lstStyle/>
          <a:p>
            <a:fld id="{CE177AD9-1C89-497B-82D4-54EC60B92A04}" type="slidenum">
              <a:rPr lang="fr-FR" smtClean="0"/>
              <a:t>5</a:t>
            </a:fld>
            <a:endParaRPr lang="fr-FR" dirty="0"/>
          </a:p>
        </p:txBody>
      </p:sp>
      <p:sp>
        <p:nvSpPr>
          <p:cNvPr id="3" name="ZoneTexte 2"/>
          <p:cNvSpPr txBox="1"/>
          <p:nvPr/>
        </p:nvSpPr>
        <p:spPr>
          <a:xfrm>
            <a:off x="177791" y="821331"/>
            <a:ext cx="9654831" cy="5909310"/>
          </a:xfrm>
          <a:prstGeom prst="rect">
            <a:avLst/>
          </a:prstGeom>
          <a:noFill/>
        </p:spPr>
        <p:txBody>
          <a:bodyPr wrap="square" rtlCol="0">
            <a:spAutoFit/>
          </a:bodyPr>
          <a:lstStyle/>
          <a:p>
            <a:r>
              <a:rPr lang="fr-FR" sz="1400" dirty="0" smtClean="0">
                <a:solidFill>
                  <a:srgbClr val="002060"/>
                </a:solidFill>
              </a:rPr>
              <a:t>11</a:t>
            </a:r>
            <a:r>
              <a:rPr lang="fr-FR" sz="1400" dirty="0">
                <a:solidFill>
                  <a:srgbClr val="002060"/>
                </a:solidFill>
              </a:rPr>
              <a:t>. Céphalées de tension chroniques chez les enfants</a:t>
            </a:r>
          </a:p>
          <a:p>
            <a:r>
              <a:rPr lang="fr-FR" sz="1400" dirty="0">
                <a:solidFill>
                  <a:srgbClr val="002060"/>
                </a:solidFill>
              </a:rPr>
              <a:t>12. Céphalées de tension chroniques chez les personnes âgées</a:t>
            </a:r>
          </a:p>
          <a:p>
            <a:r>
              <a:rPr lang="fr-FR" sz="1400" dirty="0">
                <a:solidFill>
                  <a:srgbClr val="002060"/>
                </a:solidFill>
              </a:rPr>
              <a:t>13. Guérisons et/ou rémissions de céphalées de tension chroniques</a:t>
            </a:r>
          </a:p>
          <a:p>
            <a:r>
              <a:rPr lang="fr-FR" sz="1400" dirty="0">
                <a:solidFill>
                  <a:srgbClr val="002060"/>
                </a:solidFill>
              </a:rPr>
              <a:t>13bis. Exemples de guérisons et/ou rémissions de céphalées de tension chroniques</a:t>
            </a:r>
          </a:p>
          <a:p>
            <a:r>
              <a:rPr lang="fr-FR" sz="1400" dirty="0">
                <a:solidFill>
                  <a:srgbClr val="002060"/>
                </a:solidFill>
              </a:rPr>
              <a:t>14. Méthodes de résolution de la CTC préconisées par l’association</a:t>
            </a:r>
          </a:p>
          <a:p>
            <a:r>
              <a:rPr lang="fr-FR" sz="1400" dirty="0">
                <a:solidFill>
                  <a:srgbClr val="002060"/>
                </a:solidFill>
              </a:rPr>
              <a:t>14bis. Méthode pour obtenir la rémission de céphalées de tension chroniques, survenues après un surmenage grave</a:t>
            </a:r>
          </a:p>
          <a:p>
            <a:r>
              <a:rPr lang="fr-FR" sz="1400" dirty="0">
                <a:solidFill>
                  <a:srgbClr val="002060"/>
                </a:solidFill>
              </a:rPr>
              <a:t>15. Médicaments prescrits par les neurologues pour les céphalées de tension</a:t>
            </a:r>
          </a:p>
          <a:p>
            <a:r>
              <a:rPr lang="fr-FR" sz="1400" dirty="0">
                <a:solidFill>
                  <a:srgbClr val="002060"/>
                </a:solidFill>
              </a:rPr>
              <a:t>16. Les thérapies non médicamenteuses </a:t>
            </a:r>
            <a:r>
              <a:rPr lang="fr-FR" sz="1400" dirty="0" smtClean="0">
                <a:solidFill>
                  <a:srgbClr val="002060"/>
                </a:solidFill>
              </a:rPr>
              <a:t>prescrites </a:t>
            </a:r>
            <a:r>
              <a:rPr lang="fr-FR" sz="1400" dirty="0">
                <a:solidFill>
                  <a:srgbClr val="002060"/>
                </a:solidFill>
              </a:rPr>
              <a:t>par les neurologues pour les céphalées de tension</a:t>
            </a:r>
          </a:p>
          <a:p>
            <a:r>
              <a:rPr lang="fr-FR" sz="1400" dirty="0">
                <a:solidFill>
                  <a:srgbClr val="002060"/>
                </a:solidFill>
              </a:rPr>
              <a:t>17. Conseils de médecins spécialistes</a:t>
            </a:r>
          </a:p>
          <a:p>
            <a:r>
              <a:rPr lang="fr-FR" sz="1400" dirty="0">
                <a:solidFill>
                  <a:srgbClr val="002060"/>
                </a:solidFill>
              </a:rPr>
              <a:t>18. Méthode diagnostique des causes des CTC</a:t>
            </a:r>
          </a:p>
          <a:p>
            <a:r>
              <a:rPr lang="fr-FR" sz="1400" dirty="0">
                <a:solidFill>
                  <a:srgbClr val="002060"/>
                </a:solidFill>
              </a:rPr>
              <a:t>19. Grille diagnostique, de l’association, pour trouver les causes des </a:t>
            </a:r>
            <a:r>
              <a:rPr lang="fr-FR" sz="1400" dirty="0" smtClean="0">
                <a:solidFill>
                  <a:srgbClr val="002060"/>
                </a:solidFill>
              </a:rPr>
              <a:t>CTC</a:t>
            </a:r>
          </a:p>
          <a:p>
            <a:r>
              <a:rPr lang="fr-FR" sz="1400" dirty="0" smtClean="0">
                <a:solidFill>
                  <a:srgbClr val="002060"/>
                </a:solidFill>
              </a:rPr>
              <a:t>20</a:t>
            </a:r>
            <a:r>
              <a:rPr lang="fr-FR" sz="1400" dirty="0">
                <a:solidFill>
                  <a:srgbClr val="002060"/>
                </a:solidFill>
              </a:rPr>
              <a:t>. Conclusions</a:t>
            </a:r>
          </a:p>
          <a:p>
            <a:r>
              <a:rPr lang="fr-FR" sz="1400" dirty="0">
                <a:solidFill>
                  <a:srgbClr val="002060"/>
                </a:solidFill>
              </a:rPr>
              <a:t>21. </a:t>
            </a:r>
            <a:r>
              <a:rPr lang="fr-FR" sz="1400" dirty="0" smtClean="0">
                <a:solidFill>
                  <a:srgbClr val="002060"/>
                </a:solidFill>
              </a:rPr>
              <a:t>Annexe : Bibliographie</a:t>
            </a:r>
          </a:p>
          <a:p>
            <a:r>
              <a:rPr lang="fr-FR" sz="1400" dirty="0" smtClean="0">
                <a:solidFill>
                  <a:srgbClr val="002060"/>
                </a:solidFill>
              </a:rPr>
              <a:t>22. </a:t>
            </a:r>
            <a:r>
              <a:rPr lang="fr-FR" sz="1400" dirty="0">
                <a:solidFill>
                  <a:srgbClr val="002060"/>
                </a:solidFill>
              </a:rPr>
              <a:t>Annexe : Distinctions entre les céphalées </a:t>
            </a:r>
            <a:endParaRPr lang="fr-FR" sz="1400" dirty="0" smtClean="0">
              <a:solidFill>
                <a:srgbClr val="002060"/>
              </a:solidFill>
            </a:endParaRPr>
          </a:p>
          <a:p>
            <a:r>
              <a:rPr lang="fr-FR" sz="1400" dirty="0">
                <a:solidFill>
                  <a:srgbClr val="002060"/>
                </a:solidFill>
              </a:rPr>
              <a:t>23. Annexe : Les céphalées de tension secondaires.</a:t>
            </a:r>
          </a:p>
          <a:p>
            <a:r>
              <a:rPr lang="fr-FR" sz="1400" dirty="0">
                <a:solidFill>
                  <a:srgbClr val="002060"/>
                </a:solidFill>
              </a:rPr>
              <a:t>23.1. Annexe : Introduction sur les céphalées de tension secondaires.</a:t>
            </a:r>
          </a:p>
          <a:p>
            <a:r>
              <a:rPr lang="fr-FR" sz="1400" dirty="0">
                <a:solidFill>
                  <a:srgbClr val="002060"/>
                </a:solidFill>
              </a:rPr>
              <a:t>23.2. Annexe : Les céphalées de rebond, les céphalées par abus médicamenteux.</a:t>
            </a:r>
          </a:p>
          <a:p>
            <a:r>
              <a:rPr lang="fr-FR" sz="1400" dirty="0">
                <a:solidFill>
                  <a:srgbClr val="002060"/>
                </a:solidFill>
              </a:rPr>
              <a:t>23.3. Annexe : Les AVC </a:t>
            </a:r>
            <a:r>
              <a:rPr lang="fr-FR" sz="1400" dirty="0" smtClean="0">
                <a:solidFill>
                  <a:srgbClr val="002060"/>
                </a:solidFill>
              </a:rPr>
              <a:t>– accidents vasculaires cérébraux.</a:t>
            </a:r>
          </a:p>
          <a:p>
            <a:r>
              <a:rPr lang="fr-FR" sz="1400" dirty="0">
                <a:solidFill>
                  <a:srgbClr val="002060"/>
                </a:solidFill>
              </a:rPr>
              <a:t>23.3bis. Annexe : Défaut d’oxygène : MAM - mal aigu des montagnes</a:t>
            </a:r>
            <a:endParaRPr lang="fr-FR" sz="1400" dirty="0" smtClean="0">
              <a:solidFill>
                <a:srgbClr val="002060"/>
              </a:solidFill>
            </a:endParaRPr>
          </a:p>
          <a:p>
            <a:r>
              <a:rPr lang="fr-FR" sz="1400" dirty="0" smtClean="0">
                <a:solidFill>
                  <a:srgbClr val="002060"/>
                </a:solidFill>
              </a:rPr>
              <a:t>23.3ter. </a:t>
            </a:r>
            <a:r>
              <a:rPr lang="fr-FR" sz="1400" dirty="0">
                <a:solidFill>
                  <a:srgbClr val="002060"/>
                </a:solidFill>
              </a:rPr>
              <a:t>Annexe : Défaut d’oxygène :</a:t>
            </a:r>
            <a:r>
              <a:rPr lang="fr-FR" sz="1400" dirty="0" smtClean="0">
                <a:solidFill>
                  <a:srgbClr val="002060"/>
                </a:solidFill>
              </a:rPr>
              <a:t> </a:t>
            </a:r>
            <a:r>
              <a:rPr lang="fr-FR" sz="1400" dirty="0">
                <a:solidFill>
                  <a:srgbClr val="002060"/>
                </a:solidFill>
              </a:rPr>
              <a:t>intoxication au monoxyde de carbone etc</a:t>
            </a:r>
            <a:r>
              <a:rPr lang="fr-FR" sz="1400" dirty="0" smtClean="0">
                <a:solidFill>
                  <a:srgbClr val="002060"/>
                </a:solidFill>
              </a:rPr>
              <a:t>.</a:t>
            </a:r>
            <a:endParaRPr lang="fr-FR" sz="1400" dirty="0">
              <a:solidFill>
                <a:srgbClr val="002060"/>
              </a:solidFill>
            </a:endParaRPr>
          </a:p>
          <a:p>
            <a:r>
              <a:rPr lang="fr-FR" sz="1400" dirty="0" smtClean="0">
                <a:solidFill>
                  <a:srgbClr val="002060"/>
                </a:solidFill>
              </a:rPr>
              <a:t>23.4</a:t>
            </a:r>
            <a:r>
              <a:rPr lang="fr-FR" sz="1400" dirty="0">
                <a:solidFill>
                  <a:srgbClr val="002060"/>
                </a:solidFill>
              </a:rPr>
              <a:t>. Annexe : Tumeur bénigne ou maligne, compressant la masse cérébrale.</a:t>
            </a:r>
          </a:p>
          <a:p>
            <a:r>
              <a:rPr lang="fr-FR" sz="1400" dirty="0">
                <a:solidFill>
                  <a:srgbClr val="002060"/>
                </a:solidFill>
              </a:rPr>
              <a:t>23.5. Annexe : La malformation d’Arnold-Chiari.</a:t>
            </a:r>
          </a:p>
          <a:p>
            <a:r>
              <a:rPr lang="fr-FR" sz="1400" dirty="0">
                <a:solidFill>
                  <a:srgbClr val="002060"/>
                </a:solidFill>
              </a:rPr>
              <a:t>23.6. Annexe : Les céphalées d’origine vertébrales </a:t>
            </a:r>
            <a:r>
              <a:rPr lang="fr-FR" sz="1400" dirty="0" smtClean="0">
                <a:solidFill>
                  <a:srgbClr val="002060"/>
                </a:solidFill>
              </a:rPr>
              <a:t>(contraction </a:t>
            </a:r>
            <a:r>
              <a:rPr lang="fr-FR" sz="1400" dirty="0">
                <a:solidFill>
                  <a:srgbClr val="002060"/>
                </a:solidFill>
              </a:rPr>
              <a:t>douloureuses des muscles de la région </a:t>
            </a:r>
            <a:r>
              <a:rPr lang="fr-FR" sz="1400" dirty="0" smtClean="0">
                <a:solidFill>
                  <a:srgbClr val="002060"/>
                </a:solidFill>
              </a:rPr>
              <a:t>cervico-dorsale, arthroses …)</a:t>
            </a:r>
          </a:p>
          <a:p>
            <a:r>
              <a:rPr lang="fr-FR" sz="1400" dirty="0">
                <a:solidFill>
                  <a:srgbClr val="002060"/>
                </a:solidFill>
              </a:rPr>
              <a:t>23.6bis. Annexe : Traumatisme </a:t>
            </a:r>
            <a:r>
              <a:rPr lang="fr-FR" sz="1400" dirty="0" smtClean="0">
                <a:solidFill>
                  <a:srgbClr val="002060"/>
                </a:solidFill>
              </a:rPr>
              <a:t>cervical</a:t>
            </a:r>
            <a:endParaRPr lang="fr-FR" sz="1400" dirty="0">
              <a:solidFill>
                <a:srgbClr val="002060"/>
              </a:solidFill>
            </a:endParaRPr>
          </a:p>
          <a:p>
            <a:r>
              <a:rPr lang="fr-FR" sz="1400" dirty="0">
                <a:solidFill>
                  <a:srgbClr val="002060"/>
                </a:solidFill>
              </a:rPr>
              <a:t>23.7. Annexe </a:t>
            </a:r>
            <a:r>
              <a:rPr lang="fr-FR" sz="1400" dirty="0" smtClean="0">
                <a:solidFill>
                  <a:srgbClr val="002060"/>
                </a:solidFill>
              </a:rPr>
              <a:t>:  Méningites</a:t>
            </a:r>
            <a:endParaRPr lang="fr-FR" sz="1400" dirty="0">
              <a:solidFill>
                <a:srgbClr val="002060"/>
              </a:solidFill>
            </a:endParaRPr>
          </a:p>
          <a:p>
            <a:r>
              <a:rPr lang="fr-FR" sz="1400" dirty="0" smtClean="0">
                <a:solidFill>
                  <a:srgbClr val="002060"/>
                </a:solidFill>
              </a:rPr>
              <a:t>23.8. </a:t>
            </a:r>
            <a:r>
              <a:rPr lang="fr-FR" sz="1400" dirty="0">
                <a:solidFill>
                  <a:srgbClr val="002060"/>
                </a:solidFill>
              </a:rPr>
              <a:t>Annexe : les sinusites (virales, bactériennes, </a:t>
            </a:r>
            <a:r>
              <a:rPr lang="fr-FR" sz="1400" dirty="0" smtClean="0">
                <a:solidFill>
                  <a:srgbClr val="002060"/>
                </a:solidFill>
              </a:rPr>
              <a:t>…).</a:t>
            </a:r>
          </a:p>
          <a:p>
            <a:r>
              <a:rPr lang="fr-FR" sz="1400" dirty="0" smtClean="0">
                <a:solidFill>
                  <a:srgbClr val="002060"/>
                </a:solidFill>
              </a:rPr>
              <a:t>23.9. </a:t>
            </a:r>
            <a:r>
              <a:rPr lang="fr-FR" sz="1400" dirty="0">
                <a:solidFill>
                  <a:srgbClr val="002060"/>
                </a:solidFill>
              </a:rPr>
              <a:t>Annexe : Difficultés d’adaptation et fatigue oculaires</a:t>
            </a:r>
            <a:r>
              <a:rPr lang="fr-FR" sz="1400" dirty="0" smtClean="0">
                <a:solidFill>
                  <a:srgbClr val="002060"/>
                </a:solidFill>
              </a:rPr>
              <a:t>.</a:t>
            </a:r>
            <a:endParaRPr lang="fr-FR" sz="1400" dirty="0">
              <a:solidFill>
                <a:srgbClr val="00206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298" y="820555"/>
            <a:ext cx="2019300" cy="1914525"/>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1123" y="3971871"/>
            <a:ext cx="1895475" cy="2409825"/>
          </a:xfrm>
          <a:prstGeom prst="rect">
            <a:avLst/>
          </a:prstGeom>
        </p:spPr>
      </p:pic>
    </p:spTree>
    <p:extLst>
      <p:ext uri="{BB962C8B-B14F-4D97-AF65-F5344CB8AC3E}">
        <p14:creationId xmlns:p14="http://schemas.microsoft.com/office/powerpoint/2010/main" val="2868919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34106"/>
            <a:ext cx="612228" cy="352206"/>
          </a:xfrm>
        </p:spPr>
        <p:txBody>
          <a:bodyPr/>
          <a:lstStyle/>
          <a:p>
            <a:fld id="{CE177AD9-1C89-497B-82D4-54EC60B92A04}" type="slidenum">
              <a:rPr lang="fr-FR" smtClean="0"/>
              <a:t>50</a:t>
            </a:fld>
            <a:endParaRPr lang="fr-FR" dirty="0"/>
          </a:p>
        </p:txBody>
      </p:sp>
      <p:sp>
        <p:nvSpPr>
          <p:cNvPr id="3" name="ZoneTexte 2"/>
          <p:cNvSpPr txBox="1"/>
          <p:nvPr/>
        </p:nvSpPr>
        <p:spPr>
          <a:xfrm>
            <a:off x="105756" y="576624"/>
            <a:ext cx="88679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4" name="ZoneTexte 3"/>
          <p:cNvSpPr txBox="1"/>
          <p:nvPr/>
        </p:nvSpPr>
        <p:spPr>
          <a:xfrm>
            <a:off x="5004815" y="129928"/>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68511" y="945956"/>
            <a:ext cx="6723377" cy="369332"/>
          </a:xfrm>
          <a:prstGeom prst="rect">
            <a:avLst/>
          </a:prstGeom>
          <a:noFill/>
        </p:spPr>
        <p:txBody>
          <a:bodyPr wrap="square" rtlCol="0">
            <a:spAutoFit/>
          </a:bodyPr>
          <a:lstStyle/>
          <a:p>
            <a:r>
              <a:rPr lang="fr-FR" dirty="0" smtClean="0">
                <a:solidFill>
                  <a:srgbClr val="002060"/>
                </a:solidFill>
              </a:rPr>
              <a:t>10.3a. </a:t>
            </a:r>
            <a:r>
              <a:rPr lang="fr-FR" b="1" dirty="0" smtClean="0">
                <a:solidFill>
                  <a:srgbClr val="002060"/>
                </a:solidFill>
              </a:rPr>
              <a:t>Facteurs aggravants </a:t>
            </a:r>
            <a:r>
              <a:rPr lang="fr-FR" dirty="0">
                <a:solidFill>
                  <a:srgbClr val="002060"/>
                </a:solidFill>
              </a:rPr>
              <a:t>: </a:t>
            </a:r>
            <a:r>
              <a:rPr lang="fr-FR" b="1" i="1" dirty="0">
                <a:solidFill>
                  <a:srgbClr val="002060"/>
                </a:solidFill>
              </a:rPr>
              <a:t>Le stress </a:t>
            </a:r>
            <a:r>
              <a:rPr lang="fr-FR" b="1" i="1" dirty="0" smtClean="0">
                <a:solidFill>
                  <a:srgbClr val="002060"/>
                </a:solidFill>
              </a:rPr>
              <a:t>(suite) </a:t>
            </a:r>
            <a:r>
              <a:rPr lang="fr-FR" dirty="0" smtClean="0">
                <a:solidFill>
                  <a:srgbClr val="002060"/>
                </a:solidFill>
              </a:rPr>
              <a:t>:</a:t>
            </a:r>
            <a:endParaRPr lang="fr-FR" dirty="0">
              <a:solidFill>
                <a:srgbClr val="002060"/>
              </a:solidFill>
            </a:endParaRPr>
          </a:p>
        </p:txBody>
      </p:sp>
      <p:sp>
        <p:nvSpPr>
          <p:cNvPr id="6" name="ZoneTexte 5"/>
          <p:cNvSpPr txBox="1"/>
          <p:nvPr/>
        </p:nvSpPr>
        <p:spPr>
          <a:xfrm>
            <a:off x="105756" y="1799668"/>
            <a:ext cx="11890934" cy="4874402"/>
          </a:xfrm>
          <a:prstGeom prst="rect">
            <a:avLst/>
          </a:prstGeom>
          <a:noFill/>
        </p:spPr>
        <p:txBody>
          <a:bodyPr wrap="square" rtlCol="0">
            <a:spAutoFit/>
          </a:bodyPr>
          <a:lstStyle/>
          <a:p>
            <a:pPr algn="just"/>
            <a:r>
              <a:rPr lang="fr-FR" dirty="0" smtClean="0">
                <a:solidFill>
                  <a:srgbClr val="002060"/>
                </a:solidFill>
              </a:rPr>
              <a:t>Souvent au sein de notre association, nous avons observé que les CTC, apparaissaient souvent après un choc ou </a:t>
            </a:r>
            <a:r>
              <a:rPr lang="fr-FR" dirty="0">
                <a:solidFill>
                  <a:srgbClr val="002060"/>
                </a:solidFill>
              </a:rPr>
              <a:t>une agression psychique </a:t>
            </a:r>
            <a:r>
              <a:rPr lang="fr-FR" dirty="0" smtClean="0">
                <a:solidFill>
                  <a:srgbClr val="002060"/>
                </a:solidFill>
              </a:rPr>
              <a:t>(violente, pénible) ou une succession </a:t>
            </a:r>
            <a:r>
              <a:rPr lang="fr-FR" dirty="0">
                <a:solidFill>
                  <a:srgbClr val="002060"/>
                </a:solidFill>
              </a:rPr>
              <a:t>de chocs </a:t>
            </a:r>
            <a:r>
              <a:rPr lang="fr-FR" dirty="0" smtClean="0">
                <a:solidFill>
                  <a:srgbClr val="002060"/>
                </a:solidFill>
              </a:rPr>
              <a:t>psychiques, que le malade a du mal à supporter (°). </a:t>
            </a:r>
          </a:p>
          <a:p>
            <a:pPr algn="just"/>
            <a:endParaRPr lang="fr-FR" dirty="0">
              <a:solidFill>
                <a:srgbClr val="002060"/>
              </a:solidFill>
            </a:endParaRPr>
          </a:p>
          <a:p>
            <a:pPr marL="285750" indent="-285750" algn="just">
              <a:buFont typeface="Arial" panose="020B0604020202020204" pitchFamily="34" charset="0"/>
              <a:buChar char="•"/>
            </a:pPr>
            <a:r>
              <a:rPr lang="fr-FR" dirty="0" smtClean="0">
                <a:solidFill>
                  <a:srgbClr val="002060"/>
                </a:solidFill>
              </a:rPr>
              <a:t>Par exemple, la CTC de Jean-Christophe est apparue suite a) un licenciement brutal, b) la séparation d’avec son épouse, après 8 ans de mariage (suite à une infidélité de sa part), c) le coulage de bielle de sa voiture sur l’autoroute.</a:t>
            </a:r>
          </a:p>
          <a:p>
            <a:pPr marL="285750" indent="-285750" algn="just">
              <a:buFont typeface="Arial" panose="020B0604020202020204" pitchFamily="34" charset="0"/>
              <a:buChar char="•"/>
            </a:pPr>
            <a:r>
              <a:rPr lang="fr-FR" dirty="0" smtClean="0">
                <a:solidFill>
                  <a:srgbClr val="002060"/>
                </a:solidFill>
              </a:rPr>
              <a:t>La CTC de Simone est apparue suite a) à son licenciement à 50 ans (lié à la faillite de son entreprise), b) à l’infidélité et au départ de son mari après 30 de mariage, c) à la vente de sa maison.</a:t>
            </a:r>
          </a:p>
          <a:p>
            <a:pPr marL="285750" indent="-285750" algn="just">
              <a:buFont typeface="Arial" panose="020B0604020202020204" pitchFamily="34" charset="0"/>
              <a:buChar char="•"/>
            </a:pPr>
            <a:r>
              <a:rPr lang="fr-FR" dirty="0">
                <a:solidFill>
                  <a:srgbClr val="002060"/>
                </a:solidFill>
              </a:rPr>
              <a:t>La </a:t>
            </a:r>
            <a:r>
              <a:rPr lang="fr-FR" dirty="0" smtClean="0">
                <a:solidFill>
                  <a:srgbClr val="002060"/>
                </a:solidFill>
              </a:rPr>
              <a:t>CTC de Bernard est apparue suite à de nombreuses manipulations et trahisons de son frère, en qui il avait toute confiance, </a:t>
            </a:r>
            <a:r>
              <a:rPr lang="fr-FR" dirty="0">
                <a:solidFill>
                  <a:srgbClr val="002060"/>
                </a:solidFill>
              </a:rPr>
              <a:t>manipulations </a:t>
            </a:r>
            <a:r>
              <a:rPr lang="fr-FR" dirty="0" smtClean="0">
                <a:solidFill>
                  <a:srgbClr val="002060"/>
                </a:solidFill>
              </a:rPr>
              <a:t>à l’origine d’accusations fallacieuses et stressantes portées contre lui _ accusation d’agressions sexuelles, accusation d’avoir diffamé son père sur Internet …</a:t>
            </a:r>
          </a:p>
          <a:p>
            <a:pPr marL="285750" indent="-285750" algn="just">
              <a:buFont typeface="Arial" panose="020B0604020202020204" pitchFamily="34" charset="0"/>
              <a:buChar char="•"/>
            </a:pPr>
            <a:r>
              <a:rPr lang="fr-FR" dirty="0" smtClean="0">
                <a:solidFill>
                  <a:srgbClr val="002060"/>
                </a:solidFill>
              </a:rPr>
              <a:t>La CTC de Christelle </a:t>
            </a:r>
            <a:r>
              <a:rPr lang="fr-FR" dirty="0">
                <a:solidFill>
                  <a:srgbClr val="002060"/>
                </a:solidFill>
              </a:rPr>
              <a:t>est apparue </a:t>
            </a:r>
            <a:r>
              <a:rPr lang="fr-FR" dirty="0" smtClean="0">
                <a:solidFill>
                  <a:srgbClr val="002060"/>
                </a:solidFill>
              </a:rPr>
              <a:t> suite à la trahison de sa « meilleure amie », une amie en qui elle </a:t>
            </a:r>
            <a:r>
              <a:rPr lang="fr-FR" dirty="0">
                <a:solidFill>
                  <a:srgbClr val="002060"/>
                </a:solidFill>
              </a:rPr>
              <a:t>avait toute </a:t>
            </a:r>
            <a:r>
              <a:rPr lang="fr-FR" dirty="0" smtClean="0">
                <a:solidFill>
                  <a:srgbClr val="002060"/>
                </a:solidFill>
              </a:rPr>
              <a:t>confiance.</a:t>
            </a:r>
          </a:p>
          <a:p>
            <a:pPr marL="285750" indent="-285750" algn="just">
              <a:buFont typeface="Arial" panose="020B0604020202020204" pitchFamily="34" charset="0"/>
              <a:buChar char="•"/>
            </a:pPr>
            <a:r>
              <a:rPr lang="fr-FR" dirty="0" smtClean="0">
                <a:solidFill>
                  <a:srgbClr val="002060"/>
                </a:solidFill>
              </a:rPr>
              <a:t>La CTC de Loïc est apparue, à l’âge de 16 ans, suite au harcèlement sexuel </a:t>
            </a:r>
            <a:r>
              <a:rPr lang="fr-FR" dirty="0">
                <a:solidFill>
                  <a:srgbClr val="002060"/>
                </a:solidFill>
              </a:rPr>
              <a:t>de son </a:t>
            </a:r>
            <a:r>
              <a:rPr lang="fr-FR" dirty="0" smtClean="0">
                <a:solidFill>
                  <a:srgbClr val="002060"/>
                </a:solidFill>
              </a:rPr>
              <a:t>beau-frère qui a duré 2 ans.</a:t>
            </a:r>
          </a:p>
          <a:p>
            <a:pPr marL="171450" indent="-171450" algn="just">
              <a:buFont typeface="Arial" panose="020B0604020202020204" pitchFamily="34" charset="0"/>
              <a:buChar char="•"/>
            </a:pPr>
            <a:r>
              <a:rPr lang="fr-FR" sz="1600" i="1" dirty="0">
                <a:solidFill>
                  <a:srgbClr val="C00000"/>
                </a:solidFill>
              </a:rPr>
              <a:t>Plus de ~ 40% des malades contactant l’association ont </a:t>
            </a:r>
            <a:r>
              <a:rPr lang="fr-FR" sz="1600" i="1" dirty="0" smtClean="0">
                <a:solidFill>
                  <a:srgbClr val="C00000"/>
                </a:solidFill>
              </a:rPr>
              <a:t>déjà connu </a:t>
            </a:r>
            <a:r>
              <a:rPr lang="fr-FR" sz="1600" i="1" dirty="0">
                <a:solidFill>
                  <a:srgbClr val="C00000"/>
                </a:solidFill>
              </a:rPr>
              <a:t>des épisodes de maltraitances (violences psychiques, dévalorisations, culpabilisations répétées, rejets, désamour) ou de carences affectives fortes ou des épisodes de harcèlements </a:t>
            </a:r>
            <a:r>
              <a:rPr lang="fr-FR" sz="1600" i="1" dirty="0" smtClean="0">
                <a:solidFill>
                  <a:srgbClr val="C00000"/>
                </a:solidFill>
              </a:rPr>
              <a:t>moraux, durant </a:t>
            </a:r>
            <a:r>
              <a:rPr lang="fr-FR" sz="1600" i="1" dirty="0">
                <a:solidFill>
                  <a:srgbClr val="C00000"/>
                </a:solidFill>
              </a:rPr>
              <a:t>l’enfance ou à l’âge </a:t>
            </a:r>
            <a:r>
              <a:rPr lang="fr-FR" sz="1600" i="1" dirty="0" smtClean="0">
                <a:solidFill>
                  <a:srgbClr val="C00000"/>
                </a:solidFill>
              </a:rPr>
              <a:t>adulte </a:t>
            </a:r>
            <a:r>
              <a:rPr lang="fr-FR" sz="1600" i="1" dirty="0">
                <a:solidFill>
                  <a:srgbClr val="C00000"/>
                </a:solidFill>
              </a:rPr>
              <a:t>(+). </a:t>
            </a:r>
          </a:p>
          <a:p>
            <a:pPr algn="just"/>
            <a:endParaRPr lang="fr-FR" sz="1200" dirty="0">
              <a:solidFill>
                <a:srgbClr val="002060"/>
              </a:solidFill>
            </a:endParaRPr>
          </a:p>
          <a:p>
            <a:pPr algn="just"/>
            <a:r>
              <a:rPr lang="fr-FR" sz="1200" dirty="0" smtClean="0">
                <a:solidFill>
                  <a:srgbClr val="002060"/>
                </a:solidFill>
              </a:rPr>
              <a:t>(°)  L’on sait, par exemple, </a:t>
            </a:r>
            <a:r>
              <a:rPr lang="fr-FR" sz="1200" dirty="0">
                <a:solidFill>
                  <a:srgbClr val="002060"/>
                </a:solidFill>
              </a:rPr>
              <a:t>que certains </a:t>
            </a:r>
            <a:r>
              <a:rPr lang="fr-FR" sz="1200" i="1" dirty="0">
                <a:solidFill>
                  <a:srgbClr val="002060"/>
                </a:solidFill>
              </a:rPr>
              <a:t>chocs psychiques, peurs, peuvent provoquer le blanchissement ou la perte soudaine de cheveux (alopécie</a:t>
            </a:r>
            <a:r>
              <a:rPr lang="fr-FR" sz="1200" dirty="0" smtClean="0">
                <a:solidFill>
                  <a:srgbClr val="002060"/>
                </a:solidFill>
              </a:rPr>
              <a:t>).</a:t>
            </a:r>
          </a:p>
          <a:p>
            <a:pPr algn="just"/>
            <a:r>
              <a:rPr lang="fr-FR" sz="1200" dirty="0">
                <a:solidFill>
                  <a:srgbClr val="002060"/>
                </a:solidFill>
              </a:rPr>
              <a:t>(+) Au sein de </a:t>
            </a:r>
            <a:r>
              <a:rPr lang="fr-FR" sz="1200" dirty="0" smtClean="0">
                <a:solidFill>
                  <a:srgbClr val="002060"/>
                </a:solidFill>
              </a:rPr>
              <a:t>l’association, les malades qui ont connu une enfance heureuse (tel un « long fleuve tranquille ») sont minoritaires. Cette indication n’est que très approximative. Il faudrait plus d’investigations poussées (scientifiques) pour pouvoir la confirmer. </a:t>
            </a:r>
            <a:r>
              <a:rPr lang="fr-FR" sz="1200" dirty="0" smtClean="0">
                <a:solidFill>
                  <a:srgbClr val="C00000"/>
                </a:solidFill>
              </a:rPr>
              <a:t>La grande proportion de malades ayant connus des maltraitance est, en tout cas, frappante, pour être signalée ici.</a:t>
            </a:r>
            <a:endParaRPr lang="fr-FR" sz="1200" dirty="0">
              <a:solidFill>
                <a:srgbClr val="C00000"/>
              </a:solidFill>
            </a:endParaRPr>
          </a:p>
        </p:txBody>
      </p:sp>
      <p:pic>
        <p:nvPicPr>
          <p:cNvPr id="12290" name="Picture 2" descr="D:\Users\blisan\Documents\divers\céphalées\céphalées\maltraitance psychologiqu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585" y="192125"/>
            <a:ext cx="2245105" cy="15076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5756" y="1372812"/>
            <a:ext cx="7220261" cy="369332"/>
          </a:xfrm>
          <a:prstGeom prst="rect">
            <a:avLst/>
          </a:prstGeom>
        </p:spPr>
        <p:txBody>
          <a:bodyPr wrap="square">
            <a:spAutoFit/>
          </a:bodyPr>
          <a:lstStyle/>
          <a:p>
            <a:pPr algn="just"/>
            <a:r>
              <a:rPr lang="fr-FR" u="sng" dirty="0">
                <a:solidFill>
                  <a:srgbClr val="002060"/>
                </a:solidFill>
              </a:rPr>
              <a:t>Lien entre chocs psychologiques ou souffrances psychiques et CTC </a:t>
            </a:r>
            <a:r>
              <a:rPr lang="fr-FR" dirty="0">
                <a:solidFill>
                  <a:srgbClr val="002060"/>
                </a:solidFill>
              </a:rPr>
              <a:t>: </a:t>
            </a:r>
          </a:p>
        </p:txBody>
      </p:sp>
      <p:sp>
        <p:nvSpPr>
          <p:cNvPr id="8" name="ZoneTexte 7"/>
          <p:cNvSpPr txBox="1"/>
          <p:nvPr/>
        </p:nvSpPr>
        <p:spPr>
          <a:xfrm>
            <a:off x="6891887" y="1229710"/>
            <a:ext cx="2859697" cy="461665"/>
          </a:xfrm>
          <a:prstGeom prst="rect">
            <a:avLst/>
          </a:prstGeom>
          <a:noFill/>
        </p:spPr>
        <p:txBody>
          <a:bodyPr wrap="square" rtlCol="0">
            <a:spAutoFit/>
          </a:bodyPr>
          <a:lstStyle/>
          <a:p>
            <a:pPr algn="r"/>
            <a:r>
              <a:rPr lang="fr-FR" sz="1200" dirty="0" smtClean="0">
                <a:solidFill>
                  <a:srgbClr val="002060"/>
                </a:solidFill>
              </a:rPr>
              <a:t>Maltraitances faites aux enfants, facteurs de </a:t>
            </a:r>
            <a:r>
              <a:rPr lang="fr-FR" sz="1200" i="1" dirty="0" smtClean="0">
                <a:solidFill>
                  <a:srgbClr val="002060"/>
                </a:solidFill>
              </a:rPr>
              <a:t>fragilisations psychologiques </a:t>
            </a:r>
            <a:r>
              <a:rPr lang="fr-FR" sz="1200" dirty="0" smtClean="0">
                <a:solidFill>
                  <a:srgbClr val="002060"/>
                </a:solidFill>
                <a:latin typeface="Calibri" panose="020F0502020204030204" pitchFamily="34" charset="0"/>
              </a:rPr>
              <a:t>→</a:t>
            </a:r>
            <a:endParaRPr lang="fr-FR" sz="1200" dirty="0">
              <a:solidFill>
                <a:srgbClr val="002060"/>
              </a:solidFill>
            </a:endParaRPr>
          </a:p>
        </p:txBody>
      </p:sp>
    </p:spTree>
    <p:extLst>
      <p:ext uri="{BB962C8B-B14F-4D97-AF65-F5344CB8AC3E}">
        <p14:creationId xmlns:p14="http://schemas.microsoft.com/office/powerpoint/2010/main" val="3695972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34106"/>
            <a:ext cx="612228" cy="352206"/>
          </a:xfrm>
        </p:spPr>
        <p:txBody>
          <a:bodyPr/>
          <a:lstStyle/>
          <a:p>
            <a:fld id="{CE177AD9-1C89-497B-82D4-54EC60B92A04}" type="slidenum">
              <a:rPr lang="fr-FR" smtClean="0"/>
              <a:t>51</a:t>
            </a:fld>
            <a:endParaRPr lang="fr-FR" dirty="0"/>
          </a:p>
        </p:txBody>
      </p:sp>
      <p:sp>
        <p:nvSpPr>
          <p:cNvPr id="3" name="ZoneTexte 2"/>
          <p:cNvSpPr txBox="1"/>
          <p:nvPr/>
        </p:nvSpPr>
        <p:spPr>
          <a:xfrm>
            <a:off x="105756" y="576624"/>
            <a:ext cx="88679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4" name="ZoneTexte 3"/>
          <p:cNvSpPr txBox="1"/>
          <p:nvPr/>
        </p:nvSpPr>
        <p:spPr>
          <a:xfrm>
            <a:off x="5004815" y="129928"/>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68511" y="945956"/>
            <a:ext cx="6723377" cy="369332"/>
          </a:xfrm>
          <a:prstGeom prst="rect">
            <a:avLst/>
          </a:prstGeom>
          <a:noFill/>
        </p:spPr>
        <p:txBody>
          <a:bodyPr wrap="square" rtlCol="0">
            <a:spAutoFit/>
          </a:bodyPr>
          <a:lstStyle/>
          <a:p>
            <a:r>
              <a:rPr lang="fr-FR" dirty="0" smtClean="0">
                <a:solidFill>
                  <a:srgbClr val="002060"/>
                </a:solidFill>
              </a:rPr>
              <a:t>10.3a. </a:t>
            </a:r>
            <a:r>
              <a:rPr lang="fr-FR" b="1" dirty="0" smtClean="0">
                <a:solidFill>
                  <a:srgbClr val="002060"/>
                </a:solidFill>
              </a:rPr>
              <a:t>Facteurs aggravants </a:t>
            </a:r>
            <a:r>
              <a:rPr lang="fr-FR" dirty="0">
                <a:solidFill>
                  <a:srgbClr val="002060"/>
                </a:solidFill>
              </a:rPr>
              <a:t>: </a:t>
            </a:r>
            <a:r>
              <a:rPr lang="fr-FR" b="1" i="1" dirty="0">
                <a:solidFill>
                  <a:srgbClr val="002060"/>
                </a:solidFill>
              </a:rPr>
              <a:t>Le stress </a:t>
            </a:r>
            <a:r>
              <a:rPr lang="fr-FR" b="1" i="1" dirty="0" smtClean="0">
                <a:solidFill>
                  <a:srgbClr val="002060"/>
                </a:solidFill>
              </a:rPr>
              <a:t>(suite) </a:t>
            </a:r>
            <a:r>
              <a:rPr lang="fr-FR" dirty="0" smtClean="0">
                <a:solidFill>
                  <a:srgbClr val="002060"/>
                </a:solidFill>
              </a:rPr>
              <a:t>:</a:t>
            </a:r>
            <a:endParaRPr lang="fr-FR" dirty="0">
              <a:solidFill>
                <a:srgbClr val="002060"/>
              </a:solidFill>
            </a:endParaRPr>
          </a:p>
        </p:txBody>
      </p:sp>
      <p:sp>
        <p:nvSpPr>
          <p:cNvPr id="6" name="ZoneTexte 5"/>
          <p:cNvSpPr txBox="1"/>
          <p:nvPr/>
        </p:nvSpPr>
        <p:spPr>
          <a:xfrm>
            <a:off x="168511" y="1360978"/>
            <a:ext cx="11869052" cy="1754326"/>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La CTC d’</a:t>
            </a:r>
            <a:r>
              <a:rPr lang="fr-FR" dirty="0" err="1" smtClean="0">
                <a:solidFill>
                  <a:srgbClr val="002060"/>
                </a:solidFill>
              </a:rPr>
              <a:t>Ayrie</a:t>
            </a:r>
            <a:r>
              <a:rPr lang="fr-FR" dirty="0" smtClean="0">
                <a:solidFill>
                  <a:srgbClr val="002060"/>
                </a:solidFill>
              </a:rPr>
              <a:t>, femme de culture musulmane, s’est déclenchée suite à sa décision </a:t>
            </a:r>
            <a:r>
              <a:rPr lang="fr-FR" dirty="0">
                <a:solidFill>
                  <a:srgbClr val="002060"/>
                </a:solidFill>
              </a:rPr>
              <a:t>de </a:t>
            </a:r>
            <a:r>
              <a:rPr lang="fr-FR" dirty="0" smtClean="0">
                <a:solidFill>
                  <a:srgbClr val="002060"/>
                </a:solidFill>
              </a:rPr>
              <a:t>divorcer, </a:t>
            </a:r>
            <a:r>
              <a:rPr lang="fr-FR" dirty="0">
                <a:solidFill>
                  <a:srgbClr val="002060"/>
                </a:solidFill>
              </a:rPr>
              <a:t>après 8 ans de </a:t>
            </a:r>
            <a:r>
              <a:rPr lang="fr-FR" dirty="0" smtClean="0">
                <a:solidFill>
                  <a:srgbClr val="002060"/>
                </a:solidFill>
              </a:rPr>
              <a:t>mariage, d’un mari maltraitant, que son père lui avait imposé, suite à un mariage arrangé. Elle croyait qu’elle serait comprise et soutenue par sa famille, du fait des violences quotidienne qu’elle subissait. Mais contrairement à son attente, </a:t>
            </a:r>
            <a:r>
              <a:rPr lang="fr-FR" dirty="0">
                <a:solidFill>
                  <a:srgbClr val="FF0000"/>
                </a:solidFill>
              </a:rPr>
              <a:t>elle </a:t>
            </a:r>
            <a:r>
              <a:rPr lang="fr-FR" dirty="0" smtClean="0">
                <a:solidFill>
                  <a:srgbClr val="FF0000"/>
                </a:solidFill>
              </a:rPr>
              <a:t>a subi le </a:t>
            </a:r>
            <a:r>
              <a:rPr lang="fr-FR" dirty="0">
                <a:solidFill>
                  <a:srgbClr val="FF0000"/>
                </a:solidFill>
              </a:rPr>
              <a:t>rejet </a:t>
            </a:r>
            <a:r>
              <a:rPr lang="fr-FR" dirty="0" smtClean="0">
                <a:solidFill>
                  <a:srgbClr val="FF0000"/>
                </a:solidFill>
              </a:rPr>
              <a:t>et l’ostracisme généralisé de toute sa famille et des menaces (sur sa vie) de son Père. Probablement, le choc psychique violent qu’elle a subi (associé aux nombreux précédents de maltraitance subis durant son enfance) _ le fait que sa famille monte même ses quatre propres enfants contre elle _ a contribué à déclencher, chez elle, de violente CTC.</a:t>
            </a:r>
          </a:p>
        </p:txBody>
      </p:sp>
      <p:pic>
        <p:nvPicPr>
          <p:cNvPr id="5123" name="Picture 3" descr="D:\Users\blisan\Documents\divers\céphalées\céphalées\non 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220" y="4503983"/>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D:\Users\blisan\Documents\divers\céphalées\céphalées\maltraitance psychologiqu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7788" y="3620895"/>
            <a:ext cx="20097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D:\Users\blisan\Documents\divers\céphalées\céphalées\apparence trompe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681" y="4498735"/>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Users\blisan\Documents\divers\céphalées\céphalées\non dit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11" y="4492317"/>
            <a:ext cx="2069200" cy="15519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957331" y="6238084"/>
            <a:ext cx="3008203" cy="276999"/>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i="1" dirty="0" smtClean="0">
                <a:solidFill>
                  <a:srgbClr val="002060"/>
                </a:solidFill>
                <a:latin typeface="Calibri" panose="020F0502020204030204" pitchFamily="34" charset="0"/>
              </a:rPr>
              <a:t>Qu’est est lourd le poids des non dits</a:t>
            </a:r>
            <a:r>
              <a:rPr lang="fr-FR" sz="1200" dirty="0" smtClean="0">
                <a:solidFill>
                  <a:srgbClr val="002060"/>
                </a:solidFill>
                <a:latin typeface="Calibri" panose="020F0502020204030204" pitchFamily="34" charset="0"/>
              </a:rPr>
              <a:t> »</a:t>
            </a:r>
            <a:endParaRPr lang="fr-FR" sz="1200" dirty="0">
              <a:solidFill>
                <a:srgbClr val="002060"/>
              </a:solidFill>
              <a:latin typeface="Calibri" panose="020F0502020204030204" pitchFamily="34" charset="0"/>
            </a:endParaRPr>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5534" y="4492317"/>
            <a:ext cx="1828800" cy="1638300"/>
          </a:xfrm>
          <a:prstGeom prst="rect">
            <a:avLst/>
          </a:prstGeom>
        </p:spPr>
      </p:pic>
      <p:sp>
        <p:nvSpPr>
          <p:cNvPr id="9" name="ZoneTexte 8"/>
          <p:cNvSpPr txBox="1"/>
          <p:nvPr/>
        </p:nvSpPr>
        <p:spPr>
          <a:xfrm>
            <a:off x="9902284" y="5897371"/>
            <a:ext cx="2257600" cy="830997"/>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 </a:t>
            </a:r>
            <a:r>
              <a:rPr lang="fr-FR" sz="1200" i="1" dirty="0" smtClean="0">
                <a:solidFill>
                  <a:srgbClr val="002060"/>
                </a:solidFill>
              </a:rPr>
              <a:t>Tu as mal où ? J’ai mal à mon intégrité ! </a:t>
            </a:r>
            <a:r>
              <a:rPr lang="fr-FR" sz="1200" dirty="0" smtClean="0">
                <a:solidFill>
                  <a:srgbClr val="002060"/>
                </a:solidFill>
              </a:rPr>
              <a:t>» [intégrité psychologique, dans le cas des CTC].</a:t>
            </a:r>
            <a:endParaRPr lang="fr-FR" sz="1200" dirty="0">
              <a:solidFill>
                <a:srgbClr val="002060"/>
              </a:solidFill>
            </a:endParaRPr>
          </a:p>
        </p:txBody>
      </p:sp>
      <p:sp>
        <p:nvSpPr>
          <p:cNvPr id="10" name="ZoneTexte 9"/>
          <p:cNvSpPr txBox="1"/>
          <p:nvPr/>
        </p:nvSpPr>
        <p:spPr>
          <a:xfrm>
            <a:off x="660577" y="6044217"/>
            <a:ext cx="1082348" cy="276999"/>
          </a:xfrm>
          <a:prstGeom prst="rect">
            <a:avLst/>
          </a:prstGeom>
          <a:noFill/>
        </p:spPr>
        <p:txBody>
          <a:bodyPr wrap="none" rtlCol="0">
            <a:spAutoFit/>
          </a:bodyPr>
          <a:lstStyle/>
          <a:p>
            <a:pPr algn="ctr"/>
            <a:r>
              <a:rPr lang="fr-FR" sz="1200" dirty="0" smtClean="0">
                <a:solidFill>
                  <a:srgbClr val="002060"/>
                </a:solidFill>
                <a:latin typeface="Calibri" panose="020F0502020204030204" pitchFamily="34" charset="0"/>
              </a:rPr>
              <a:t>↑ </a:t>
            </a:r>
            <a:r>
              <a:rPr lang="fr-FR" sz="1200" i="1" dirty="0" smtClean="0">
                <a:solidFill>
                  <a:srgbClr val="002060"/>
                </a:solidFill>
                <a:latin typeface="Calibri" panose="020F0502020204030204" pitchFamily="34" charset="0"/>
              </a:rPr>
              <a:t>« non </a:t>
            </a:r>
            <a:r>
              <a:rPr lang="fr-FR" sz="1200" i="1" dirty="0">
                <a:solidFill>
                  <a:srgbClr val="002060"/>
                </a:solidFill>
                <a:latin typeface="Calibri" panose="020F0502020204030204" pitchFamily="34" charset="0"/>
              </a:rPr>
              <a:t>dits</a:t>
            </a:r>
            <a:r>
              <a:rPr lang="fr-FR" sz="1200" dirty="0">
                <a:solidFill>
                  <a:srgbClr val="002060"/>
                </a:solidFill>
                <a:latin typeface="Calibri" panose="020F0502020204030204" pitchFamily="34" charset="0"/>
              </a:rPr>
              <a:t> »</a:t>
            </a:r>
            <a:endParaRPr lang="fr-FR" sz="1200" dirty="0">
              <a:latin typeface="Calibri" panose="020F0502020204030204" pitchFamily="34" charset="0"/>
            </a:endParaRPr>
          </a:p>
        </p:txBody>
      </p:sp>
      <p:sp>
        <p:nvSpPr>
          <p:cNvPr id="15" name="ZoneTexte 14"/>
          <p:cNvSpPr txBox="1"/>
          <p:nvPr/>
        </p:nvSpPr>
        <p:spPr>
          <a:xfrm>
            <a:off x="2534260" y="6308485"/>
            <a:ext cx="2312493" cy="276999"/>
          </a:xfrm>
          <a:prstGeom prst="rect">
            <a:avLst/>
          </a:prstGeom>
          <a:noFill/>
        </p:spPr>
        <p:txBody>
          <a:bodyPr wrap="none" rtlCol="0">
            <a:spAutoFit/>
          </a:bodyPr>
          <a:lstStyle/>
          <a:p>
            <a:pPr algn="ctr"/>
            <a:r>
              <a:rPr lang="fr-FR" sz="1200" dirty="0" smtClean="0">
                <a:solidFill>
                  <a:srgbClr val="002060"/>
                </a:solidFill>
                <a:latin typeface="Calibri" panose="020F0502020204030204" pitchFamily="34" charset="0"/>
              </a:rPr>
              <a:t>↑ </a:t>
            </a:r>
            <a:r>
              <a:rPr lang="fr-FR" sz="1200" i="1" dirty="0" smtClean="0">
                <a:solidFill>
                  <a:srgbClr val="002060"/>
                </a:solidFill>
              </a:rPr>
              <a:t>« des apparences trompeuses</a:t>
            </a:r>
            <a:r>
              <a:rPr lang="fr-FR" sz="1200" dirty="0">
                <a:solidFill>
                  <a:srgbClr val="002060"/>
                </a:solidFill>
              </a:rPr>
              <a:t> »</a:t>
            </a:r>
            <a:endParaRPr lang="fr-FR" sz="1200" dirty="0"/>
          </a:p>
        </p:txBody>
      </p:sp>
      <p:sp>
        <p:nvSpPr>
          <p:cNvPr id="11" name="ZoneTexte 10"/>
          <p:cNvSpPr txBox="1"/>
          <p:nvPr/>
        </p:nvSpPr>
        <p:spPr>
          <a:xfrm>
            <a:off x="168511" y="3200400"/>
            <a:ext cx="9733772" cy="1200329"/>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Donc, nous suggérons l’hypothèse que les </a:t>
            </a:r>
            <a:r>
              <a:rPr lang="fr-FR" dirty="0">
                <a:solidFill>
                  <a:srgbClr val="002060"/>
                </a:solidFill>
              </a:rPr>
              <a:t>violences et maltraitances psychiques contre de jeunes enfants, qui ne peuvent se défendre, les lourds non-dits, les reproches voilés, peuvent faciliter le développement d’un fond anxieux, dépressif</a:t>
            </a:r>
            <a:r>
              <a:rPr lang="fr-FR" dirty="0" smtClean="0">
                <a:solidFill>
                  <a:srgbClr val="002060"/>
                </a:solidFill>
              </a:rPr>
              <a:t>, … terrain facilitateur de l’établissement ultérieur de maladies </a:t>
            </a:r>
            <a:r>
              <a:rPr lang="fr-FR" dirty="0">
                <a:solidFill>
                  <a:srgbClr val="002060"/>
                </a:solidFill>
              </a:rPr>
              <a:t>psychosomatiques (dont les CTC </a:t>
            </a:r>
            <a:r>
              <a:rPr lang="fr-FR" dirty="0" smtClean="0">
                <a:solidFill>
                  <a:srgbClr val="002060"/>
                </a:solidFill>
              </a:rPr>
              <a:t>font partis).</a:t>
            </a:r>
            <a:endParaRPr lang="fr-FR" dirty="0">
              <a:solidFill>
                <a:srgbClr val="002060"/>
              </a:solidFill>
            </a:endParaRPr>
          </a:p>
        </p:txBody>
      </p:sp>
      <p:sp>
        <p:nvSpPr>
          <p:cNvPr id="12" name="ZoneTexte 11"/>
          <p:cNvSpPr txBox="1"/>
          <p:nvPr/>
        </p:nvSpPr>
        <p:spPr>
          <a:xfrm>
            <a:off x="8805333" y="129928"/>
            <a:ext cx="3127023" cy="1200329"/>
          </a:xfrm>
          <a:prstGeom prst="rect">
            <a:avLst/>
          </a:prstGeom>
          <a:noFill/>
          <a:ln>
            <a:solidFill>
              <a:srgbClr val="FF0000"/>
            </a:solidFill>
          </a:ln>
        </p:spPr>
        <p:txBody>
          <a:bodyPr wrap="square" rtlCol="0">
            <a:spAutoFit/>
          </a:bodyPr>
          <a:lstStyle/>
          <a:p>
            <a:pPr algn="just"/>
            <a:r>
              <a:rPr lang="fr-FR" b="1" dirty="0" smtClean="0">
                <a:solidFill>
                  <a:srgbClr val="FF0000"/>
                </a:solidFill>
              </a:rPr>
              <a:t>Des émotions psychiques violentes peuvent être déclencheurs de céphalées de tension chroniques.</a:t>
            </a:r>
            <a:endParaRPr lang="fr-FR" b="1" dirty="0">
              <a:solidFill>
                <a:srgbClr val="FF0000"/>
              </a:solidFill>
            </a:endParaRPr>
          </a:p>
        </p:txBody>
      </p:sp>
    </p:spTree>
    <p:extLst>
      <p:ext uri="{BB962C8B-B14F-4D97-AF65-F5344CB8AC3E}">
        <p14:creationId xmlns:p14="http://schemas.microsoft.com/office/powerpoint/2010/main" val="3871605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34106"/>
            <a:ext cx="612228" cy="352206"/>
          </a:xfrm>
        </p:spPr>
        <p:txBody>
          <a:bodyPr/>
          <a:lstStyle/>
          <a:p>
            <a:fld id="{CE177AD9-1C89-497B-82D4-54EC60B92A04}" type="slidenum">
              <a:rPr lang="fr-FR" smtClean="0"/>
              <a:t>52</a:t>
            </a:fld>
            <a:endParaRPr lang="fr-FR" dirty="0"/>
          </a:p>
        </p:txBody>
      </p:sp>
      <p:sp>
        <p:nvSpPr>
          <p:cNvPr id="3" name="ZoneTexte 2"/>
          <p:cNvSpPr txBox="1"/>
          <p:nvPr/>
        </p:nvSpPr>
        <p:spPr>
          <a:xfrm>
            <a:off x="105756" y="576624"/>
            <a:ext cx="88679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4" name="ZoneTexte 3"/>
          <p:cNvSpPr txBox="1"/>
          <p:nvPr/>
        </p:nvSpPr>
        <p:spPr>
          <a:xfrm>
            <a:off x="5004815" y="129928"/>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68511" y="945956"/>
            <a:ext cx="6723377" cy="369332"/>
          </a:xfrm>
          <a:prstGeom prst="rect">
            <a:avLst/>
          </a:prstGeom>
          <a:noFill/>
        </p:spPr>
        <p:txBody>
          <a:bodyPr wrap="square" rtlCol="0">
            <a:spAutoFit/>
          </a:bodyPr>
          <a:lstStyle/>
          <a:p>
            <a:r>
              <a:rPr lang="fr-FR" dirty="0" smtClean="0">
                <a:solidFill>
                  <a:srgbClr val="002060"/>
                </a:solidFill>
              </a:rPr>
              <a:t>10.3a. </a:t>
            </a:r>
            <a:r>
              <a:rPr lang="fr-FR" b="1" dirty="0" smtClean="0">
                <a:solidFill>
                  <a:srgbClr val="002060"/>
                </a:solidFill>
              </a:rPr>
              <a:t>Facteurs aggravants </a:t>
            </a:r>
            <a:r>
              <a:rPr lang="fr-FR" dirty="0">
                <a:solidFill>
                  <a:srgbClr val="002060"/>
                </a:solidFill>
              </a:rPr>
              <a:t>: </a:t>
            </a:r>
            <a:r>
              <a:rPr lang="fr-FR" b="1" i="1" dirty="0">
                <a:solidFill>
                  <a:srgbClr val="002060"/>
                </a:solidFill>
              </a:rPr>
              <a:t>Le stress </a:t>
            </a:r>
            <a:r>
              <a:rPr lang="fr-FR" b="1" i="1" dirty="0" smtClean="0">
                <a:solidFill>
                  <a:srgbClr val="002060"/>
                </a:solidFill>
              </a:rPr>
              <a:t>(suite) </a:t>
            </a:r>
            <a:r>
              <a:rPr lang="fr-FR" dirty="0" smtClean="0">
                <a:solidFill>
                  <a:srgbClr val="002060"/>
                </a:solidFill>
              </a:rPr>
              <a:t>:</a:t>
            </a:r>
            <a:endParaRPr lang="fr-FR" dirty="0">
              <a:solidFill>
                <a:srgbClr val="002060"/>
              </a:solidFill>
            </a:endParaRPr>
          </a:p>
        </p:txBody>
      </p:sp>
      <p:sp>
        <p:nvSpPr>
          <p:cNvPr id="11" name="ZoneTexte 10"/>
          <p:cNvSpPr txBox="1"/>
          <p:nvPr/>
        </p:nvSpPr>
        <p:spPr>
          <a:xfrm>
            <a:off x="6304750" y="6217958"/>
            <a:ext cx="5887249" cy="461665"/>
          </a:xfrm>
          <a:prstGeom prst="rect">
            <a:avLst/>
          </a:prstGeom>
          <a:noFill/>
        </p:spPr>
        <p:txBody>
          <a:bodyPr wrap="square" rtlCol="0">
            <a:spAutoFit/>
          </a:bodyPr>
          <a:lstStyle/>
          <a:p>
            <a:pPr algn="ctr"/>
            <a:r>
              <a:rPr lang="fr-FR" sz="1200" dirty="0">
                <a:solidFill>
                  <a:srgbClr val="002060"/>
                </a:solidFill>
              </a:rPr>
              <a:t>Source : CHAPITRE 1 </a:t>
            </a:r>
            <a:r>
              <a:rPr lang="fr-FR" sz="1200" i="1" dirty="0">
                <a:solidFill>
                  <a:srgbClr val="002060"/>
                </a:solidFill>
              </a:rPr>
              <a:t>La victimisation par les pairs à l’école et la dépression à l’adolescence </a:t>
            </a:r>
            <a:r>
              <a:rPr lang="fr-FR" sz="1200" dirty="0">
                <a:solidFill>
                  <a:srgbClr val="002060"/>
                </a:solidFill>
              </a:rPr>
              <a:t>: état de la question, </a:t>
            </a:r>
            <a:r>
              <a:rPr lang="fr-FR" sz="1200" dirty="0">
                <a:solidFill>
                  <a:srgbClr val="002060"/>
                </a:solidFill>
                <a:hlinkClick r:id="rId2"/>
              </a:rPr>
              <a:t>http://</a:t>
            </a:r>
            <a:r>
              <a:rPr lang="fr-FR" sz="1200" dirty="0" smtClean="0">
                <a:solidFill>
                  <a:srgbClr val="002060"/>
                </a:solidFill>
                <a:hlinkClick r:id="rId2"/>
              </a:rPr>
              <a:t>theses.ulaval.ca/archimede/fichiers/24591/ch02.html</a:t>
            </a:r>
            <a:r>
              <a:rPr lang="fr-FR" sz="1200" dirty="0" smtClean="0">
                <a:solidFill>
                  <a:srgbClr val="002060"/>
                </a:solidFill>
              </a:rPr>
              <a:t> </a:t>
            </a:r>
            <a:endParaRPr lang="fr-FR" sz="1200" dirty="0">
              <a:solidFill>
                <a:srgbClr val="002060"/>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3627584643"/>
              </p:ext>
            </p:extLst>
          </p:nvPr>
        </p:nvGraphicFramePr>
        <p:xfrm>
          <a:off x="6248669" y="1959272"/>
          <a:ext cx="5812589" cy="4269280"/>
        </p:xfrm>
        <a:graphic>
          <a:graphicData uri="http://schemas.openxmlformats.org/drawingml/2006/table">
            <a:tbl>
              <a:tblPr firstRow="1" firstCol="1" bandRow="1">
                <a:tableStyleId>{5C22544A-7EE6-4342-B048-85BDC9FD1C3A}</a:tableStyleId>
              </a:tblPr>
              <a:tblGrid>
                <a:gridCol w="1488745"/>
                <a:gridCol w="4323844"/>
              </a:tblGrid>
              <a:tr h="167938">
                <a:tc>
                  <a:txBody>
                    <a:bodyPr/>
                    <a:lstStyle/>
                    <a:p>
                      <a:pPr>
                        <a:lnSpc>
                          <a:spcPct val="115000"/>
                        </a:lnSpc>
                        <a:spcAft>
                          <a:spcPts val="0"/>
                        </a:spcAft>
                      </a:pPr>
                      <a:r>
                        <a:rPr lang="fr-FR" sz="1100" dirty="0">
                          <a:effectLst/>
                        </a:rPr>
                        <a:t>Rejeter une personne</a:t>
                      </a:r>
                      <a:endParaRPr lang="fr-F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FR" sz="1100" b="0" dirty="0">
                          <a:solidFill>
                            <a:schemeClr val="tx1"/>
                          </a:solidFill>
                          <a:effectLst/>
                        </a:rPr>
                        <a:t>Ignorer la présence et sa valeur</a:t>
                      </a:r>
                    </a:p>
                    <a:p>
                      <a:pPr marL="342900" lvl="0" indent="-342900">
                        <a:lnSpc>
                          <a:spcPct val="115000"/>
                        </a:lnSpc>
                        <a:spcAft>
                          <a:spcPts val="0"/>
                        </a:spcAft>
                        <a:buFont typeface="Symbol"/>
                        <a:buChar char=""/>
                      </a:pPr>
                      <a:r>
                        <a:rPr lang="fr-FR" sz="1100" b="0" dirty="0">
                          <a:solidFill>
                            <a:schemeClr val="tx1"/>
                          </a:solidFill>
                          <a:effectLst/>
                        </a:rPr>
                        <a:t>Dévaloriser ses idées et ses sentiments</a:t>
                      </a:r>
                      <a:endParaRPr lang="fr-FR" sz="11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99132">
                <a:tc>
                  <a:txBody>
                    <a:bodyPr/>
                    <a:lstStyle/>
                    <a:p>
                      <a:pPr>
                        <a:lnSpc>
                          <a:spcPct val="115000"/>
                        </a:lnSpc>
                        <a:spcAft>
                          <a:spcPts val="0"/>
                        </a:spcAft>
                      </a:pPr>
                      <a:r>
                        <a:rPr lang="fr-FR" sz="1100" dirty="0">
                          <a:effectLst/>
                        </a:rPr>
                        <a:t>Dégrader une personne</a:t>
                      </a:r>
                      <a:endParaRPr lang="fr-F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FR" sz="1100" dirty="0">
                          <a:effectLst/>
                        </a:rPr>
                        <a:t>L’insulter, l’injurier</a:t>
                      </a:r>
                    </a:p>
                    <a:p>
                      <a:pPr marL="342900" lvl="0" indent="-342900">
                        <a:lnSpc>
                          <a:spcPct val="115000"/>
                        </a:lnSpc>
                        <a:spcAft>
                          <a:spcPts val="0"/>
                        </a:spcAft>
                        <a:buFont typeface="Symbol"/>
                        <a:buChar char=""/>
                      </a:pPr>
                      <a:r>
                        <a:rPr lang="fr-FR" sz="1100" dirty="0">
                          <a:effectLst/>
                        </a:rPr>
                        <a:t>La </a:t>
                      </a:r>
                      <a:r>
                        <a:rPr lang="fr-FR" sz="1100" dirty="0" smtClean="0">
                          <a:effectLst/>
                        </a:rPr>
                        <a:t>ridiculiser,</a:t>
                      </a:r>
                      <a:r>
                        <a:rPr lang="fr-FR" sz="1100" baseline="0" dirty="0" smtClean="0">
                          <a:effectLst/>
                        </a:rPr>
                        <a:t> </a:t>
                      </a:r>
                      <a:r>
                        <a:rPr lang="fr-FR" sz="1100" dirty="0" smtClean="0">
                          <a:effectLst/>
                        </a:rPr>
                        <a:t>la </a:t>
                      </a:r>
                      <a:r>
                        <a:rPr lang="fr-FR" sz="1100" dirty="0">
                          <a:effectLst/>
                        </a:rPr>
                        <a:t>parodier</a:t>
                      </a:r>
                    </a:p>
                    <a:p>
                      <a:pPr marL="342900" lvl="0" indent="-342900">
                        <a:lnSpc>
                          <a:spcPct val="115000"/>
                        </a:lnSpc>
                        <a:spcAft>
                          <a:spcPts val="0"/>
                        </a:spcAft>
                        <a:buFont typeface="Symbol"/>
                        <a:buChar char=""/>
                      </a:pPr>
                      <a:r>
                        <a:rPr lang="fr-FR" sz="1100" dirty="0">
                          <a:effectLst/>
                        </a:rPr>
                        <a:t>l’infantiliser</a:t>
                      </a:r>
                    </a:p>
                    <a:p>
                      <a:pPr marL="342900" lvl="0" indent="-342900">
                        <a:lnSpc>
                          <a:spcPct val="115000"/>
                        </a:lnSpc>
                        <a:spcAft>
                          <a:spcPts val="0"/>
                        </a:spcAft>
                        <a:buFont typeface="Symbol"/>
                        <a:buChar char=""/>
                      </a:pPr>
                      <a:r>
                        <a:rPr lang="fr-FR" sz="1100" dirty="0">
                          <a:effectLst/>
                        </a:rPr>
                        <a:t>porter atteinte à son identité, à sa dignité et à sa confiance en elle</a:t>
                      </a:r>
                      <a:endParaRPr lang="fr-F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887">
                <a:tc>
                  <a:txBody>
                    <a:bodyPr/>
                    <a:lstStyle/>
                    <a:p>
                      <a:pPr>
                        <a:lnSpc>
                          <a:spcPct val="115000"/>
                        </a:lnSpc>
                        <a:spcAft>
                          <a:spcPts val="0"/>
                        </a:spcAft>
                      </a:pPr>
                      <a:r>
                        <a:rPr lang="fr-FR" sz="1100">
                          <a:effectLst/>
                        </a:rPr>
                        <a:t>Terroriser une personne</a:t>
                      </a:r>
                      <a:endParaRPr lang="fr-F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FR" sz="1100" dirty="0">
                          <a:effectLst/>
                        </a:rPr>
                        <a:t>lui inspirer un sentiment de peur et de terreur extrêmes</a:t>
                      </a:r>
                    </a:p>
                    <a:p>
                      <a:pPr marL="342900" lvl="0" indent="-342900">
                        <a:lnSpc>
                          <a:spcPct val="115000"/>
                        </a:lnSpc>
                        <a:spcAft>
                          <a:spcPts val="0"/>
                        </a:spcAft>
                        <a:buFont typeface="Symbol"/>
                        <a:buChar char=""/>
                      </a:pPr>
                      <a:r>
                        <a:rPr lang="fr-FR" sz="1100" dirty="0">
                          <a:effectLst/>
                        </a:rPr>
                        <a:t>la contraindre par intimidation</a:t>
                      </a:r>
                    </a:p>
                    <a:p>
                      <a:pPr marL="342900" lvl="0" indent="-342900">
                        <a:lnSpc>
                          <a:spcPct val="115000"/>
                        </a:lnSpc>
                        <a:spcAft>
                          <a:spcPts val="0"/>
                        </a:spcAft>
                        <a:buFont typeface="Symbol"/>
                        <a:buChar char=""/>
                      </a:pPr>
                      <a:r>
                        <a:rPr lang="fr-FR" sz="1100" dirty="0">
                          <a:effectLst/>
                        </a:rPr>
                        <a:t>placer une personne dans un milieu inapproprié ou dangereux ou </a:t>
                      </a:r>
                      <a:r>
                        <a:rPr lang="fr-FR" sz="1100" dirty="0" smtClean="0">
                          <a:effectLst/>
                        </a:rPr>
                        <a:t>la menacer </a:t>
                      </a:r>
                      <a:r>
                        <a:rPr lang="fr-FR" sz="1100" dirty="0">
                          <a:effectLst/>
                        </a:rPr>
                        <a:t>de le faire</a:t>
                      </a:r>
                      <a:endParaRPr lang="fr-F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915">
                <a:tc>
                  <a:txBody>
                    <a:bodyPr/>
                    <a:lstStyle/>
                    <a:p>
                      <a:pPr>
                        <a:lnSpc>
                          <a:spcPct val="115000"/>
                        </a:lnSpc>
                        <a:spcAft>
                          <a:spcPts val="0"/>
                        </a:spcAft>
                      </a:pPr>
                      <a:r>
                        <a:rPr lang="fr-FR" sz="1100">
                          <a:effectLst/>
                        </a:rPr>
                        <a:t>Isoler une personne</a:t>
                      </a:r>
                      <a:endParaRPr lang="fr-F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FR" sz="1100" dirty="0">
                          <a:effectLst/>
                        </a:rPr>
                        <a:t>limiter son espace vital</a:t>
                      </a:r>
                    </a:p>
                    <a:p>
                      <a:pPr marL="342900" lvl="0" indent="-342900">
                        <a:lnSpc>
                          <a:spcPct val="115000"/>
                        </a:lnSpc>
                        <a:spcAft>
                          <a:spcPts val="0"/>
                        </a:spcAft>
                        <a:buFont typeface="Symbol"/>
                        <a:buChar char=""/>
                      </a:pPr>
                      <a:r>
                        <a:rPr lang="fr-FR" sz="1100" dirty="0">
                          <a:effectLst/>
                        </a:rPr>
                        <a:t>réduire ses contacts</a:t>
                      </a:r>
                    </a:p>
                    <a:p>
                      <a:pPr marL="342900" lvl="0" indent="-342900">
                        <a:lnSpc>
                          <a:spcPct val="115000"/>
                        </a:lnSpc>
                        <a:spcAft>
                          <a:spcPts val="0"/>
                        </a:spcAft>
                        <a:buFont typeface="Symbol"/>
                        <a:buChar char=""/>
                      </a:pPr>
                      <a:r>
                        <a:rPr lang="fr-FR" sz="1100" dirty="0">
                          <a:effectLst/>
                        </a:rPr>
                        <a:t>restreindre sa liberté de mouvement dans son propre milieu</a:t>
                      </a:r>
                      <a:endParaRPr lang="fr-F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887">
                <a:tc>
                  <a:txBody>
                    <a:bodyPr/>
                    <a:lstStyle/>
                    <a:p>
                      <a:pPr>
                        <a:lnSpc>
                          <a:spcPct val="115000"/>
                        </a:lnSpc>
                        <a:spcAft>
                          <a:spcPts val="0"/>
                        </a:spcAft>
                      </a:pPr>
                      <a:r>
                        <a:rPr lang="fr-FR" sz="1100">
                          <a:effectLst/>
                        </a:rPr>
                        <a:t>Corrompre ou exploiter une personne</a:t>
                      </a:r>
                      <a:endParaRPr lang="fr-F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FR" sz="1100" dirty="0">
                          <a:effectLst/>
                        </a:rPr>
                        <a:t>l’amener à accepter des idées ou des comportements proscrits par la loi</a:t>
                      </a:r>
                    </a:p>
                    <a:p>
                      <a:pPr marL="342900" lvl="0" indent="-342900">
                        <a:lnSpc>
                          <a:spcPct val="115000"/>
                        </a:lnSpc>
                        <a:spcAft>
                          <a:spcPts val="0"/>
                        </a:spcAft>
                        <a:buFont typeface="Symbol"/>
                        <a:buChar char=""/>
                      </a:pPr>
                      <a:r>
                        <a:rPr lang="fr-FR" sz="1100" dirty="0">
                          <a:effectLst/>
                        </a:rPr>
                        <a:t>l’exploiter matériellement ou financièrement</a:t>
                      </a:r>
                    </a:p>
                    <a:p>
                      <a:pPr marL="342900" lvl="0" indent="-342900">
                        <a:lnSpc>
                          <a:spcPct val="115000"/>
                        </a:lnSpc>
                        <a:spcAft>
                          <a:spcPts val="0"/>
                        </a:spcAft>
                        <a:buFont typeface="Symbol"/>
                        <a:buChar char=""/>
                      </a:pPr>
                      <a:r>
                        <a:rPr lang="fr-FR" sz="1100" dirty="0">
                          <a:effectLst/>
                        </a:rPr>
                        <a:t>apprendre à la personne à servir plutôt les intérêts de l’agresseur plutôt que les siens </a:t>
                      </a:r>
                      <a:endParaRPr lang="fr-F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887">
                <a:tc>
                  <a:txBody>
                    <a:bodyPr/>
                    <a:lstStyle/>
                    <a:p>
                      <a:pPr>
                        <a:lnSpc>
                          <a:spcPct val="115000"/>
                        </a:lnSpc>
                        <a:spcAft>
                          <a:spcPts val="0"/>
                        </a:spcAft>
                      </a:pPr>
                      <a:r>
                        <a:rPr lang="fr-FR" sz="1100" dirty="0">
                          <a:effectLst/>
                        </a:rPr>
                        <a:t>Priver la personne de chaleur humaine</a:t>
                      </a:r>
                      <a:endParaRPr lang="fr-F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FR" sz="1100" dirty="0">
                          <a:effectLst/>
                        </a:rPr>
                        <a:t>se montrer insensible et inattentif à la personne</a:t>
                      </a:r>
                    </a:p>
                    <a:p>
                      <a:pPr marL="342900" lvl="0" indent="-342900">
                        <a:lnSpc>
                          <a:spcPct val="115000"/>
                        </a:lnSpc>
                        <a:spcAft>
                          <a:spcPts val="0"/>
                        </a:spcAft>
                        <a:buFont typeface="Symbol"/>
                        <a:buChar char=""/>
                      </a:pPr>
                      <a:r>
                        <a:rPr lang="fr-FR" sz="1100" dirty="0">
                          <a:effectLst/>
                        </a:rPr>
                        <a:t>faire preuve d’indifférence à son égard</a:t>
                      </a:r>
                    </a:p>
                    <a:p>
                      <a:pPr marL="342900" lvl="0" indent="-342900">
                        <a:lnSpc>
                          <a:spcPct val="115000"/>
                        </a:lnSpc>
                        <a:spcAft>
                          <a:spcPts val="0"/>
                        </a:spcAft>
                        <a:buFont typeface="Symbol"/>
                        <a:buChar char=""/>
                      </a:pPr>
                      <a:r>
                        <a:rPr lang="fr-FR" sz="1100" dirty="0">
                          <a:effectLst/>
                        </a:rPr>
                        <a:t>ne s’adresser à elle qu’en cas de nécessité</a:t>
                      </a:r>
                    </a:p>
                    <a:p>
                      <a:pPr marL="342900" lvl="0" indent="-342900">
                        <a:lnSpc>
                          <a:spcPct val="115000"/>
                        </a:lnSpc>
                        <a:spcAft>
                          <a:spcPts val="0"/>
                        </a:spcAft>
                        <a:buFont typeface="Symbol"/>
                        <a:buChar char=""/>
                      </a:pPr>
                      <a:r>
                        <a:rPr lang="fr-FR" sz="1100" dirty="0">
                          <a:effectLst/>
                        </a:rPr>
                        <a:t>ignorer ses besoins sur le plan mental</a:t>
                      </a:r>
                      <a:endParaRPr lang="fr-F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 name="Picture 7" descr="D:\Users\blisan\Documents\divers\céphalées\céphalées\maltraitance psychologiqu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11" y="1467688"/>
            <a:ext cx="26860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D:\Users\blisan\Documents\divers\céphalées\céphalées\maltraitance psychologiqu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11" y="3525140"/>
            <a:ext cx="26860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D:\Users\blisan\Documents\divers\céphalées\céphalées\maltraitance psychologiqu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2" y="131528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D:\Users\blisan\Documents\divers\céphalées\céphalées\maltraitance psychologique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917" y="320563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Users\blisan\Documents\divers\céphalées\céphalées\maltraitance psychologique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4684" y="226734"/>
            <a:ext cx="1981363" cy="159499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 y="3205639"/>
            <a:ext cx="3373873" cy="276999"/>
          </a:xfrm>
          <a:prstGeom prst="rect">
            <a:avLst/>
          </a:prstGeom>
          <a:noFill/>
        </p:spPr>
        <p:txBody>
          <a:bodyPr wrap="non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La violence verbale peut être source de stress </a:t>
            </a:r>
            <a:r>
              <a:rPr lang="fr-FR" sz="1200" dirty="0" smtClean="0">
                <a:solidFill>
                  <a:srgbClr val="002060"/>
                </a:solidFill>
                <a:latin typeface="Calibri" panose="020F0502020204030204" pitchFamily="34" charset="0"/>
              </a:rPr>
              <a:t>↙</a:t>
            </a:r>
            <a:endParaRPr lang="fr-FR" sz="1200" dirty="0">
              <a:solidFill>
                <a:srgbClr val="002060"/>
              </a:solidFill>
            </a:endParaRPr>
          </a:p>
        </p:txBody>
      </p:sp>
      <p:sp>
        <p:nvSpPr>
          <p:cNvPr id="7" name="ZoneTexte 6"/>
          <p:cNvSpPr txBox="1"/>
          <p:nvPr/>
        </p:nvSpPr>
        <p:spPr>
          <a:xfrm>
            <a:off x="8440937" y="1181415"/>
            <a:ext cx="1614874" cy="646331"/>
          </a:xfrm>
          <a:prstGeom prst="rect">
            <a:avLst/>
          </a:prstGeom>
          <a:noFill/>
        </p:spPr>
        <p:txBody>
          <a:bodyPr wrap="square" rtlCol="0">
            <a:spAutoFit/>
          </a:bodyPr>
          <a:lstStyle/>
          <a:p>
            <a:pPr algn="just"/>
            <a:r>
              <a:rPr lang="fr-FR" sz="1200" dirty="0" smtClean="0">
                <a:solidFill>
                  <a:srgbClr val="002060"/>
                </a:solidFill>
              </a:rPr>
              <a:t>« </a:t>
            </a:r>
            <a:r>
              <a:rPr lang="fr-FR" sz="1200" i="1" dirty="0" smtClean="0">
                <a:solidFill>
                  <a:srgbClr val="002060"/>
                </a:solidFill>
              </a:rPr>
              <a:t>Laissez-moi deviner : vos collègues vous embêtent ?</a:t>
            </a:r>
            <a:r>
              <a:rPr lang="fr-FR" sz="1200" dirty="0" smtClean="0">
                <a:solidFill>
                  <a:srgbClr val="002060"/>
                </a:solidFill>
              </a:rPr>
              <a:t> » </a:t>
            </a:r>
            <a:r>
              <a:rPr lang="fr-FR" sz="1200" dirty="0" smtClean="0">
                <a:solidFill>
                  <a:srgbClr val="002060"/>
                </a:solidFill>
                <a:latin typeface="Calibri" panose="020F0502020204030204" pitchFamily="34" charset="0"/>
              </a:rPr>
              <a:t>→</a:t>
            </a:r>
            <a:endParaRPr lang="fr-FR" sz="1200" dirty="0">
              <a:solidFill>
                <a:srgbClr val="002060"/>
              </a:solidFill>
            </a:endParaRPr>
          </a:p>
        </p:txBody>
      </p:sp>
      <p:pic>
        <p:nvPicPr>
          <p:cNvPr id="20" name="Imag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0199" y="5378903"/>
            <a:ext cx="2430644" cy="1361161"/>
          </a:xfrm>
          <a:prstGeom prst="rect">
            <a:avLst/>
          </a:prstGeom>
        </p:spPr>
      </p:pic>
      <p:sp>
        <p:nvSpPr>
          <p:cNvPr id="21" name="ZoneTexte 20"/>
          <p:cNvSpPr txBox="1"/>
          <p:nvPr/>
        </p:nvSpPr>
        <p:spPr>
          <a:xfrm>
            <a:off x="1757977" y="5729264"/>
            <a:ext cx="1772222" cy="461665"/>
          </a:xfrm>
          <a:prstGeom prst="rect">
            <a:avLst/>
          </a:prstGeom>
          <a:noFill/>
        </p:spPr>
        <p:txBody>
          <a:bodyPr wrap="square" rtlCol="0">
            <a:spAutoFit/>
          </a:bodyPr>
          <a:lstStyle/>
          <a:p>
            <a:pPr algn="just"/>
            <a:r>
              <a:rPr lang="fr-FR" sz="1200" dirty="0" smtClean="0">
                <a:solidFill>
                  <a:srgbClr val="FF0000"/>
                </a:solidFill>
                <a:latin typeface="Calibri" panose="020F0502020204030204" pitchFamily="34" charset="0"/>
              </a:rPr>
              <a:t>← </a:t>
            </a:r>
            <a:r>
              <a:rPr lang="fr-FR" sz="1200" dirty="0" smtClean="0">
                <a:solidFill>
                  <a:srgbClr val="FF0000"/>
                </a:solidFill>
              </a:rPr>
              <a:t>Les manipulations (</a:t>
            </a:r>
            <a:r>
              <a:rPr lang="fr-FR" sz="1200" dirty="0" smtClean="0">
                <a:solidFill>
                  <a:srgbClr val="FF0000"/>
                </a:solidFill>
                <a:sym typeface="Wingdings"/>
              </a:rPr>
              <a:t>)</a:t>
            </a:r>
            <a:r>
              <a:rPr lang="fr-FR" sz="1200" dirty="0" smtClean="0">
                <a:solidFill>
                  <a:srgbClr val="FF0000"/>
                </a:solidFill>
              </a:rPr>
              <a:t> source de stress →</a:t>
            </a:r>
            <a:endParaRPr lang="fr-FR" sz="1200" dirty="0">
              <a:solidFill>
                <a:srgbClr val="FF0000"/>
              </a:solidFill>
            </a:endParaRPr>
          </a:p>
        </p:txBody>
      </p:sp>
      <p:pic>
        <p:nvPicPr>
          <p:cNvPr id="22" name="Picture 5" descr="D:\Users\blisan\Documents\divers\céphalées\céphalées\manipul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511" y="5549499"/>
            <a:ext cx="1589466" cy="119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341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34106"/>
            <a:ext cx="612228" cy="352206"/>
          </a:xfrm>
        </p:spPr>
        <p:txBody>
          <a:bodyPr/>
          <a:lstStyle/>
          <a:p>
            <a:fld id="{CE177AD9-1C89-497B-82D4-54EC60B92A04}" type="slidenum">
              <a:rPr lang="fr-FR" smtClean="0"/>
              <a:t>53</a:t>
            </a:fld>
            <a:endParaRPr lang="fr-FR" dirty="0"/>
          </a:p>
        </p:txBody>
      </p:sp>
      <p:sp>
        <p:nvSpPr>
          <p:cNvPr id="3" name="ZoneTexte 2"/>
          <p:cNvSpPr txBox="1"/>
          <p:nvPr/>
        </p:nvSpPr>
        <p:spPr>
          <a:xfrm>
            <a:off x="105756" y="576624"/>
            <a:ext cx="88679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4" name="ZoneTexte 3"/>
          <p:cNvSpPr txBox="1"/>
          <p:nvPr/>
        </p:nvSpPr>
        <p:spPr>
          <a:xfrm>
            <a:off x="5004815" y="129928"/>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68511" y="945956"/>
            <a:ext cx="6723377" cy="369332"/>
          </a:xfrm>
          <a:prstGeom prst="rect">
            <a:avLst/>
          </a:prstGeom>
          <a:noFill/>
        </p:spPr>
        <p:txBody>
          <a:bodyPr wrap="square" rtlCol="0">
            <a:spAutoFit/>
          </a:bodyPr>
          <a:lstStyle/>
          <a:p>
            <a:r>
              <a:rPr lang="fr-FR" dirty="0" smtClean="0">
                <a:solidFill>
                  <a:srgbClr val="002060"/>
                </a:solidFill>
              </a:rPr>
              <a:t>10.3a. </a:t>
            </a:r>
            <a:r>
              <a:rPr lang="fr-FR" b="1" dirty="0" smtClean="0">
                <a:solidFill>
                  <a:srgbClr val="002060"/>
                </a:solidFill>
              </a:rPr>
              <a:t>Facteurs aggravants </a:t>
            </a:r>
            <a:r>
              <a:rPr lang="fr-FR" dirty="0">
                <a:solidFill>
                  <a:srgbClr val="002060"/>
                </a:solidFill>
              </a:rPr>
              <a:t>: </a:t>
            </a:r>
            <a:r>
              <a:rPr lang="fr-FR" b="1" i="1" dirty="0">
                <a:solidFill>
                  <a:srgbClr val="002060"/>
                </a:solidFill>
              </a:rPr>
              <a:t>Le stress </a:t>
            </a:r>
            <a:r>
              <a:rPr lang="fr-FR" b="1" i="1" dirty="0" smtClean="0">
                <a:solidFill>
                  <a:srgbClr val="002060"/>
                </a:solidFill>
              </a:rPr>
              <a:t>(suite) </a:t>
            </a:r>
            <a:r>
              <a:rPr lang="fr-FR" dirty="0" smtClean="0">
                <a:solidFill>
                  <a:srgbClr val="002060"/>
                </a:solidFill>
              </a:rPr>
              <a:t>:</a:t>
            </a:r>
            <a:endParaRPr lang="fr-FR" dirty="0">
              <a:solidFill>
                <a:srgbClr val="002060"/>
              </a:solidFill>
            </a:endParaRPr>
          </a:p>
        </p:txBody>
      </p:sp>
      <p:sp>
        <p:nvSpPr>
          <p:cNvPr id="8" name="ZoneTexte 7"/>
          <p:cNvSpPr txBox="1"/>
          <p:nvPr/>
        </p:nvSpPr>
        <p:spPr>
          <a:xfrm>
            <a:off x="168511" y="1315288"/>
            <a:ext cx="11328072" cy="369332"/>
          </a:xfrm>
          <a:prstGeom prst="rect">
            <a:avLst/>
          </a:prstGeom>
          <a:noFill/>
        </p:spPr>
        <p:txBody>
          <a:bodyPr wrap="square" rtlCol="0">
            <a:spAutoFit/>
          </a:bodyPr>
          <a:lstStyle/>
          <a:p>
            <a:r>
              <a:rPr lang="fr-FR" dirty="0">
                <a:solidFill>
                  <a:srgbClr val="FF0000"/>
                </a:solidFill>
              </a:rPr>
              <a:t>La maltraitance </a:t>
            </a:r>
            <a:r>
              <a:rPr lang="fr-FR" dirty="0" smtClean="0">
                <a:solidFill>
                  <a:srgbClr val="FF0000"/>
                </a:solidFill>
              </a:rPr>
              <a:t>peut être aussi </a:t>
            </a:r>
            <a:r>
              <a:rPr lang="fr-FR" dirty="0">
                <a:solidFill>
                  <a:srgbClr val="FF0000"/>
                </a:solidFill>
              </a:rPr>
              <a:t>verbale, dans les mots, les phrases </a:t>
            </a:r>
            <a:r>
              <a:rPr lang="fr-FR" dirty="0" smtClean="0">
                <a:solidFill>
                  <a:srgbClr val="FF0000"/>
                </a:solidFill>
              </a:rPr>
              <a:t>assassines, toxiques </a:t>
            </a:r>
            <a:r>
              <a:rPr lang="fr-FR" dirty="0">
                <a:solidFill>
                  <a:srgbClr val="FF0000"/>
                </a:solidFill>
                <a:sym typeface="Wingdings"/>
              </a:rPr>
              <a:t></a:t>
            </a:r>
            <a:r>
              <a:rPr lang="fr-FR" dirty="0" smtClean="0">
                <a:solidFill>
                  <a:srgbClr val="FF0000"/>
                </a:solidFill>
              </a:rPr>
              <a:t>, </a:t>
            </a:r>
            <a:r>
              <a:rPr lang="fr-FR" dirty="0">
                <a:solidFill>
                  <a:srgbClr val="FF0000"/>
                </a:solidFill>
              </a:rPr>
              <a:t>le plus souvent </a:t>
            </a:r>
            <a:r>
              <a:rPr lang="fr-FR" dirty="0" smtClean="0">
                <a:solidFill>
                  <a:srgbClr val="FF0000"/>
                </a:solidFill>
              </a:rPr>
              <a:t>blessantes …</a:t>
            </a:r>
            <a:endParaRPr lang="fr-FR" dirty="0">
              <a:solidFill>
                <a:srgbClr val="FF0000"/>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2808909171"/>
              </p:ext>
            </p:extLst>
          </p:nvPr>
        </p:nvGraphicFramePr>
        <p:xfrm>
          <a:off x="168511" y="1684620"/>
          <a:ext cx="6080407" cy="4556760"/>
        </p:xfrm>
        <a:graphic>
          <a:graphicData uri="http://schemas.openxmlformats.org/drawingml/2006/table">
            <a:tbl>
              <a:tblPr firstRow="1" firstCol="1" bandRow="1">
                <a:tableStyleId>{5C22544A-7EE6-4342-B048-85BDC9FD1C3A}</a:tableStyleId>
              </a:tblPr>
              <a:tblGrid>
                <a:gridCol w="6080407"/>
              </a:tblGrid>
              <a:tr h="4351338">
                <a:tc>
                  <a:txBody>
                    <a:bodyPr/>
                    <a:lstStyle/>
                    <a:p>
                      <a:pPr>
                        <a:lnSpc>
                          <a:spcPct val="115000"/>
                        </a:lnSpc>
                        <a:spcAft>
                          <a:spcPts val="0"/>
                        </a:spcAft>
                      </a:pPr>
                      <a:r>
                        <a:rPr lang="fr-FR" sz="1000" i="1" dirty="0">
                          <a:solidFill>
                            <a:srgbClr val="002060"/>
                          </a:solidFill>
                          <a:effectLst/>
                        </a:rPr>
                        <a:t>Voici quelques pépites que ma mère me rabâchait sans </a:t>
                      </a:r>
                      <a:r>
                        <a:rPr lang="fr-FR" sz="1000" i="1" dirty="0" smtClean="0">
                          <a:solidFill>
                            <a:srgbClr val="002060"/>
                          </a:solidFill>
                          <a:effectLst/>
                        </a:rPr>
                        <a:t>cesse :</a:t>
                      </a:r>
                      <a:r>
                        <a:rPr lang="fr-FR" sz="1000" i="1" dirty="0">
                          <a:solidFill>
                            <a:srgbClr val="002060"/>
                          </a:solidFill>
                          <a:effectLst/>
                        </a:rPr>
                        <a:t/>
                      </a:r>
                      <a:br>
                        <a:rPr lang="fr-FR" sz="1000" i="1" dirty="0">
                          <a:solidFill>
                            <a:srgbClr val="002060"/>
                          </a:solidFill>
                          <a:effectLst/>
                        </a:rPr>
                      </a:br>
                      <a:r>
                        <a:rPr lang="fr-FR" sz="1000" i="1" dirty="0">
                          <a:solidFill>
                            <a:srgbClr val="002060"/>
                          </a:solidFill>
                          <a:effectLst/>
                        </a:rPr>
                        <a:t/>
                      </a:r>
                      <a:br>
                        <a:rPr lang="fr-FR" sz="1000" i="1" dirty="0">
                          <a:solidFill>
                            <a:srgbClr val="002060"/>
                          </a:solidFill>
                          <a:effectLst/>
                        </a:rPr>
                      </a:br>
                      <a:r>
                        <a:rPr lang="fr-FR" sz="1000" i="1" dirty="0">
                          <a:solidFill>
                            <a:srgbClr val="002060"/>
                          </a:solidFill>
                          <a:effectLst/>
                        </a:rPr>
                        <a:t>-"tu ressembles à ton père, t’as le même caractère que ton sale père' (mes parents sont divorcés)</a:t>
                      </a:r>
                      <a:br>
                        <a:rPr lang="fr-FR" sz="1000" i="1" dirty="0">
                          <a:solidFill>
                            <a:srgbClr val="002060"/>
                          </a:solidFill>
                          <a:effectLst/>
                        </a:rPr>
                      </a:br>
                      <a:r>
                        <a:rPr lang="fr-FR" sz="1000" i="1" dirty="0">
                          <a:solidFill>
                            <a:srgbClr val="002060"/>
                          </a:solidFill>
                          <a:effectLst/>
                        </a:rPr>
                        <a:t>-"t'es blanche, t'as la peau blanche" -moi réponse: "t'avais qu'a me faire avec un black" ou 'je suis pas née du facteur" </a:t>
                      </a:r>
                      <a:br>
                        <a:rPr lang="fr-FR" sz="1000" i="1" dirty="0">
                          <a:solidFill>
                            <a:srgbClr val="002060"/>
                          </a:solidFill>
                          <a:effectLst/>
                        </a:rPr>
                      </a:br>
                      <a:r>
                        <a:rPr lang="fr-FR" sz="1000" i="1" dirty="0">
                          <a:solidFill>
                            <a:srgbClr val="002060"/>
                          </a:solidFill>
                          <a:effectLst/>
                        </a:rPr>
                        <a:t>-"t'as un kyste au sein, tu vas avoir un cancer" (antécédent dans la famille) elle m'attribuée déjà la succession!</a:t>
                      </a:r>
                      <a:br>
                        <a:rPr lang="fr-FR" sz="1000" i="1" dirty="0">
                          <a:solidFill>
                            <a:srgbClr val="002060"/>
                          </a:solidFill>
                          <a:effectLst/>
                        </a:rPr>
                      </a:br>
                      <a:r>
                        <a:rPr lang="fr-FR" sz="1000" i="1" dirty="0">
                          <a:solidFill>
                            <a:srgbClr val="002060"/>
                          </a:solidFill>
                          <a:effectLst/>
                        </a:rPr>
                        <a:t>-"tiens t'as pas grossi"</a:t>
                      </a:r>
                      <a:br>
                        <a:rPr lang="fr-FR" sz="1000" i="1" dirty="0">
                          <a:solidFill>
                            <a:srgbClr val="002060"/>
                          </a:solidFill>
                          <a:effectLst/>
                        </a:rPr>
                      </a:br>
                      <a:r>
                        <a:rPr lang="fr-FR" sz="1000" i="1" dirty="0">
                          <a:solidFill>
                            <a:srgbClr val="002060"/>
                          </a:solidFill>
                          <a:effectLst/>
                        </a:rPr>
                        <a:t>-" tu sais pas t'habiller" alors que je m'habille assez bien, travaillant dans la mode"!</a:t>
                      </a:r>
                      <a:br>
                        <a:rPr lang="fr-FR" sz="1000" i="1" dirty="0">
                          <a:solidFill>
                            <a:srgbClr val="002060"/>
                          </a:solidFill>
                          <a:effectLst/>
                        </a:rPr>
                      </a:br>
                      <a:r>
                        <a:rPr lang="fr-FR" sz="1000" i="1" dirty="0">
                          <a:solidFill>
                            <a:srgbClr val="002060"/>
                          </a:solidFill>
                          <a:effectLst/>
                        </a:rPr>
                        <a:t>-"t'es bonne à rien"- "tu n'arriveras à rien dans la vie"</a:t>
                      </a:r>
                      <a:br>
                        <a:rPr lang="fr-FR" sz="1000" i="1" dirty="0">
                          <a:solidFill>
                            <a:srgbClr val="002060"/>
                          </a:solidFill>
                          <a:effectLst/>
                        </a:rPr>
                      </a:br>
                      <a:r>
                        <a:rPr lang="fr-FR" sz="1000" i="1" dirty="0">
                          <a:solidFill>
                            <a:srgbClr val="002060"/>
                          </a:solidFill>
                          <a:effectLst/>
                        </a:rPr>
                        <a:t>-"t'es bonne qu'a travailler en usine" (normal elle a toujours travaillé en usine)</a:t>
                      </a:r>
                      <a:br>
                        <a:rPr lang="fr-FR" sz="1000" i="1" dirty="0">
                          <a:solidFill>
                            <a:srgbClr val="002060"/>
                          </a:solidFill>
                          <a:effectLst/>
                        </a:rPr>
                      </a:br>
                      <a:r>
                        <a:rPr lang="fr-FR" sz="1000" i="1" dirty="0">
                          <a:solidFill>
                            <a:srgbClr val="002060"/>
                          </a:solidFill>
                          <a:effectLst/>
                        </a:rPr>
                        <a:t>-" ton copain, il a pas de caractère, il est nul"</a:t>
                      </a:r>
                      <a:br>
                        <a:rPr lang="fr-FR" sz="1000" i="1" dirty="0">
                          <a:solidFill>
                            <a:srgbClr val="002060"/>
                          </a:solidFill>
                          <a:effectLst/>
                        </a:rPr>
                      </a:br>
                      <a:r>
                        <a:rPr lang="fr-FR" sz="1000" i="1" dirty="0">
                          <a:solidFill>
                            <a:srgbClr val="002060"/>
                          </a:solidFill>
                          <a:effectLst/>
                        </a:rPr>
                        <a:t>-"tu perds tes cheveux, il faudra que tu portes une perruque"! (comme si le cancer m'était tombée dessus)!!</a:t>
                      </a:r>
                      <a:br>
                        <a:rPr lang="fr-FR" sz="1000" i="1" dirty="0">
                          <a:solidFill>
                            <a:srgbClr val="002060"/>
                          </a:solidFill>
                          <a:effectLst/>
                        </a:rPr>
                      </a:br>
                      <a:r>
                        <a:rPr lang="fr-FR" sz="1000" i="1" dirty="0">
                          <a:solidFill>
                            <a:srgbClr val="002060"/>
                          </a:solidFill>
                          <a:effectLst/>
                        </a:rPr>
                        <a:t>-"ta </a:t>
                      </a:r>
                      <a:r>
                        <a:rPr lang="fr-FR" sz="1000" i="1" dirty="0" smtClean="0">
                          <a:solidFill>
                            <a:srgbClr val="002060"/>
                          </a:solidFill>
                          <a:effectLst/>
                        </a:rPr>
                        <a:t>sœur voit </a:t>
                      </a:r>
                      <a:r>
                        <a:rPr lang="fr-FR" sz="1000" i="1" dirty="0">
                          <a:solidFill>
                            <a:srgbClr val="002060"/>
                          </a:solidFill>
                          <a:effectLst/>
                        </a:rPr>
                        <a:t>plus clair, elle a qu'à enlever ses lunettes, elle verra mieux"</a:t>
                      </a:r>
                      <a:br>
                        <a:rPr lang="fr-FR" sz="1000" i="1" dirty="0">
                          <a:solidFill>
                            <a:srgbClr val="002060"/>
                          </a:solidFill>
                          <a:effectLst/>
                        </a:rPr>
                      </a:br>
                      <a:r>
                        <a:rPr lang="fr-FR" sz="1000" i="1" dirty="0">
                          <a:solidFill>
                            <a:srgbClr val="002060"/>
                          </a:solidFill>
                          <a:effectLst/>
                        </a:rPr>
                        <a:t>-"j'aime pas la déco, chez toi, il faut refaire ci et ça"</a:t>
                      </a:r>
                      <a:br>
                        <a:rPr lang="fr-FR" sz="1000" i="1" dirty="0">
                          <a:solidFill>
                            <a:srgbClr val="002060"/>
                          </a:solidFill>
                          <a:effectLst/>
                        </a:rPr>
                      </a:br>
                      <a:r>
                        <a:rPr lang="fr-FR" sz="1000" i="1" dirty="0">
                          <a:solidFill>
                            <a:srgbClr val="002060"/>
                          </a:solidFill>
                          <a:effectLst/>
                        </a:rPr>
                        <a:t>-"le ménage n'est pas bien fait ici et là" (à chercher le petit grain de poussière inexistant)</a:t>
                      </a:r>
                      <a:br>
                        <a:rPr lang="fr-FR" sz="1000" i="1" dirty="0">
                          <a:solidFill>
                            <a:srgbClr val="002060"/>
                          </a:solidFill>
                          <a:effectLst/>
                        </a:rPr>
                      </a:br>
                      <a:r>
                        <a:rPr lang="fr-FR" sz="1000" i="1" dirty="0">
                          <a:solidFill>
                            <a:srgbClr val="002060"/>
                          </a:solidFill>
                          <a:effectLst/>
                        </a:rPr>
                        <a:t>-"t'as voiture elle est pourri"' (alors que j'en avais une récente)</a:t>
                      </a:r>
                      <a:br>
                        <a:rPr lang="fr-FR" sz="1000" i="1" dirty="0">
                          <a:solidFill>
                            <a:srgbClr val="002060"/>
                          </a:solidFill>
                          <a:effectLst/>
                        </a:rPr>
                      </a:br>
                      <a:r>
                        <a:rPr lang="fr-FR" sz="1000" i="1" dirty="0">
                          <a:solidFill>
                            <a:srgbClr val="002060"/>
                          </a:solidFill>
                          <a:effectLst/>
                        </a:rPr>
                        <a:t>-"t'as des mauvais goûts, tu fais toujours les mauvais choix"</a:t>
                      </a:r>
                      <a:br>
                        <a:rPr lang="fr-FR" sz="1000" i="1" dirty="0">
                          <a:solidFill>
                            <a:srgbClr val="002060"/>
                          </a:solidFill>
                          <a:effectLst/>
                        </a:rPr>
                      </a:br>
                      <a:r>
                        <a:rPr lang="fr-FR" sz="1000" i="1" dirty="0">
                          <a:solidFill>
                            <a:srgbClr val="002060"/>
                          </a:solidFill>
                          <a:effectLst/>
                        </a:rPr>
                        <a:t>-" ton copain, il est pas assez bien' (alors que tout le monde nous disaient qu'on était bien assorti)</a:t>
                      </a:r>
                      <a:br>
                        <a:rPr lang="fr-FR" sz="1000" i="1" dirty="0">
                          <a:solidFill>
                            <a:srgbClr val="002060"/>
                          </a:solidFill>
                          <a:effectLst/>
                        </a:rPr>
                      </a:br>
                      <a:r>
                        <a:rPr lang="fr-FR" sz="1000" i="1" dirty="0">
                          <a:solidFill>
                            <a:srgbClr val="002060"/>
                          </a:solidFill>
                          <a:effectLst/>
                        </a:rPr>
                        <a:t>-"t'es une fille ingrate, indigne"</a:t>
                      </a:r>
                      <a:br>
                        <a:rPr lang="fr-FR" sz="1000" i="1" dirty="0">
                          <a:solidFill>
                            <a:srgbClr val="002060"/>
                          </a:solidFill>
                          <a:effectLst/>
                        </a:rPr>
                      </a:br>
                      <a:r>
                        <a:rPr lang="fr-FR" sz="1000" i="1" dirty="0">
                          <a:solidFill>
                            <a:srgbClr val="002060"/>
                          </a:solidFill>
                          <a:effectLst/>
                        </a:rPr>
                        <a:t>-"tu vas avoir une grossesse difficile, peut-être un handicapé" </a:t>
                      </a:r>
                      <a:br>
                        <a:rPr lang="fr-FR" sz="1000" i="1" dirty="0">
                          <a:solidFill>
                            <a:srgbClr val="002060"/>
                          </a:solidFill>
                          <a:effectLst/>
                        </a:rPr>
                      </a:br>
                      <a:r>
                        <a:rPr lang="fr-FR" sz="1000" i="1" dirty="0">
                          <a:solidFill>
                            <a:srgbClr val="002060"/>
                          </a:solidFill>
                          <a:effectLst/>
                        </a:rPr>
                        <a:t>mais je serais là pour l'élever, l'éduquer...bien sûr!!</a:t>
                      </a:r>
                      <a:br>
                        <a:rPr lang="fr-FR" sz="1000" i="1" dirty="0">
                          <a:solidFill>
                            <a:srgbClr val="002060"/>
                          </a:solidFill>
                          <a:effectLst/>
                        </a:rPr>
                      </a:br>
                      <a:r>
                        <a:rPr lang="fr-FR" sz="1000" i="1" dirty="0">
                          <a:solidFill>
                            <a:srgbClr val="002060"/>
                          </a:solidFill>
                          <a:effectLst/>
                        </a:rPr>
                        <a:t>-"il faut que tu t'occupes de ta sœur vulnérable, fragile, tu n'as pas le droit d'être heureuse"</a:t>
                      </a:r>
                      <a:br>
                        <a:rPr lang="fr-FR" sz="1000" i="1" dirty="0">
                          <a:solidFill>
                            <a:srgbClr val="002060"/>
                          </a:solidFill>
                          <a:effectLst/>
                        </a:rPr>
                      </a:br>
                      <a:r>
                        <a:rPr lang="fr-FR" sz="1000" i="1" dirty="0">
                          <a:solidFill>
                            <a:srgbClr val="002060"/>
                          </a:solidFill>
                          <a:effectLst/>
                        </a:rPr>
                        <a:t/>
                      </a:r>
                      <a:br>
                        <a:rPr lang="fr-FR" sz="1000" i="1" dirty="0">
                          <a:solidFill>
                            <a:srgbClr val="002060"/>
                          </a:solidFill>
                          <a:effectLst/>
                        </a:rPr>
                      </a:br>
                      <a:r>
                        <a:rPr lang="fr-FR" sz="1000" i="1" dirty="0">
                          <a:solidFill>
                            <a:srgbClr val="002060"/>
                          </a:solidFill>
                          <a:effectLst/>
                        </a:rPr>
                        <a:t>-"etc...et j'en pense des vertes et des pas mûres </a:t>
                      </a:r>
                      <a:br>
                        <a:rPr lang="fr-FR" sz="1000" i="1" dirty="0">
                          <a:solidFill>
                            <a:srgbClr val="002060"/>
                          </a:solidFill>
                          <a:effectLst/>
                        </a:rPr>
                      </a:br>
                      <a:r>
                        <a:rPr lang="fr-FR" sz="1000" i="1" dirty="0">
                          <a:solidFill>
                            <a:srgbClr val="002060"/>
                          </a:solidFill>
                          <a:effectLst/>
                        </a:rPr>
                        <a:t>en gros rien n'était jamais bien et suffisant à ses yeux. je faisais tout mal. Elle qui se prend pour la "mère parfaite".</a:t>
                      </a:r>
                      <a:endParaRPr lang="fr-FR" sz="1000" i="1" dirty="0">
                        <a:solidFill>
                          <a:srgbClr val="002060"/>
                        </a:solidFill>
                        <a:effectLst/>
                        <a:latin typeface="Calibri"/>
                        <a:ea typeface="Calibri"/>
                        <a:cs typeface="Times New Roman"/>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ZoneTexte 9"/>
          <p:cNvSpPr txBox="1"/>
          <p:nvPr/>
        </p:nvSpPr>
        <p:spPr>
          <a:xfrm>
            <a:off x="0" y="6211671"/>
            <a:ext cx="7270044" cy="646330"/>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Source : Témoignage sur la maltraitance d’une mère, contre sa fille, trouvé sur le  </a:t>
            </a:r>
            <a:r>
              <a:rPr lang="fr-FR" sz="1200" dirty="0">
                <a:solidFill>
                  <a:srgbClr val="002060"/>
                </a:solidFill>
              </a:rPr>
              <a:t>forum «  </a:t>
            </a:r>
            <a:r>
              <a:rPr lang="fr-FR" sz="1200" i="1" u="sng" dirty="0">
                <a:solidFill>
                  <a:srgbClr val="002060"/>
                </a:solidFill>
                <a:hlinkClick r:id="rId2"/>
              </a:rPr>
              <a:t>Les phrases les plus blessantes de nos mères...</a:t>
            </a:r>
            <a:r>
              <a:rPr lang="fr-FR" sz="1200" dirty="0">
                <a:solidFill>
                  <a:srgbClr val="002060"/>
                </a:solidFill>
              </a:rPr>
              <a:t> » sur </a:t>
            </a:r>
            <a:r>
              <a:rPr lang="fr-FR" sz="1200" u="sng" dirty="0">
                <a:solidFill>
                  <a:srgbClr val="002060"/>
                </a:solidFill>
              </a:rPr>
              <a:t>psychologies.com</a:t>
            </a:r>
            <a:r>
              <a:rPr lang="fr-FR" sz="1200" dirty="0">
                <a:solidFill>
                  <a:srgbClr val="002060"/>
                </a:solidFill>
              </a:rPr>
              <a:t>,  </a:t>
            </a:r>
            <a:r>
              <a:rPr lang="fr-FR" sz="1200" u="sng" dirty="0">
                <a:solidFill>
                  <a:srgbClr val="002060"/>
                </a:solidFill>
                <a:hlinkClick r:id="rId3"/>
              </a:rPr>
              <a:t>http://forum.psychologies.com/psychologiescom/Tout-sur-nos-parents/phrases-blessantes-meres-sujet_632_5.htm</a:t>
            </a:r>
            <a:endParaRPr lang="fr-FR" sz="1200" dirty="0">
              <a:solidFill>
                <a:srgbClr val="002060"/>
              </a:solidFill>
            </a:endParaRPr>
          </a:p>
        </p:txBody>
      </p:sp>
      <p:pic>
        <p:nvPicPr>
          <p:cNvPr id="14" name="Picture 4" descr="D:\Users\blisan\Documents\divers\céphalées\céphalées\maltraitance psychologiqu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385" y="1771498"/>
            <a:ext cx="1819275"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Users\blisan\Documents\divers\céphalées\céphalées\maltraitance psychologique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3234" y="5292491"/>
            <a:ext cx="4665034" cy="13504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D:\Users\blisan\Documents\divers\céphalées\céphalées\maltraitance psychologiqu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2718" y="1771498"/>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5751" y="3903066"/>
            <a:ext cx="1125581" cy="1028031"/>
          </a:xfrm>
          <a:prstGeom prst="rect">
            <a:avLst/>
          </a:prstGeom>
        </p:spPr>
      </p:pic>
      <p:pic>
        <p:nvPicPr>
          <p:cNvPr id="20" name="Imag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4805" y="3929330"/>
            <a:ext cx="1154302" cy="1036798"/>
          </a:xfrm>
          <a:prstGeom prst="rect">
            <a:avLst/>
          </a:prstGeom>
        </p:spPr>
      </p:pic>
      <p:sp>
        <p:nvSpPr>
          <p:cNvPr id="7" name="ZoneTexte 6"/>
          <p:cNvSpPr txBox="1"/>
          <p:nvPr/>
        </p:nvSpPr>
        <p:spPr>
          <a:xfrm>
            <a:off x="9573557" y="4918984"/>
            <a:ext cx="2360064" cy="276999"/>
          </a:xfrm>
          <a:prstGeom prst="rect">
            <a:avLst/>
          </a:prstGeom>
          <a:noFill/>
        </p:spPr>
        <p:txBody>
          <a:bodyPr wrap="square" rtlCol="0">
            <a:spAutoFit/>
          </a:bodyPr>
          <a:lstStyle/>
          <a:p>
            <a:pPr algn="r"/>
            <a:r>
              <a:rPr lang="fr-FR" sz="1200" dirty="0" smtClean="0">
                <a:solidFill>
                  <a:srgbClr val="002060"/>
                </a:solidFill>
                <a:latin typeface="Calibri" panose="020F0502020204030204" pitchFamily="34" charset="0"/>
              </a:rPr>
              <a:t>↑ </a:t>
            </a:r>
            <a:r>
              <a:rPr lang="fr-FR" sz="1200" dirty="0" smtClean="0">
                <a:solidFill>
                  <a:srgbClr val="002060"/>
                </a:solidFill>
              </a:rPr>
              <a:t>L’oppression facteur de stress </a:t>
            </a:r>
            <a:r>
              <a:rPr lang="fr-FR" sz="1200" dirty="0">
                <a:solidFill>
                  <a:srgbClr val="002060"/>
                </a:solidFill>
                <a:latin typeface="Calibri" panose="020F0502020204030204" pitchFamily="34" charset="0"/>
              </a:rPr>
              <a:t>↑</a:t>
            </a:r>
            <a:endParaRPr lang="fr-FR" sz="1200" dirty="0">
              <a:solidFill>
                <a:srgbClr val="002060"/>
              </a:solidFill>
            </a:endParaRPr>
          </a:p>
        </p:txBody>
      </p:sp>
      <p:sp>
        <p:nvSpPr>
          <p:cNvPr id="6" name="ZoneTexte 5"/>
          <p:cNvSpPr txBox="1"/>
          <p:nvPr/>
        </p:nvSpPr>
        <p:spPr>
          <a:xfrm>
            <a:off x="6366933" y="4357511"/>
            <a:ext cx="3165785" cy="646331"/>
          </a:xfrm>
          <a:prstGeom prst="rect">
            <a:avLst/>
          </a:prstGeom>
          <a:noFill/>
        </p:spPr>
        <p:txBody>
          <a:bodyPr wrap="square" rtlCol="0">
            <a:spAutoFit/>
          </a:bodyPr>
          <a:lstStyle/>
          <a:p>
            <a:r>
              <a:rPr lang="fr-FR" sz="1200" dirty="0" smtClean="0">
                <a:solidFill>
                  <a:srgbClr val="002060"/>
                </a:solidFill>
                <a:latin typeface="Calibri" panose="020F0502020204030204" pitchFamily="34" charset="0"/>
              </a:rPr>
              <a:t>↑ </a:t>
            </a:r>
            <a:r>
              <a:rPr lang="fr-FR" sz="1200" dirty="0" smtClean="0">
                <a:solidFill>
                  <a:srgbClr val="002060"/>
                </a:solidFill>
              </a:rPr>
              <a:t>« </a:t>
            </a:r>
            <a:r>
              <a:rPr lang="fr-FR" sz="1200" i="1" dirty="0" smtClean="0">
                <a:solidFill>
                  <a:srgbClr val="002060"/>
                </a:solidFill>
              </a:rPr>
              <a:t>T’es nulle, t’es bonne à rien ! T’a entendu ? Tu me réponds quand j’te parle ! Tu vas quand même pas pleurer pour ça ?</a:t>
            </a:r>
            <a:r>
              <a:rPr lang="fr-FR" sz="1200" dirty="0" smtClean="0">
                <a:solidFill>
                  <a:srgbClr val="002060"/>
                </a:solidFill>
              </a:rPr>
              <a:t> ».</a:t>
            </a:r>
            <a:endParaRPr lang="fr-FR" sz="1200" dirty="0">
              <a:solidFill>
                <a:srgbClr val="002060"/>
              </a:solidFill>
            </a:endParaRPr>
          </a:p>
        </p:txBody>
      </p:sp>
      <p:sp>
        <p:nvSpPr>
          <p:cNvPr id="11" name="ZoneTexte 10"/>
          <p:cNvSpPr txBox="1"/>
          <p:nvPr/>
        </p:nvSpPr>
        <p:spPr>
          <a:xfrm>
            <a:off x="7270044" y="6616293"/>
            <a:ext cx="4921956" cy="246221"/>
          </a:xfrm>
          <a:prstGeom prst="rect">
            <a:avLst/>
          </a:prstGeom>
          <a:noFill/>
        </p:spPr>
        <p:txBody>
          <a:bodyPr wrap="square" rtlCol="0">
            <a:spAutoFit/>
          </a:bodyPr>
          <a:lstStyle/>
          <a:p>
            <a:pPr algn="ctr"/>
            <a:r>
              <a:rPr lang="fr-FR" sz="1000" dirty="0" smtClean="0">
                <a:solidFill>
                  <a:srgbClr val="002060"/>
                </a:solidFill>
              </a:rPr>
              <a:t>Sa mère dit tout le temps qu’il ne fera jamais rien de bon dans sa vie.</a:t>
            </a:r>
            <a:endParaRPr lang="fr-FR" sz="1000" dirty="0">
              <a:solidFill>
                <a:srgbClr val="002060"/>
              </a:solidFill>
            </a:endParaRPr>
          </a:p>
        </p:txBody>
      </p:sp>
    </p:spTree>
    <p:extLst>
      <p:ext uri="{BB962C8B-B14F-4D97-AF65-F5344CB8AC3E}">
        <p14:creationId xmlns:p14="http://schemas.microsoft.com/office/powerpoint/2010/main" val="3000924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83778" y="175226"/>
            <a:ext cx="580697" cy="362716"/>
          </a:xfrm>
        </p:spPr>
        <p:txBody>
          <a:bodyPr/>
          <a:lstStyle/>
          <a:p>
            <a:fld id="{CE177AD9-1C89-497B-82D4-54EC60B92A04}" type="slidenum">
              <a:rPr lang="fr-FR" smtClean="0"/>
              <a:t>54</a:t>
            </a:fld>
            <a:endParaRPr lang="fr-FR" dirty="0"/>
          </a:p>
        </p:txBody>
      </p:sp>
      <p:sp>
        <p:nvSpPr>
          <p:cNvPr id="4" name="ZoneTexte 3"/>
          <p:cNvSpPr txBox="1"/>
          <p:nvPr/>
        </p:nvSpPr>
        <p:spPr>
          <a:xfrm>
            <a:off x="105756" y="576624"/>
            <a:ext cx="88679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5" name="ZoneTexte 4"/>
          <p:cNvSpPr txBox="1"/>
          <p:nvPr/>
        </p:nvSpPr>
        <p:spPr>
          <a:xfrm>
            <a:off x="5004815" y="129928"/>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68511" y="945956"/>
            <a:ext cx="6723377" cy="369332"/>
          </a:xfrm>
          <a:prstGeom prst="rect">
            <a:avLst/>
          </a:prstGeom>
          <a:noFill/>
        </p:spPr>
        <p:txBody>
          <a:bodyPr wrap="square" rtlCol="0">
            <a:spAutoFit/>
          </a:bodyPr>
          <a:lstStyle/>
          <a:p>
            <a:r>
              <a:rPr lang="fr-FR" dirty="0" smtClean="0">
                <a:solidFill>
                  <a:srgbClr val="002060"/>
                </a:solidFill>
              </a:rPr>
              <a:t>10.3a. </a:t>
            </a:r>
            <a:r>
              <a:rPr lang="fr-FR" b="1" dirty="0" smtClean="0">
                <a:solidFill>
                  <a:srgbClr val="002060"/>
                </a:solidFill>
              </a:rPr>
              <a:t>Facteurs aggravants </a:t>
            </a:r>
            <a:r>
              <a:rPr lang="fr-FR" dirty="0">
                <a:solidFill>
                  <a:srgbClr val="002060"/>
                </a:solidFill>
              </a:rPr>
              <a:t>: </a:t>
            </a:r>
            <a:r>
              <a:rPr lang="fr-FR" b="1" i="1" dirty="0">
                <a:solidFill>
                  <a:srgbClr val="002060"/>
                </a:solidFill>
              </a:rPr>
              <a:t>Le stress </a:t>
            </a:r>
            <a:r>
              <a:rPr lang="fr-FR" b="1" i="1" dirty="0" smtClean="0">
                <a:solidFill>
                  <a:srgbClr val="002060"/>
                </a:solidFill>
              </a:rPr>
              <a:t>(suite et fin) </a:t>
            </a:r>
            <a:r>
              <a:rPr lang="fr-FR" dirty="0" smtClean="0">
                <a:solidFill>
                  <a:srgbClr val="002060"/>
                </a:solidFill>
              </a:rPr>
              <a:t>:</a:t>
            </a:r>
            <a:endParaRPr lang="fr-FR" dirty="0">
              <a:solidFill>
                <a:srgbClr val="002060"/>
              </a:solidFill>
            </a:endParaRPr>
          </a:p>
        </p:txBody>
      </p:sp>
      <p:sp>
        <p:nvSpPr>
          <p:cNvPr id="7" name="ZoneTexte 6"/>
          <p:cNvSpPr txBox="1"/>
          <p:nvPr/>
        </p:nvSpPr>
        <p:spPr>
          <a:xfrm>
            <a:off x="168511" y="1392655"/>
            <a:ext cx="11739710" cy="646331"/>
          </a:xfrm>
          <a:prstGeom prst="rect">
            <a:avLst/>
          </a:prstGeom>
          <a:noFill/>
        </p:spPr>
        <p:txBody>
          <a:bodyPr wrap="square" rtlCol="0">
            <a:spAutoFit/>
          </a:bodyPr>
          <a:lstStyle/>
          <a:p>
            <a:r>
              <a:rPr lang="fr-FR" u="sng" dirty="0" smtClean="0">
                <a:solidFill>
                  <a:srgbClr val="002060"/>
                </a:solidFill>
              </a:rPr>
              <a:t>Hypothèse des effets de seuil et des effets cumulatifs (?)</a:t>
            </a:r>
          </a:p>
          <a:p>
            <a:endParaRPr lang="fr-FR" u="sng" dirty="0">
              <a:solidFill>
                <a:srgbClr val="002060"/>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896" y="3763378"/>
            <a:ext cx="5912325" cy="2756036"/>
          </a:xfrm>
          <a:prstGeom prst="rect">
            <a:avLst/>
          </a:prstGeom>
        </p:spPr>
      </p:pic>
      <p:sp>
        <p:nvSpPr>
          <p:cNvPr id="9" name="ZoneTexte 8"/>
          <p:cNvSpPr txBox="1"/>
          <p:nvPr/>
        </p:nvSpPr>
        <p:spPr>
          <a:xfrm rot="16200000">
            <a:off x="4701470" y="4973072"/>
            <a:ext cx="2884828" cy="261610"/>
          </a:xfrm>
          <a:prstGeom prst="rect">
            <a:avLst/>
          </a:prstGeom>
          <a:noFill/>
        </p:spPr>
        <p:txBody>
          <a:bodyPr wrap="square" rtlCol="0">
            <a:spAutoFit/>
          </a:bodyPr>
          <a:lstStyle/>
          <a:p>
            <a:r>
              <a:rPr lang="fr-FR" sz="1100" dirty="0" smtClean="0"/>
              <a:t>Niveau d’intensité douloureuse de la céphalée</a:t>
            </a:r>
            <a:endParaRPr lang="fr-FR" sz="1100" dirty="0"/>
          </a:p>
        </p:txBody>
      </p:sp>
      <p:sp>
        <p:nvSpPr>
          <p:cNvPr id="10" name="ZoneTexte 9"/>
          <p:cNvSpPr txBox="1"/>
          <p:nvPr/>
        </p:nvSpPr>
        <p:spPr>
          <a:xfrm>
            <a:off x="6421827" y="6546291"/>
            <a:ext cx="5234152" cy="283780"/>
          </a:xfrm>
          <a:prstGeom prst="rect">
            <a:avLst/>
          </a:prstGeom>
          <a:noFill/>
        </p:spPr>
        <p:txBody>
          <a:bodyPr wrap="square" rtlCol="0">
            <a:spAutoFit/>
          </a:bodyPr>
          <a:lstStyle/>
          <a:p>
            <a:pPr algn="ctr"/>
            <a:r>
              <a:rPr lang="fr-FR" sz="1200" dirty="0" smtClean="0">
                <a:solidFill>
                  <a:srgbClr val="C00000"/>
                </a:solidFill>
              </a:rPr>
              <a:t>Il y aurait-il un effet de seuil déclencheur de la crise céphalalgique de la CTC ? </a:t>
            </a:r>
            <a:r>
              <a:rPr lang="fr-FR" sz="1200" dirty="0" smtClean="0">
                <a:solidFill>
                  <a:srgbClr val="C00000"/>
                </a:solidFill>
                <a:latin typeface="Calibri" panose="020F0502020204030204" pitchFamily="34" charset="0"/>
              </a:rPr>
              <a:t>↑</a:t>
            </a:r>
            <a:endParaRPr lang="fr-FR" sz="1200" dirty="0">
              <a:solidFill>
                <a:srgbClr val="C00000"/>
              </a:solidFill>
            </a:endParaRPr>
          </a:p>
        </p:txBody>
      </p:sp>
      <p:sp>
        <p:nvSpPr>
          <p:cNvPr id="3" name="ZoneTexte 2"/>
          <p:cNvSpPr txBox="1"/>
          <p:nvPr/>
        </p:nvSpPr>
        <p:spPr>
          <a:xfrm>
            <a:off x="283778" y="1870841"/>
            <a:ext cx="11624443" cy="646331"/>
          </a:xfrm>
          <a:prstGeom prst="rect">
            <a:avLst/>
          </a:prstGeom>
          <a:noFill/>
        </p:spPr>
        <p:txBody>
          <a:bodyPr wrap="square" rtlCol="0">
            <a:spAutoFit/>
          </a:bodyPr>
          <a:lstStyle/>
          <a:p>
            <a:pPr algn="just"/>
            <a:r>
              <a:rPr lang="fr-FR" dirty="0" smtClean="0">
                <a:solidFill>
                  <a:srgbClr val="002060"/>
                </a:solidFill>
              </a:rPr>
              <a:t>Certaines alopécies (chutes de cheveux) durables </a:t>
            </a:r>
            <a:r>
              <a:rPr lang="fr-FR" dirty="0">
                <a:solidFill>
                  <a:srgbClr val="002060"/>
                </a:solidFill>
              </a:rPr>
              <a:t>et </a:t>
            </a:r>
            <a:r>
              <a:rPr lang="fr-FR" dirty="0" smtClean="0">
                <a:solidFill>
                  <a:srgbClr val="002060"/>
                </a:solidFill>
              </a:rPr>
              <a:t>diffuses ou un blanchissement soudain et généralisé des cheveux </a:t>
            </a:r>
            <a:r>
              <a:rPr lang="fr-FR" dirty="0">
                <a:solidFill>
                  <a:srgbClr val="002060"/>
                </a:solidFill>
              </a:rPr>
              <a:t>peuvent être dues à un </a:t>
            </a:r>
            <a:r>
              <a:rPr lang="fr-FR" u="sng" dirty="0">
                <a:solidFill>
                  <a:srgbClr val="002060"/>
                </a:solidFill>
                <a:hlinkClick r:id="rId3"/>
              </a:rPr>
              <a:t>état dépressif</a:t>
            </a:r>
            <a:r>
              <a:rPr lang="fr-FR" dirty="0">
                <a:solidFill>
                  <a:srgbClr val="002060"/>
                </a:solidFill>
              </a:rPr>
              <a:t> ou de stress permanent, à un choc affectif </a:t>
            </a:r>
            <a:r>
              <a:rPr lang="fr-FR" dirty="0" smtClean="0">
                <a:solidFill>
                  <a:srgbClr val="002060"/>
                </a:solidFill>
              </a:rPr>
              <a:t>violent ou à une émotion extrême (°).</a:t>
            </a:r>
            <a:endParaRPr lang="fr-FR" dirty="0">
              <a:solidFill>
                <a:srgbClr val="002060"/>
              </a:solidFill>
            </a:endParaRPr>
          </a:p>
        </p:txBody>
      </p:sp>
      <p:sp>
        <p:nvSpPr>
          <p:cNvPr id="11" name="ZoneTexte 10"/>
          <p:cNvSpPr txBox="1"/>
          <p:nvPr/>
        </p:nvSpPr>
        <p:spPr>
          <a:xfrm>
            <a:off x="168511" y="6257963"/>
            <a:ext cx="5695954" cy="461665"/>
          </a:xfrm>
          <a:prstGeom prst="rect">
            <a:avLst/>
          </a:prstGeom>
          <a:noFill/>
        </p:spPr>
        <p:txBody>
          <a:bodyPr wrap="square" rtlCol="0">
            <a:spAutoFit/>
          </a:bodyPr>
          <a:lstStyle/>
          <a:p>
            <a:pPr algn="just"/>
            <a:r>
              <a:rPr lang="fr-FR" sz="1200" dirty="0">
                <a:solidFill>
                  <a:srgbClr val="002060"/>
                </a:solidFill>
              </a:rPr>
              <a:t>(°) Source : </a:t>
            </a:r>
            <a:r>
              <a:rPr lang="fr-FR" sz="1200" dirty="0">
                <a:solidFill>
                  <a:srgbClr val="002060"/>
                </a:solidFill>
                <a:hlinkClick r:id="rId4"/>
              </a:rPr>
              <a:t>http://</a:t>
            </a:r>
            <a:r>
              <a:rPr lang="fr-FR" sz="1200" dirty="0" smtClean="0">
                <a:solidFill>
                  <a:srgbClr val="002060"/>
                </a:solidFill>
                <a:hlinkClick r:id="rId4"/>
              </a:rPr>
              <a:t>sante-medecine.commentcamarche.net/faq/4775-chute-de-cheveux-chez-la-femme</a:t>
            </a:r>
            <a:r>
              <a:rPr lang="fr-FR" sz="1200" dirty="0" smtClean="0">
                <a:solidFill>
                  <a:srgbClr val="002060"/>
                </a:solidFill>
              </a:rPr>
              <a:t> </a:t>
            </a:r>
            <a:endParaRPr lang="fr-FR" sz="1200" dirty="0">
              <a:solidFill>
                <a:srgbClr val="002060"/>
              </a:solidFill>
            </a:endParaRP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048" y="2531320"/>
            <a:ext cx="1057275" cy="1181100"/>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3601" y="2517172"/>
            <a:ext cx="2196814" cy="1158837"/>
          </a:xfrm>
          <a:prstGeom prst="rect">
            <a:avLst/>
          </a:prstGeom>
        </p:spPr>
      </p:pic>
      <p:sp>
        <p:nvSpPr>
          <p:cNvPr id="14" name="Rectangle 13"/>
          <p:cNvSpPr/>
          <p:nvPr/>
        </p:nvSpPr>
        <p:spPr>
          <a:xfrm>
            <a:off x="7672315" y="3463023"/>
            <a:ext cx="946093" cy="276999"/>
          </a:xfrm>
          <a:prstGeom prst="rect">
            <a:avLst/>
          </a:prstGeom>
        </p:spPr>
        <p:txBody>
          <a:bodyPr wrap="none">
            <a:spAutoFit/>
          </a:bodyPr>
          <a:lstStyle/>
          <a:p>
            <a:r>
              <a:rPr lang="fr-FR" sz="1200" dirty="0">
                <a:solidFill>
                  <a:srgbClr val="002060"/>
                </a:solidFill>
                <a:latin typeface="Calibri" panose="020F0502020204030204" pitchFamily="34" charset="0"/>
              </a:rPr>
              <a:t>alopécies </a:t>
            </a:r>
            <a:r>
              <a:rPr lang="fr-FR" sz="1200" dirty="0" smtClean="0">
                <a:solidFill>
                  <a:srgbClr val="002060"/>
                </a:solidFill>
                <a:latin typeface="Calibri" panose="020F0502020204030204" pitchFamily="34" charset="0"/>
              </a:rPr>
              <a:t>→</a:t>
            </a:r>
            <a:endParaRPr lang="fr-FR" sz="1200" dirty="0">
              <a:latin typeface="Calibri" panose="020F0502020204030204" pitchFamily="34" charset="0"/>
            </a:endParaRPr>
          </a:p>
        </p:txBody>
      </p:sp>
      <p:sp>
        <p:nvSpPr>
          <p:cNvPr id="15" name="ZoneTexte 14"/>
          <p:cNvSpPr txBox="1"/>
          <p:nvPr/>
        </p:nvSpPr>
        <p:spPr>
          <a:xfrm>
            <a:off x="5911673" y="2540110"/>
            <a:ext cx="1345032" cy="1200329"/>
          </a:xfrm>
          <a:prstGeom prst="rect">
            <a:avLst/>
          </a:prstGeom>
          <a:noFill/>
        </p:spPr>
        <p:txBody>
          <a:bodyPr wrap="square" rtlCol="0">
            <a:spAutoFit/>
          </a:bodyPr>
          <a:lstStyle/>
          <a:p>
            <a:pPr algn="just"/>
            <a:r>
              <a:rPr lang="fr-FR" sz="1200" dirty="0" smtClean="0">
                <a:solidFill>
                  <a:srgbClr val="002060"/>
                </a:solidFill>
              </a:rPr>
              <a:t>Blanchissement psychologique des cheveux d’une femme à cause d’un stress violent </a:t>
            </a:r>
            <a:r>
              <a:rPr lang="fr-FR" sz="1200" dirty="0">
                <a:solidFill>
                  <a:srgbClr val="002060"/>
                </a:solidFill>
                <a:latin typeface="Calibri" panose="020F0502020204030204" pitchFamily="34" charset="0"/>
              </a:rPr>
              <a:t>→</a:t>
            </a:r>
            <a:endParaRPr lang="fr-FR" sz="1200" dirty="0">
              <a:solidFill>
                <a:srgbClr val="002060"/>
              </a:solidFill>
            </a:endParaRP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3499" y="2490533"/>
            <a:ext cx="1143000" cy="1009650"/>
          </a:xfrm>
          <a:prstGeom prst="rect">
            <a:avLst/>
          </a:prstGeom>
        </p:spPr>
      </p:pic>
      <p:sp>
        <p:nvSpPr>
          <p:cNvPr id="17" name="ZoneTexte 16"/>
          <p:cNvSpPr txBox="1"/>
          <p:nvPr/>
        </p:nvSpPr>
        <p:spPr>
          <a:xfrm>
            <a:off x="283778" y="2540110"/>
            <a:ext cx="5517932" cy="3693319"/>
          </a:xfrm>
          <a:prstGeom prst="rect">
            <a:avLst/>
          </a:prstGeom>
          <a:noFill/>
        </p:spPr>
        <p:txBody>
          <a:bodyPr wrap="square" rtlCol="0">
            <a:spAutoFit/>
          </a:bodyPr>
          <a:lstStyle/>
          <a:p>
            <a:pPr algn="just"/>
            <a:r>
              <a:rPr lang="fr-FR" dirty="0" smtClean="0">
                <a:solidFill>
                  <a:srgbClr val="002060"/>
                </a:solidFill>
              </a:rPr>
              <a:t>Des chocs psychologiques, des surmenages, des états de fatigues nerveux extrêmes peuvent, dans certains cas, avoir des conséquences psychosomatiques importants, voire catastrophiques. </a:t>
            </a:r>
          </a:p>
          <a:p>
            <a:pPr algn="just"/>
            <a:r>
              <a:rPr lang="fr-FR" u="sng" dirty="0" smtClean="0">
                <a:solidFill>
                  <a:srgbClr val="002060"/>
                </a:solidFill>
              </a:rPr>
              <a:t>Hypothèse</a:t>
            </a:r>
            <a:r>
              <a:rPr lang="fr-FR" dirty="0" smtClean="0">
                <a:solidFill>
                  <a:srgbClr val="002060"/>
                </a:solidFill>
              </a:rPr>
              <a:t> (de l’auteur) : Donc, l’hypothèse serait </a:t>
            </a:r>
            <a:r>
              <a:rPr lang="fr-FR" b="1" dirty="0" smtClean="0">
                <a:solidFill>
                  <a:srgbClr val="C00000"/>
                </a:solidFill>
              </a:rPr>
              <a:t>qu’une succession cumulative et/ou atteignant un « seuil limite déclencheur </a:t>
            </a:r>
            <a:r>
              <a:rPr lang="fr-FR" b="1" dirty="0">
                <a:solidFill>
                  <a:srgbClr val="C00000"/>
                </a:solidFill>
              </a:rPr>
              <a:t>» de traumas </a:t>
            </a:r>
            <a:r>
              <a:rPr lang="fr-FR" b="1" dirty="0" smtClean="0">
                <a:solidFill>
                  <a:srgbClr val="C00000"/>
                </a:solidFill>
              </a:rPr>
              <a:t>psychologiques, d’un certain type,</a:t>
            </a:r>
            <a:r>
              <a:rPr lang="fr-FR" dirty="0" smtClean="0">
                <a:solidFill>
                  <a:srgbClr val="002060"/>
                </a:solidFill>
              </a:rPr>
              <a:t> serait à l’origine du </a:t>
            </a:r>
            <a:r>
              <a:rPr lang="fr-FR" i="1" dirty="0" smtClean="0">
                <a:solidFill>
                  <a:srgbClr val="002060"/>
                </a:solidFill>
              </a:rPr>
              <a:t>déclenchement de certaines « CTC catastrophiques », du moins </a:t>
            </a:r>
            <a:r>
              <a:rPr lang="fr-FR" dirty="0" smtClean="0">
                <a:solidFill>
                  <a:srgbClr val="002060"/>
                </a:solidFill>
              </a:rPr>
              <a:t>chez certains malades </a:t>
            </a:r>
            <a:r>
              <a:rPr lang="fr-FR" i="1" dirty="0" smtClean="0">
                <a:solidFill>
                  <a:srgbClr val="002060"/>
                </a:solidFill>
              </a:rPr>
              <a:t>prédisposés</a:t>
            </a:r>
            <a:r>
              <a:rPr lang="fr-FR" dirty="0" smtClean="0">
                <a:solidFill>
                  <a:srgbClr val="002060"/>
                </a:solidFill>
              </a:rPr>
              <a:t> (aux CTC), </a:t>
            </a:r>
            <a:r>
              <a:rPr lang="fr-FR" dirty="0" smtClean="0">
                <a:solidFill>
                  <a:srgbClr val="FF0000"/>
                </a:solidFill>
              </a:rPr>
              <a:t>si le facteur déclenchant est de ce type</a:t>
            </a:r>
            <a:r>
              <a:rPr lang="fr-FR" dirty="0" smtClean="0">
                <a:solidFill>
                  <a:srgbClr val="002060"/>
                </a:solidFill>
              </a:rPr>
              <a:t>.</a:t>
            </a:r>
          </a:p>
          <a:p>
            <a:pPr algn="just"/>
            <a:r>
              <a:rPr lang="fr-FR" dirty="0" smtClean="0">
                <a:solidFill>
                  <a:srgbClr val="002060"/>
                </a:solidFill>
              </a:rPr>
              <a:t>Ce n’est qu’une simple hypothèse (pour l’instant, </a:t>
            </a:r>
            <a:r>
              <a:rPr lang="fr-FR" dirty="0" smtClean="0">
                <a:solidFill>
                  <a:srgbClr val="C00000"/>
                </a:solidFill>
              </a:rPr>
              <a:t>non validée ou infirmée scientifiquement</a:t>
            </a:r>
            <a:r>
              <a:rPr lang="fr-FR" dirty="0" smtClean="0">
                <a:solidFill>
                  <a:srgbClr val="002060"/>
                </a:solidFill>
              </a:rPr>
              <a:t>).</a:t>
            </a:r>
            <a:endParaRPr lang="fr-FR" dirty="0">
              <a:solidFill>
                <a:srgbClr val="002060"/>
              </a:solidFill>
            </a:endParaRPr>
          </a:p>
        </p:txBody>
      </p:sp>
    </p:spTree>
    <p:extLst>
      <p:ext uri="{BB962C8B-B14F-4D97-AF65-F5344CB8AC3E}">
        <p14:creationId xmlns:p14="http://schemas.microsoft.com/office/powerpoint/2010/main" val="6431294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34106"/>
            <a:ext cx="612228" cy="352206"/>
          </a:xfrm>
        </p:spPr>
        <p:txBody>
          <a:bodyPr/>
          <a:lstStyle/>
          <a:p>
            <a:fld id="{CE177AD9-1C89-497B-82D4-54EC60B92A04}" type="slidenum">
              <a:rPr lang="fr-FR" smtClean="0"/>
              <a:t>55</a:t>
            </a:fld>
            <a:endParaRPr lang="fr-FR" dirty="0"/>
          </a:p>
        </p:txBody>
      </p:sp>
      <p:sp>
        <p:nvSpPr>
          <p:cNvPr id="3" name="ZoneTexte 2"/>
          <p:cNvSpPr txBox="1"/>
          <p:nvPr/>
        </p:nvSpPr>
        <p:spPr>
          <a:xfrm>
            <a:off x="151539" y="743961"/>
            <a:ext cx="8471338"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a:t>
            </a:r>
            <a:endParaRPr lang="fr-FR" dirty="0">
              <a:solidFill>
                <a:srgbClr val="002060"/>
              </a:solidFill>
            </a:endParaRPr>
          </a:p>
        </p:txBody>
      </p:sp>
      <p:sp>
        <p:nvSpPr>
          <p:cNvPr id="4" name="ZoneTexte 3"/>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249193" y="1261241"/>
            <a:ext cx="6723377" cy="369332"/>
          </a:xfrm>
          <a:prstGeom prst="rect">
            <a:avLst/>
          </a:prstGeom>
          <a:noFill/>
        </p:spPr>
        <p:txBody>
          <a:bodyPr wrap="square" rtlCol="0">
            <a:spAutoFit/>
          </a:bodyPr>
          <a:lstStyle/>
          <a:p>
            <a:r>
              <a:rPr lang="fr-FR" dirty="0" smtClean="0">
                <a:solidFill>
                  <a:srgbClr val="002060"/>
                </a:solidFill>
              </a:rPr>
              <a:t>10.3b. </a:t>
            </a:r>
            <a:r>
              <a:rPr lang="fr-FR" b="1" dirty="0" smtClean="0">
                <a:solidFill>
                  <a:srgbClr val="002060"/>
                </a:solidFill>
              </a:rPr>
              <a:t>Facteurs aggravants </a:t>
            </a:r>
            <a:r>
              <a:rPr lang="fr-FR" dirty="0">
                <a:solidFill>
                  <a:srgbClr val="002060"/>
                </a:solidFill>
              </a:rPr>
              <a:t>: </a:t>
            </a:r>
            <a:r>
              <a:rPr lang="fr-FR" b="1" i="1" dirty="0" smtClean="0">
                <a:solidFill>
                  <a:srgbClr val="002060"/>
                </a:solidFill>
              </a:rPr>
              <a:t>L’angoisse </a:t>
            </a:r>
            <a:r>
              <a:rPr lang="fr-FR" dirty="0" smtClean="0">
                <a:solidFill>
                  <a:srgbClr val="002060"/>
                </a:solidFill>
              </a:rPr>
              <a:t>:</a:t>
            </a:r>
            <a:endParaRPr lang="fr-FR" dirty="0">
              <a:solidFill>
                <a:srgbClr val="002060"/>
              </a:solidFill>
            </a:endParaRPr>
          </a:p>
        </p:txBody>
      </p:sp>
      <p:sp>
        <p:nvSpPr>
          <p:cNvPr id="6" name="ZoneTexte 5"/>
          <p:cNvSpPr txBox="1"/>
          <p:nvPr/>
        </p:nvSpPr>
        <p:spPr>
          <a:xfrm>
            <a:off x="249193" y="1723697"/>
            <a:ext cx="11799372" cy="2585323"/>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Nous avons souvent observé que la </a:t>
            </a:r>
            <a:r>
              <a:rPr lang="fr-FR" b="1" dirty="0" smtClean="0">
                <a:solidFill>
                  <a:srgbClr val="002060"/>
                </a:solidFill>
              </a:rPr>
              <a:t>céphalée du malade augmente (s’aggrave) _ même fortement _ avec l’augmentation de son anxiété</a:t>
            </a:r>
            <a:r>
              <a:rPr lang="fr-FR" dirty="0" smtClean="0">
                <a:solidFill>
                  <a:srgbClr val="002060"/>
                </a:solidFill>
              </a:rPr>
              <a:t> (c’est juste une simple observation ou constatation faite au sein de </a:t>
            </a:r>
            <a:r>
              <a:rPr lang="fr-FR" dirty="0">
                <a:solidFill>
                  <a:srgbClr val="002060"/>
                </a:solidFill>
              </a:rPr>
              <a:t>notre association, sans l’on puisse trouver une </a:t>
            </a:r>
            <a:r>
              <a:rPr lang="fr-FR" dirty="0" smtClean="0">
                <a:solidFill>
                  <a:srgbClr val="002060"/>
                </a:solidFill>
              </a:rPr>
              <a:t>relation </a:t>
            </a:r>
            <a:r>
              <a:rPr lang="fr-FR" dirty="0">
                <a:solidFill>
                  <a:srgbClr val="002060"/>
                </a:solidFill>
              </a:rPr>
              <a:t>de cause à </a:t>
            </a:r>
            <a:r>
              <a:rPr lang="fr-FR" dirty="0" smtClean="0">
                <a:solidFill>
                  <a:srgbClr val="002060"/>
                </a:solidFill>
              </a:rPr>
              <a:t>effet entre les deux).</a:t>
            </a:r>
          </a:p>
          <a:p>
            <a:pPr marL="285750" indent="-285750" algn="just">
              <a:buFont typeface="Arial" panose="020B0604020202020204" pitchFamily="34" charset="0"/>
              <a:buChar char="•"/>
            </a:pPr>
            <a:r>
              <a:rPr lang="fr-FR" dirty="0" smtClean="0">
                <a:solidFill>
                  <a:srgbClr val="002060"/>
                </a:solidFill>
              </a:rPr>
              <a:t>Nous avons aussi constaté une </a:t>
            </a:r>
            <a:r>
              <a:rPr lang="fr-FR" b="1" dirty="0" smtClean="0">
                <a:solidFill>
                  <a:srgbClr val="C00000"/>
                </a:solidFill>
              </a:rPr>
              <a:t>grande proportion de personnes anxieuses</a:t>
            </a:r>
            <a:r>
              <a:rPr lang="fr-FR" dirty="0" smtClean="0">
                <a:solidFill>
                  <a:srgbClr val="002060"/>
                </a:solidFill>
              </a:rPr>
              <a:t>, chez les malades souffrant de CTC (des personnes qui souvent ont besoin fort de se faire rassurer (qui se font répéter la parole rassurante lorsqu’on tente de les rassurer, au niveau de la hot line de l’association), qui imaginent, par exemple, dès l’apparition de la CTC, qu’il ont peut-être une tumeur, un cancer, une maladie grave (°).</a:t>
            </a:r>
            <a:endParaRPr lang="fr-FR" dirty="0" smtClean="0">
              <a:solidFill>
                <a:srgbClr val="008000"/>
              </a:solidFill>
            </a:endParaRPr>
          </a:p>
          <a:p>
            <a:pPr marL="285750" indent="-285750" algn="just">
              <a:buFont typeface="Arial" panose="020B0604020202020204" pitchFamily="34" charset="0"/>
              <a:buChar char="•"/>
            </a:pPr>
            <a:r>
              <a:rPr lang="fr-FR" dirty="0" smtClean="0">
                <a:solidFill>
                  <a:srgbClr val="008000"/>
                </a:solidFill>
              </a:rPr>
              <a:t>Lorsque le malade est rassuré, qu’il prend ou apprend à prendre du recul par rapport à sa CTC, =&gt; alors le ressenti de la douleur diminue vraiment </a:t>
            </a:r>
            <a:r>
              <a:rPr lang="fr-FR" dirty="0" smtClean="0">
                <a:solidFill>
                  <a:srgbClr val="002060"/>
                </a:solidFill>
              </a:rPr>
              <a:t>(+).</a:t>
            </a:r>
          </a:p>
        </p:txBody>
      </p:sp>
      <p:sp>
        <p:nvSpPr>
          <p:cNvPr id="7" name="ZoneTexte 6"/>
          <p:cNvSpPr txBox="1"/>
          <p:nvPr/>
        </p:nvSpPr>
        <p:spPr>
          <a:xfrm>
            <a:off x="5420456" y="4724686"/>
            <a:ext cx="1669002" cy="369332"/>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t>Angoisse</a:t>
            </a:r>
          </a:p>
        </p:txBody>
      </p:sp>
      <p:sp>
        <p:nvSpPr>
          <p:cNvPr id="8" name="ZoneTexte 7"/>
          <p:cNvSpPr txBox="1"/>
          <p:nvPr/>
        </p:nvSpPr>
        <p:spPr>
          <a:xfrm>
            <a:off x="5303568" y="6002354"/>
            <a:ext cx="1632011" cy="369332"/>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solidFill>
                  <a:srgbClr val="FF0000"/>
                </a:solidFill>
              </a:rPr>
              <a:t>Céphalée</a:t>
            </a:r>
          </a:p>
        </p:txBody>
      </p:sp>
      <p:sp>
        <p:nvSpPr>
          <p:cNvPr id="9" name="Flèche courbée vers la droite 8"/>
          <p:cNvSpPr/>
          <p:nvPr/>
        </p:nvSpPr>
        <p:spPr>
          <a:xfrm>
            <a:off x="4247125" y="4777287"/>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10800000">
            <a:off x="7089459" y="4659012"/>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6967290" y="6304247"/>
            <a:ext cx="1524456" cy="369332"/>
          </a:xfrm>
          <a:prstGeom prst="rect">
            <a:avLst/>
          </a:prstGeom>
        </p:spPr>
        <p:txBody>
          <a:bodyPr wrap="none">
            <a:spAutoFit/>
          </a:bodyPr>
          <a:lstStyle/>
          <a:p>
            <a:r>
              <a:rPr lang="fr-FR" dirty="0">
                <a:solidFill>
                  <a:srgbClr val="FF0000"/>
                </a:solidFill>
              </a:rPr>
              <a:t>renforcement </a:t>
            </a:r>
          </a:p>
        </p:txBody>
      </p:sp>
      <p:sp>
        <p:nvSpPr>
          <p:cNvPr id="15" name="Rectangle 14"/>
          <p:cNvSpPr/>
          <p:nvPr/>
        </p:nvSpPr>
        <p:spPr>
          <a:xfrm>
            <a:off x="4105184" y="4289680"/>
            <a:ext cx="1524456" cy="369332"/>
          </a:xfrm>
          <a:prstGeom prst="rect">
            <a:avLst/>
          </a:prstGeom>
        </p:spPr>
        <p:txBody>
          <a:bodyPr wrap="none">
            <a:spAutoFit/>
          </a:bodyPr>
          <a:lstStyle/>
          <a:p>
            <a:r>
              <a:rPr lang="fr-FR" dirty="0">
                <a:solidFill>
                  <a:srgbClr val="FF0000"/>
                </a:solidFill>
              </a:rPr>
              <a:t>renforcement </a:t>
            </a:r>
          </a:p>
        </p:txBody>
      </p:sp>
      <p:pic>
        <p:nvPicPr>
          <p:cNvPr id="7172" name="Picture 4" descr="D:\Users\blisan\Documents\divers\céphalées\céphalées\escalier colimas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384" y="4704047"/>
            <a:ext cx="1905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249193" y="6371686"/>
            <a:ext cx="3257487" cy="276999"/>
          </a:xfrm>
          <a:prstGeom prst="rect">
            <a:avLst/>
          </a:prstGeom>
          <a:noFill/>
        </p:spPr>
        <p:txBody>
          <a:bodyPr wrap="square" rtlCol="0">
            <a:spAutoFit/>
          </a:bodyPr>
          <a:lstStyle/>
          <a:p>
            <a:pPr algn="ctr"/>
            <a:r>
              <a:rPr lang="fr-FR" sz="1200" dirty="0" smtClean="0">
                <a:solidFill>
                  <a:srgbClr val="FF0000"/>
                </a:solidFill>
              </a:rPr>
              <a:t>La « spirale de l’angoisse » ou de la dépression</a:t>
            </a:r>
            <a:endParaRPr lang="fr-FR" sz="1200" dirty="0">
              <a:solidFill>
                <a:srgbClr val="FF0000"/>
              </a:solidFill>
            </a:endParaRPr>
          </a:p>
        </p:txBody>
      </p:sp>
      <p:pic>
        <p:nvPicPr>
          <p:cNvPr id="7173" name="Picture 5" descr="D:\Users\blisan\Documents\divers\céphalées\céphalées\angois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523" y="-1763"/>
            <a:ext cx="1682958" cy="168295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Users\blisan\Documents\divers\céphalées\céphalées\angoiss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440" y="42221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99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34106"/>
            <a:ext cx="612228" cy="352206"/>
          </a:xfrm>
        </p:spPr>
        <p:txBody>
          <a:bodyPr/>
          <a:lstStyle/>
          <a:p>
            <a:fld id="{CE177AD9-1C89-497B-82D4-54EC60B92A04}" type="slidenum">
              <a:rPr lang="fr-FR" smtClean="0"/>
              <a:t>56</a:t>
            </a:fld>
            <a:endParaRPr lang="fr-FR" dirty="0"/>
          </a:p>
        </p:txBody>
      </p:sp>
      <p:sp>
        <p:nvSpPr>
          <p:cNvPr id="3" name="ZoneTexte 2"/>
          <p:cNvSpPr txBox="1"/>
          <p:nvPr/>
        </p:nvSpPr>
        <p:spPr>
          <a:xfrm>
            <a:off x="113612" y="583413"/>
            <a:ext cx="8471338"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a:t>
            </a:r>
            <a:endParaRPr lang="fr-FR" dirty="0">
              <a:solidFill>
                <a:srgbClr val="002060"/>
              </a:solidFill>
            </a:endParaRPr>
          </a:p>
        </p:txBody>
      </p:sp>
      <p:sp>
        <p:nvSpPr>
          <p:cNvPr id="4" name="ZoneTexte 3"/>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50919" y="964000"/>
            <a:ext cx="6723377" cy="369332"/>
          </a:xfrm>
          <a:prstGeom prst="rect">
            <a:avLst/>
          </a:prstGeom>
          <a:noFill/>
        </p:spPr>
        <p:txBody>
          <a:bodyPr wrap="square" rtlCol="0">
            <a:spAutoFit/>
          </a:bodyPr>
          <a:lstStyle/>
          <a:p>
            <a:r>
              <a:rPr lang="fr-FR" dirty="0" smtClean="0">
                <a:solidFill>
                  <a:srgbClr val="002060"/>
                </a:solidFill>
              </a:rPr>
              <a:t>10.3c. </a:t>
            </a:r>
            <a:r>
              <a:rPr lang="fr-FR" b="1" dirty="0" smtClean="0">
                <a:solidFill>
                  <a:srgbClr val="002060"/>
                </a:solidFill>
              </a:rPr>
              <a:t>Facteurs aggravants </a:t>
            </a:r>
            <a:r>
              <a:rPr lang="fr-FR" dirty="0">
                <a:solidFill>
                  <a:srgbClr val="002060"/>
                </a:solidFill>
              </a:rPr>
              <a:t>: </a:t>
            </a:r>
            <a:r>
              <a:rPr lang="fr-FR" b="1" i="1" dirty="0">
                <a:solidFill>
                  <a:srgbClr val="002060"/>
                </a:solidFill>
              </a:rPr>
              <a:t>Le surmenage, le burnout </a:t>
            </a:r>
            <a:r>
              <a:rPr lang="fr-FR" dirty="0" smtClean="0">
                <a:solidFill>
                  <a:srgbClr val="002060"/>
                </a:solidFill>
              </a:rPr>
              <a:t>:</a:t>
            </a:r>
            <a:endParaRPr lang="fr-FR" dirty="0">
              <a:solidFill>
                <a:srgbClr val="002060"/>
              </a:solidFill>
            </a:endParaRPr>
          </a:p>
        </p:txBody>
      </p:sp>
      <p:sp>
        <p:nvSpPr>
          <p:cNvPr id="6" name="ZoneTexte 5"/>
          <p:cNvSpPr txBox="1"/>
          <p:nvPr/>
        </p:nvSpPr>
        <p:spPr>
          <a:xfrm>
            <a:off x="150919" y="1370272"/>
            <a:ext cx="11799372" cy="2585323"/>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Nous avons aussi constaté que des CTC particulièrement « violentes » (intenses) pouvaient survenir après des surmenages graves (°) (+).</a:t>
            </a:r>
          </a:p>
          <a:p>
            <a:pPr marL="285750" indent="-285750" algn="just">
              <a:buFont typeface="Arial" panose="020B0604020202020204" pitchFamily="34" charset="0"/>
              <a:buChar char="•"/>
            </a:pPr>
            <a:r>
              <a:rPr lang="fr-FR" dirty="0" smtClean="0">
                <a:solidFill>
                  <a:srgbClr val="002060"/>
                </a:solidFill>
              </a:rPr>
              <a:t>Nous avons observés des CTC survenant suite à une surcharge d’activités professionnelles et familiales et un épuisement nerveux (quelques cas de femmes devant mener de front un emploi à responsabilité ou commercial et gestion d’enfants).</a:t>
            </a:r>
          </a:p>
          <a:p>
            <a:pPr marL="285750" indent="-285750" algn="just">
              <a:buFont typeface="Arial" panose="020B0604020202020204" pitchFamily="34" charset="0"/>
              <a:buChar char="•"/>
            </a:pPr>
            <a:r>
              <a:rPr lang="fr-FR" dirty="0" smtClean="0">
                <a:solidFill>
                  <a:srgbClr val="002060"/>
                </a:solidFill>
              </a:rPr>
              <a:t>Les surmenages provoquent des dysfonctionnements physiques très divers et multiples parfois « irréversibles » : a) syndrome de fatigue chronique, b) insomnies chroniques, c) CTC, d) reflux œsophagiques douloureux etc. …</a:t>
            </a:r>
          </a:p>
          <a:p>
            <a:pPr marL="285750" indent="-285750" algn="just">
              <a:buFont typeface="Arial" panose="020B0604020202020204" pitchFamily="34" charset="0"/>
              <a:buChar char="•"/>
            </a:pPr>
            <a:r>
              <a:rPr lang="fr-FR" dirty="0" smtClean="0">
                <a:solidFill>
                  <a:srgbClr val="002060"/>
                </a:solidFill>
              </a:rPr>
              <a:t>La CTC continue à persister de façon autonome, </a:t>
            </a:r>
            <a:r>
              <a:rPr lang="fr-FR" dirty="0" smtClean="0">
                <a:solidFill>
                  <a:srgbClr val="FF0000"/>
                </a:solidFill>
              </a:rPr>
              <a:t>même après la disparition des facteurs ayant déclenché la peur </a:t>
            </a:r>
            <a:r>
              <a:rPr lang="fr-FR" dirty="0">
                <a:solidFill>
                  <a:srgbClr val="FF0000"/>
                </a:solidFill>
              </a:rPr>
              <a:t>panique</a:t>
            </a:r>
            <a:r>
              <a:rPr lang="fr-FR" dirty="0" smtClean="0">
                <a:solidFill>
                  <a:srgbClr val="FF0000"/>
                </a:solidFill>
              </a:rPr>
              <a:t>.</a:t>
            </a:r>
          </a:p>
          <a:p>
            <a:pPr marL="285750" indent="-285750" algn="just">
              <a:buFont typeface="Arial" panose="020B0604020202020204" pitchFamily="34" charset="0"/>
              <a:buChar char="•"/>
            </a:pPr>
            <a:r>
              <a:rPr lang="fr-FR" dirty="0" smtClean="0">
                <a:solidFill>
                  <a:srgbClr val="FF0000"/>
                </a:solidFill>
              </a:rPr>
              <a:t>Souvent </a:t>
            </a:r>
            <a:r>
              <a:rPr lang="fr-FR" dirty="0">
                <a:solidFill>
                  <a:srgbClr val="FF0000"/>
                </a:solidFill>
              </a:rPr>
              <a:t>les CTC survenus suite à un burnout graves semblent souvent rebelles à tout traitement, y compris psychosomatiques,  </a:t>
            </a:r>
            <a:r>
              <a:rPr lang="fr-FR" dirty="0" smtClean="0">
                <a:solidFill>
                  <a:srgbClr val="FF0000"/>
                </a:solidFill>
              </a:rPr>
              <a:t>Elles semblent être celles </a:t>
            </a:r>
            <a:r>
              <a:rPr lang="fr-FR" dirty="0">
                <a:solidFill>
                  <a:srgbClr val="FF0000"/>
                </a:solidFill>
              </a:rPr>
              <a:t>les plus difficiles à résoudre </a:t>
            </a:r>
            <a:r>
              <a:rPr lang="fr-FR" dirty="0" smtClean="0">
                <a:solidFill>
                  <a:srgbClr val="002060"/>
                </a:solidFill>
              </a:rPr>
              <a:t>(*) (°) (+).</a:t>
            </a:r>
            <a:endParaRPr lang="fr-FR" dirty="0">
              <a:solidFill>
                <a:srgbClr val="002060"/>
              </a:solidFill>
            </a:endParaRPr>
          </a:p>
        </p:txBody>
      </p:sp>
      <p:sp>
        <p:nvSpPr>
          <p:cNvPr id="7" name="ZoneTexte 6"/>
          <p:cNvSpPr txBox="1"/>
          <p:nvPr/>
        </p:nvSpPr>
        <p:spPr>
          <a:xfrm>
            <a:off x="6003876" y="4891597"/>
            <a:ext cx="1669002" cy="369332"/>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t>Surmenage</a:t>
            </a:r>
          </a:p>
        </p:txBody>
      </p:sp>
      <p:sp>
        <p:nvSpPr>
          <p:cNvPr id="8" name="ZoneTexte 7"/>
          <p:cNvSpPr txBox="1"/>
          <p:nvPr/>
        </p:nvSpPr>
        <p:spPr>
          <a:xfrm>
            <a:off x="5886988" y="6169265"/>
            <a:ext cx="1632011" cy="369332"/>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solidFill>
                  <a:srgbClr val="FF0000"/>
                </a:solidFill>
              </a:rPr>
              <a:t>Céphalée</a:t>
            </a:r>
          </a:p>
        </p:txBody>
      </p:sp>
      <p:sp>
        <p:nvSpPr>
          <p:cNvPr id="9" name="Flèche courbée vers la droite 8"/>
          <p:cNvSpPr/>
          <p:nvPr/>
        </p:nvSpPr>
        <p:spPr>
          <a:xfrm>
            <a:off x="4830545" y="4944198"/>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Flèche courbée vers la droite 9"/>
          <p:cNvSpPr/>
          <p:nvPr/>
        </p:nvSpPr>
        <p:spPr>
          <a:xfrm rot="10800000">
            <a:off x="7672879" y="4825923"/>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Rectangle 10"/>
          <p:cNvSpPr/>
          <p:nvPr/>
        </p:nvSpPr>
        <p:spPr>
          <a:xfrm>
            <a:off x="4349281" y="3943399"/>
            <a:ext cx="4978191" cy="923330"/>
          </a:xfrm>
          <a:prstGeom prst="rect">
            <a:avLst/>
          </a:prstGeom>
        </p:spPr>
        <p:txBody>
          <a:bodyPr wrap="square">
            <a:spAutoFit/>
          </a:bodyPr>
          <a:lstStyle/>
          <a:p>
            <a:pPr algn="ctr"/>
            <a:r>
              <a:rPr lang="fr-FR" dirty="0" smtClean="0">
                <a:solidFill>
                  <a:srgbClr val="FF0000"/>
                </a:solidFill>
              </a:rPr>
              <a:t>Boucle d’amplification, liée à la panique, conduisant à un renforcement catastrophique  de la CTC et de l’épuisement physique et nerveux.</a:t>
            </a:r>
            <a:endParaRPr lang="fr-FR" dirty="0">
              <a:solidFill>
                <a:srgbClr val="FF0000"/>
              </a:solidFill>
            </a:endParaRPr>
          </a:p>
        </p:txBody>
      </p:sp>
      <p:sp>
        <p:nvSpPr>
          <p:cNvPr id="12" name="Rectangle 11"/>
          <p:cNvSpPr/>
          <p:nvPr/>
        </p:nvSpPr>
        <p:spPr>
          <a:xfrm>
            <a:off x="7518999" y="6394094"/>
            <a:ext cx="4032556" cy="369332"/>
          </a:xfrm>
          <a:prstGeom prst="rect">
            <a:avLst/>
          </a:prstGeom>
        </p:spPr>
        <p:txBody>
          <a:bodyPr wrap="square">
            <a:spAutoFit/>
          </a:bodyPr>
          <a:lstStyle/>
          <a:p>
            <a:r>
              <a:rPr lang="fr-FR" dirty="0" smtClean="0">
                <a:solidFill>
                  <a:srgbClr val="FF0000"/>
                </a:solidFill>
              </a:rPr>
              <a:t>Boucle de renforcement catastrophique. </a:t>
            </a:r>
            <a:endParaRPr lang="fr-FR" dirty="0">
              <a:solidFill>
                <a:srgbClr val="FF0000"/>
              </a:solidFill>
            </a:endParaRPr>
          </a:p>
        </p:txBody>
      </p:sp>
      <p:sp>
        <p:nvSpPr>
          <p:cNvPr id="14" name="ZoneTexte 13"/>
          <p:cNvSpPr txBox="1"/>
          <p:nvPr/>
        </p:nvSpPr>
        <p:spPr>
          <a:xfrm>
            <a:off x="8720531" y="4961953"/>
            <a:ext cx="3406366" cy="1430035"/>
          </a:xfrm>
          <a:prstGeom prst="rect">
            <a:avLst/>
          </a:prstGeom>
          <a:noFill/>
        </p:spPr>
        <p:txBody>
          <a:bodyPr wrap="square" rtlCol="0">
            <a:spAutoFit/>
          </a:bodyPr>
          <a:lstStyle/>
          <a:p>
            <a:pPr algn="just"/>
            <a:r>
              <a:rPr lang="fr-FR" sz="1200" dirty="0" smtClean="0">
                <a:solidFill>
                  <a:srgbClr val="002060"/>
                </a:solidFill>
              </a:rPr>
              <a:t>(°) Souvent suite un épuisement professionnel.</a:t>
            </a:r>
          </a:p>
          <a:p>
            <a:pPr algn="just"/>
            <a:endParaRPr lang="fr-FR" sz="1200" dirty="0">
              <a:solidFill>
                <a:srgbClr val="002060"/>
              </a:solidFill>
            </a:endParaRPr>
          </a:p>
          <a:p>
            <a:pPr algn="just"/>
            <a:r>
              <a:rPr lang="fr-FR" sz="1200" dirty="0" smtClean="0">
                <a:solidFill>
                  <a:srgbClr val="002060"/>
                </a:solidFill>
              </a:rPr>
              <a:t>(+) La tendance pathologique au surmenage, du patient, est souvent favorisée par la conjonction : a) un profil ou terrain anxieux, chez le « surmené », b) d’une pression ou d’un harcèlement professionnel (de la part de ses supérieurs hiérarchiques).</a:t>
            </a:r>
          </a:p>
        </p:txBody>
      </p:sp>
      <p:sp>
        <p:nvSpPr>
          <p:cNvPr id="15" name="ZoneTexte 14"/>
          <p:cNvSpPr txBox="1"/>
          <p:nvPr/>
        </p:nvSpPr>
        <p:spPr>
          <a:xfrm>
            <a:off x="150919" y="3955595"/>
            <a:ext cx="4333943" cy="2708434"/>
          </a:xfrm>
          <a:prstGeom prst="rect">
            <a:avLst/>
          </a:prstGeom>
          <a:noFill/>
        </p:spPr>
        <p:txBody>
          <a:bodyPr wrap="square" rtlCol="0">
            <a:spAutoFit/>
          </a:bodyPr>
          <a:lstStyle/>
          <a:p>
            <a:r>
              <a:rPr lang="fr-FR" sz="1700" dirty="0" smtClean="0">
                <a:solidFill>
                  <a:srgbClr val="002060"/>
                </a:solidFill>
              </a:rPr>
              <a:t>C’est par exemple les cas de :</a:t>
            </a:r>
          </a:p>
          <a:p>
            <a:pPr marL="285750" indent="-285750" algn="just">
              <a:buFont typeface="Arial" panose="020B0604020202020204" pitchFamily="34" charset="0"/>
              <a:buChar char="•"/>
            </a:pPr>
            <a:r>
              <a:rPr lang="fr-FR" sz="1700" dirty="0" smtClean="0">
                <a:solidFill>
                  <a:srgbClr val="002060"/>
                </a:solidFill>
              </a:rPr>
              <a:t>Bernard dont le surmenage est lié à la peur panique de perdre son 2</a:t>
            </a:r>
            <a:r>
              <a:rPr lang="fr-FR" sz="1700" baseline="30000" dirty="0" smtClean="0">
                <a:solidFill>
                  <a:srgbClr val="002060"/>
                </a:solidFill>
              </a:rPr>
              <a:t>nd</a:t>
            </a:r>
            <a:r>
              <a:rPr lang="fr-FR" sz="1700" dirty="0" smtClean="0">
                <a:solidFill>
                  <a:srgbClr val="002060"/>
                </a:solidFill>
              </a:rPr>
              <a:t> emploi (peur de revivre le licenciement brutal survenu lors du 1</a:t>
            </a:r>
            <a:r>
              <a:rPr lang="fr-FR" sz="1700" baseline="30000" dirty="0" smtClean="0">
                <a:solidFill>
                  <a:srgbClr val="002060"/>
                </a:solidFill>
              </a:rPr>
              <a:t>er</a:t>
            </a:r>
            <a:r>
              <a:rPr lang="fr-FR" sz="1700" dirty="0" smtClean="0">
                <a:solidFill>
                  <a:srgbClr val="002060"/>
                </a:solidFill>
              </a:rPr>
              <a:t> emploi, la CTC ayant été provoquée par l’état de surmenage extrême).</a:t>
            </a:r>
          </a:p>
          <a:p>
            <a:pPr marL="285750" indent="-285750" algn="just">
              <a:buFont typeface="Arial" panose="020B0604020202020204" pitchFamily="34" charset="0"/>
              <a:buChar char="•"/>
            </a:pPr>
            <a:r>
              <a:rPr lang="fr-FR" sz="1700" dirty="0" smtClean="0">
                <a:solidFill>
                  <a:srgbClr val="002060"/>
                </a:solidFill>
              </a:rPr>
              <a:t>Jean-Yves surchargé de travail à la direction d’un séminaire, alors qu’il devait rédiger, en même temps, une thèse (sa CTC s’étant déclarée suite à son épuisement nerveux).</a:t>
            </a:r>
            <a:endParaRPr lang="fr-FR" sz="1700" dirty="0">
              <a:solidFill>
                <a:srgbClr val="002060"/>
              </a:solidFill>
            </a:endParaRPr>
          </a:p>
        </p:txBody>
      </p:sp>
      <p:sp>
        <p:nvSpPr>
          <p:cNvPr id="16" name="ZoneTexte 15"/>
          <p:cNvSpPr txBox="1"/>
          <p:nvPr/>
        </p:nvSpPr>
        <p:spPr>
          <a:xfrm>
            <a:off x="9436963" y="4422504"/>
            <a:ext cx="2583402" cy="461665"/>
          </a:xfrm>
          <a:prstGeom prst="rect">
            <a:avLst/>
          </a:prstGeom>
          <a:noFill/>
        </p:spPr>
        <p:txBody>
          <a:bodyPr wrap="square" rtlCol="0">
            <a:spAutoFit/>
          </a:bodyPr>
          <a:lstStyle/>
          <a:p>
            <a:pPr algn="just"/>
            <a:r>
              <a:rPr lang="fr-FR" sz="1200" dirty="0" smtClean="0">
                <a:solidFill>
                  <a:srgbClr val="002060"/>
                </a:solidFill>
              </a:rPr>
              <a:t>(*) </a:t>
            </a:r>
            <a:r>
              <a:rPr lang="fr-FR" sz="1200" dirty="0">
                <a:solidFill>
                  <a:srgbClr val="002060"/>
                </a:solidFill>
              </a:rPr>
              <a:t>comme si elles avaient une composante physiologique </a:t>
            </a:r>
            <a:r>
              <a:rPr lang="fr-FR" sz="1200" dirty="0" smtClean="0">
                <a:solidFill>
                  <a:srgbClr val="002060"/>
                </a:solidFill>
              </a:rPr>
              <a:t>(à vérifier).</a:t>
            </a:r>
            <a:endParaRPr lang="fr-FR" sz="1200" dirty="0">
              <a:solidFill>
                <a:srgbClr val="002060"/>
              </a:solidFill>
            </a:endParaRPr>
          </a:p>
        </p:txBody>
      </p:sp>
    </p:spTree>
    <p:extLst>
      <p:ext uri="{BB962C8B-B14F-4D97-AF65-F5344CB8AC3E}">
        <p14:creationId xmlns:p14="http://schemas.microsoft.com/office/powerpoint/2010/main" val="10787850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49193" y="18248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57</a:t>
            </a:fld>
            <a:endParaRPr lang="fr-FR" dirty="0"/>
          </a:p>
        </p:txBody>
      </p:sp>
      <p:sp>
        <p:nvSpPr>
          <p:cNvPr id="4" name="ZoneTexte 3"/>
          <p:cNvSpPr txBox="1"/>
          <p:nvPr/>
        </p:nvSpPr>
        <p:spPr>
          <a:xfrm>
            <a:off x="113612" y="583413"/>
            <a:ext cx="8471338"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50919" y="964000"/>
            <a:ext cx="6723377" cy="369332"/>
          </a:xfrm>
          <a:prstGeom prst="rect">
            <a:avLst/>
          </a:prstGeom>
          <a:noFill/>
        </p:spPr>
        <p:txBody>
          <a:bodyPr wrap="square" rtlCol="0">
            <a:spAutoFit/>
          </a:bodyPr>
          <a:lstStyle/>
          <a:p>
            <a:r>
              <a:rPr lang="fr-FR" dirty="0" smtClean="0">
                <a:solidFill>
                  <a:srgbClr val="002060"/>
                </a:solidFill>
              </a:rPr>
              <a:t>10.3c. </a:t>
            </a:r>
            <a:r>
              <a:rPr lang="fr-FR" b="1" dirty="0" smtClean="0">
                <a:solidFill>
                  <a:srgbClr val="002060"/>
                </a:solidFill>
              </a:rPr>
              <a:t>Facteurs aggravants </a:t>
            </a:r>
            <a:r>
              <a:rPr lang="fr-FR" dirty="0">
                <a:solidFill>
                  <a:srgbClr val="002060"/>
                </a:solidFill>
              </a:rPr>
              <a:t>: </a:t>
            </a:r>
            <a:r>
              <a:rPr lang="fr-FR" b="1" i="1" dirty="0">
                <a:solidFill>
                  <a:srgbClr val="002060"/>
                </a:solidFill>
              </a:rPr>
              <a:t>Le surmenage, le burnout </a:t>
            </a:r>
            <a:r>
              <a:rPr lang="fr-FR" b="1" i="1" dirty="0" smtClean="0">
                <a:solidFill>
                  <a:srgbClr val="002060"/>
                </a:solidFill>
              </a:rPr>
              <a:t> (suite et fin) </a:t>
            </a:r>
            <a:r>
              <a:rPr lang="fr-FR" dirty="0" smtClean="0">
                <a:solidFill>
                  <a:srgbClr val="002060"/>
                </a:solidFill>
              </a:rPr>
              <a:t>:</a:t>
            </a:r>
            <a:endParaRPr lang="fr-FR" dirty="0">
              <a:solidFill>
                <a:srgbClr val="002060"/>
              </a:solidFill>
            </a:endParaRPr>
          </a:p>
        </p:txBody>
      </p:sp>
      <p:pic>
        <p:nvPicPr>
          <p:cNvPr id="8194" name="Picture 2" descr="D:\Users\blisan\Documents\divers\céphalées\céphalées\surmenage professionnel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217" y="2053572"/>
            <a:ext cx="2704458" cy="179933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Users\blisan\Documents\divers\céphalées\céphalées\surmenage professionne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607" y="4160438"/>
            <a:ext cx="1838325" cy="24860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Users\blisan\Documents\divers\céphalées\céphalées\surmenage professionnel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492" y="4065187"/>
            <a:ext cx="17049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Users\blisan\Documents\divers\céphalées\céphalées\surmenage professionnel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817" y="5108142"/>
            <a:ext cx="4357041" cy="158118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Users\blisan\Documents\divers\céphalées\céphalées\surmenage professionnel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8591" y="168929"/>
            <a:ext cx="3034268" cy="2175513"/>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D:\Users\blisan\Documents\divers\céphalées\céphalées\surmenage professionnel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3122" y="2476871"/>
            <a:ext cx="4649736" cy="2493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D:\Users\blisan\Documents\divers\céphalées\céphalées\surmenage professionnel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919" y="4135578"/>
            <a:ext cx="3070239" cy="2535744"/>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D:\Users\blisan\Documents\divers\céphalées\céphalées\surmenage professionne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893" y="1347269"/>
            <a:ext cx="4371969" cy="259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350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49193" y="201646"/>
            <a:ext cx="612228" cy="184666"/>
          </a:xfrm>
        </p:spPr>
        <p:txBody>
          <a:bodyPr/>
          <a:lstStyle/>
          <a:p>
            <a:fld id="{CE177AD9-1C89-497B-82D4-54EC60B92A04}" type="slidenum">
              <a:rPr lang="fr-FR" smtClean="0"/>
              <a:t>58</a:t>
            </a:fld>
            <a:endParaRPr lang="fr-FR" dirty="0"/>
          </a:p>
        </p:txBody>
      </p:sp>
      <p:sp>
        <p:nvSpPr>
          <p:cNvPr id="3" name="ZoneTexte 2"/>
          <p:cNvSpPr txBox="1"/>
          <p:nvPr/>
        </p:nvSpPr>
        <p:spPr>
          <a:xfrm>
            <a:off x="113612" y="583413"/>
            <a:ext cx="8471338"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a:t>
            </a:r>
            <a:endParaRPr lang="fr-FR" dirty="0">
              <a:solidFill>
                <a:srgbClr val="002060"/>
              </a:solidFill>
            </a:endParaRPr>
          </a:p>
        </p:txBody>
      </p:sp>
      <p:sp>
        <p:nvSpPr>
          <p:cNvPr id="4" name="ZoneTexte 3"/>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50919" y="964000"/>
            <a:ext cx="6723377" cy="369332"/>
          </a:xfrm>
          <a:prstGeom prst="rect">
            <a:avLst/>
          </a:prstGeom>
          <a:noFill/>
        </p:spPr>
        <p:txBody>
          <a:bodyPr wrap="square" rtlCol="0">
            <a:spAutoFit/>
          </a:bodyPr>
          <a:lstStyle/>
          <a:p>
            <a:r>
              <a:rPr lang="fr-FR" dirty="0" smtClean="0">
                <a:solidFill>
                  <a:srgbClr val="002060"/>
                </a:solidFill>
              </a:rPr>
              <a:t>10.3d. </a:t>
            </a:r>
            <a:r>
              <a:rPr lang="fr-FR" b="1" dirty="0" smtClean="0">
                <a:solidFill>
                  <a:srgbClr val="002060"/>
                </a:solidFill>
              </a:rPr>
              <a:t>Facteurs aggravants </a:t>
            </a:r>
            <a:r>
              <a:rPr lang="fr-FR" dirty="0">
                <a:solidFill>
                  <a:srgbClr val="002060"/>
                </a:solidFill>
              </a:rPr>
              <a:t>: </a:t>
            </a:r>
            <a:r>
              <a:rPr lang="fr-FR" b="1" i="1" dirty="0" smtClean="0">
                <a:solidFill>
                  <a:srgbClr val="002060"/>
                </a:solidFill>
              </a:rPr>
              <a:t>La dépression (?) </a:t>
            </a:r>
            <a:r>
              <a:rPr lang="fr-FR" dirty="0" smtClean="0">
                <a:solidFill>
                  <a:srgbClr val="002060"/>
                </a:solidFill>
              </a:rPr>
              <a:t>:</a:t>
            </a:r>
            <a:endParaRPr lang="fr-FR" dirty="0">
              <a:solidFill>
                <a:srgbClr val="002060"/>
              </a:solidFill>
            </a:endParaRPr>
          </a:p>
        </p:txBody>
      </p:sp>
      <p:sp>
        <p:nvSpPr>
          <p:cNvPr id="6" name="ZoneTexte 5"/>
          <p:cNvSpPr txBox="1"/>
          <p:nvPr/>
        </p:nvSpPr>
        <p:spPr>
          <a:xfrm>
            <a:off x="150919" y="1370272"/>
            <a:ext cx="11799372" cy="3139321"/>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Nous ne savons pas dans quelle mesure la dépression pourrait renforcer la CTC, mais </a:t>
            </a:r>
            <a:r>
              <a:rPr lang="fr-FR" dirty="0" smtClean="0">
                <a:solidFill>
                  <a:srgbClr val="FF0000"/>
                </a:solidFill>
              </a:rPr>
              <a:t>nous avons rencontré de nombreuses personnes souffrant, en même temps, de céphalées et de dépression</a:t>
            </a:r>
            <a:r>
              <a:rPr lang="fr-FR" dirty="0" smtClean="0">
                <a:solidFill>
                  <a:srgbClr val="002060"/>
                </a:solidFill>
              </a:rPr>
              <a:t>.</a:t>
            </a:r>
          </a:p>
          <a:p>
            <a:pPr marL="285750" indent="-285750" algn="just">
              <a:buFont typeface="Arial" panose="020B0604020202020204" pitchFamily="34" charset="0"/>
              <a:buChar char="•"/>
            </a:pPr>
            <a:r>
              <a:rPr lang="fr-FR" dirty="0" smtClean="0">
                <a:solidFill>
                  <a:srgbClr val="002060"/>
                </a:solidFill>
              </a:rPr>
              <a:t>Quand le patient a tendance à voir tout en noir, l’on a souvent tendance à croire trop vite que le malade fait exprès de noircir tout. Mais en fait la dépression est une vraie maladie, qui doit nous alerter.   </a:t>
            </a:r>
          </a:p>
          <a:p>
            <a:pPr marL="285750" indent="-285750" algn="just">
              <a:buFont typeface="Arial" panose="020B0604020202020204" pitchFamily="34" charset="0"/>
              <a:buChar char="•"/>
            </a:pPr>
            <a:r>
              <a:rPr lang="fr-FR" dirty="0" smtClean="0">
                <a:solidFill>
                  <a:srgbClr val="008000"/>
                </a:solidFill>
              </a:rPr>
              <a:t>Au sein de l’association, nous pensons qu’il est préférable que 1) le malade soit entouré d’amis, d’affection, 2) qu’il ne soit pas laissé seul, </a:t>
            </a:r>
            <a:r>
              <a:rPr lang="fr-FR" dirty="0" smtClean="0">
                <a:solidFill>
                  <a:srgbClr val="002060"/>
                </a:solidFill>
              </a:rPr>
              <a:t> </a:t>
            </a:r>
            <a:r>
              <a:rPr lang="fr-FR" dirty="0" smtClean="0">
                <a:solidFill>
                  <a:srgbClr val="008000"/>
                </a:solidFill>
              </a:rPr>
              <a:t>3) qu’il bénéficie d’écoute attentive et compréhensive</a:t>
            </a:r>
            <a:r>
              <a:rPr lang="fr-FR" dirty="0" smtClean="0">
                <a:solidFill>
                  <a:srgbClr val="002060"/>
                </a:solidFill>
              </a:rPr>
              <a:t>, plutôt que d’être réexpédié, chez lui, avec une prescription d’antidépresseur (façon de se débarrasser du problème, sans faire un effort réel et sincère de le résoudre). Bien des passages à l’acte (et peut-être même le suicide de Paul) auraient pu être évité. </a:t>
            </a:r>
          </a:p>
          <a:p>
            <a:pPr marL="285750" indent="-285750" algn="just">
              <a:buFont typeface="Arial" panose="020B0604020202020204" pitchFamily="34" charset="0"/>
              <a:buChar char="•"/>
            </a:pPr>
            <a:r>
              <a:rPr lang="fr-FR" dirty="0" smtClean="0">
                <a:solidFill>
                  <a:srgbClr val="FF0000"/>
                </a:solidFill>
              </a:rPr>
              <a:t>La croyance ou le préjugé généralisés que les malades souffrant de CTC sont, majoritairement, des hypocondriaques et que  donc il ne faut pas entrer dans leur jeu, en l’écoutant (pour ne pas renforcer leur hypocondrie) a été la source de bien des dégâts et d’incompréhensions (dont le désintérêt du corps médical pour cette maladie).</a:t>
            </a:r>
            <a:endParaRPr lang="fr-FR" dirty="0">
              <a:solidFill>
                <a:srgbClr val="FF0000"/>
              </a:solidFill>
            </a:endParaRPr>
          </a:p>
        </p:txBody>
      </p:sp>
      <p:sp>
        <p:nvSpPr>
          <p:cNvPr id="7" name="ZoneTexte 6"/>
          <p:cNvSpPr txBox="1"/>
          <p:nvPr/>
        </p:nvSpPr>
        <p:spPr>
          <a:xfrm>
            <a:off x="5598072" y="4969808"/>
            <a:ext cx="1669002" cy="369332"/>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t>Dépression</a:t>
            </a:r>
          </a:p>
        </p:txBody>
      </p:sp>
      <p:sp>
        <p:nvSpPr>
          <p:cNvPr id="8" name="ZoneTexte 7"/>
          <p:cNvSpPr txBox="1"/>
          <p:nvPr/>
        </p:nvSpPr>
        <p:spPr>
          <a:xfrm>
            <a:off x="5481184" y="6247476"/>
            <a:ext cx="1632011" cy="369332"/>
          </a:xfrm>
          <a:prstGeom prst="rect">
            <a:avLst/>
          </a:prstGeom>
          <a:noFill/>
          <a:ln>
            <a:solidFill>
              <a:srgbClr val="002060"/>
            </a:solidFill>
          </a:ln>
        </p:spPr>
        <p:txBody>
          <a:bodyPr wrap="square" rtlCol="0">
            <a:spAutoFit/>
          </a:bodyPr>
          <a:lstStyle/>
          <a:p>
            <a:pPr marL="285750" indent="-285750">
              <a:buFont typeface="Arial" panose="020B0604020202020204" pitchFamily="34" charset="0"/>
              <a:buChar char="•"/>
            </a:pPr>
            <a:r>
              <a:rPr lang="fr-FR" dirty="0" smtClean="0">
                <a:solidFill>
                  <a:srgbClr val="FF0000"/>
                </a:solidFill>
              </a:rPr>
              <a:t>Céphalée</a:t>
            </a:r>
          </a:p>
        </p:txBody>
      </p:sp>
      <p:sp>
        <p:nvSpPr>
          <p:cNvPr id="9" name="Flèche courbée vers la droite 8"/>
          <p:cNvSpPr/>
          <p:nvPr/>
        </p:nvSpPr>
        <p:spPr>
          <a:xfrm>
            <a:off x="4424741" y="5022409"/>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Flèche courbée vers la droite 9"/>
          <p:cNvSpPr/>
          <p:nvPr/>
        </p:nvSpPr>
        <p:spPr>
          <a:xfrm rot="10800000">
            <a:off x="7267075" y="4904134"/>
            <a:ext cx="967666" cy="1526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Rectangle 10"/>
          <p:cNvSpPr/>
          <p:nvPr/>
        </p:nvSpPr>
        <p:spPr>
          <a:xfrm>
            <a:off x="4349281" y="4500716"/>
            <a:ext cx="1849901" cy="369332"/>
          </a:xfrm>
          <a:prstGeom prst="rect">
            <a:avLst/>
          </a:prstGeom>
        </p:spPr>
        <p:txBody>
          <a:bodyPr wrap="square">
            <a:spAutoFit/>
          </a:bodyPr>
          <a:lstStyle/>
          <a:p>
            <a:pPr algn="ctr"/>
            <a:r>
              <a:rPr lang="fr-FR" dirty="0" smtClean="0">
                <a:solidFill>
                  <a:srgbClr val="FF0000"/>
                </a:solidFill>
              </a:rPr>
              <a:t>Renforcement ?</a:t>
            </a:r>
            <a:endParaRPr lang="fr-FR" dirty="0">
              <a:solidFill>
                <a:srgbClr val="FF0000"/>
              </a:solidFill>
            </a:endParaRPr>
          </a:p>
        </p:txBody>
      </p:sp>
      <p:sp>
        <p:nvSpPr>
          <p:cNvPr id="12" name="Rectangle 11"/>
          <p:cNvSpPr/>
          <p:nvPr/>
        </p:nvSpPr>
        <p:spPr>
          <a:xfrm>
            <a:off x="7113195" y="6472305"/>
            <a:ext cx="1988985" cy="369332"/>
          </a:xfrm>
          <a:prstGeom prst="rect">
            <a:avLst/>
          </a:prstGeom>
        </p:spPr>
        <p:txBody>
          <a:bodyPr wrap="square">
            <a:spAutoFit/>
          </a:bodyPr>
          <a:lstStyle/>
          <a:p>
            <a:r>
              <a:rPr lang="fr-FR" dirty="0" smtClean="0">
                <a:solidFill>
                  <a:srgbClr val="FF0000"/>
                </a:solidFill>
              </a:rPr>
              <a:t>Renforcement ? </a:t>
            </a:r>
            <a:endParaRPr lang="fr-FR" dirty="0">
              <a:solidFill>
                <a:srgbClr val="FF0000"/>
              </a:solidFill>
            </a:endParaRPr>
          </a:p>
        </p:txBody>
      </p:sp>
      <p:sp>
        <p:nvSpPr>
          <p:cNvPr id="13" name="ZoneTexte 12"/>
          <p:cNvSpPr txBox="1"/>
          <p:nvPr/>
        </p:nvSpPr>
        <p:spPr>
          <a:xfrm>
            <a:off x="7990690" y="4463854"/>
            <a:ext cx="4165266" cy="646331"/>
          </a:xfrm>
          <a:prstGeom prst="rect">
            <a:avLst/>
          </a:prstGeom>
          <a:noFill/>
          <a:ln>
            <a:solidFill>
              <a:schemeClr val="accent1">
                <a:lumMod val="50000"/>
              </a:schemeClr>
            </a:solidFill>
          </a:ln>
        </p:spPr>
        <p:txBody>
          <a:bodyPr wrap="square" rtlCol="0">
            <a:spAutoFit/>
          </a:bodyPr>
          <a:lstStyle/>
          <a:p>
            <a:pPr marL="285750" indent="-285750">
              <a:buFont typeface="Arial" panose="020B0604020202020204" pitchFamily="34" charset="0"/>
              <a:buChar char="•"/>
            </a:pPr>
            <a:r>
              <a:rPr lang="fr-FR" dirty="0" smtClean="0">
                <a:solidFill>
                  <a:srgbClr val="002060"/>
                </a:solidFill>
              </a:rPr>
              <a:t>Probablement, la dépression augmente le ressenti de la douleur liée à la CTC.</a:t>
            </a:r>
            <a:endParaRPr lang="fr-FR" dirty="0">
              <a:solidFill>
                <a:srgbClr val="002060"/>
              </a:solidFill>
            </a:endParaRPr>
          </a:p>
        </p:txBody>
      </p:sp>
      <p:pic>
        <p:nvPicPr>
          <p:cNvPr id="17" name="Picture 2" descr="D:\Users\blisan\Documents\divers\céphalées\céphalées\cercle vicieux dé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76" y="4555752"/>
            <a:ext cx="3892822" cy="220767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D:\Users\blisan\Documents\divers\céphalées\céphalées\hel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91" y="516544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Users\blisan\Documents\divers\céphalées\céphalées\hel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1798" y="96982"/>
            <a:ext cx="1778493" cy="123635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8318377" y="386312"/>
            <a:ext cx="1722268" cy="276999"/>
          </a:xfrm>
          <a:prstGeom prst="rect">
            <a:avLst/>
          </a:prstGeom>
          <a:noFill/>
        </p:spPr>
        <p:txBody>
          <a:bodyPr wrap="square" rtlCol="0">
            <a:spAutoFit/>
          </a:bodyPr>
          <a:lstStyle/>
          <a:p>
            <a:pPr algn="r"/>
            <a:r>
              <a:rPr lang="fr-FR" sz="1200" dirty="0" smtClean="0">
                <a:solidFill>
                  <a:srgbClr val="FF0000"/>
                </a:solidFill>
              </a:rPr>
              <a:t>A l’aide (au secours) →</a:t>
            </a:r>
            <a:endParaRPr lang="fr-FR" sz="1200" dirty="0">
              <a:solidFill>
                <a:srgbClr val="FF0000"/>
              </a:solidFill>
            </a:endParaRPr>
          </a:p>
        </p:txBody>
      </p:sp>
      <p:sp>
        <p:nvSpPr>
          <p:cNvPr id="14" name="ZoneTexte 13"/>
          <p:cNvSpPr txBox="1"/>
          <p:nvPr/>
        </p:nvSpPr>
        <p:spPr>
          <a:xfrm>
            <a:off x="11548097" y="5421913"/>
            <a:ext cx="607859" cy="369332"/>
          </a:xfrm>
          <a:prstGeom prst="rect">
            <a:avLst/>
          </a:prstGeom>
          <a:noFill/>
        </p:spPr>
        <p:txBody>
          <a:bodyPr wrap="none" rtlCol="0">
            <a:spAutoFit/>
          </a:bodyPr>
          <a:lstStyle/>
          <a:p>
            <a:r>
              <a:rPr lang="fr-FR" dirty="0" smtClean="0"/>
              <a:t>Aide</a:t>
            </a:r>
            <a:endParaRPr lang="fr-FR" dirty="0"/>
          </a:p>
        </p:txBody>
      </p:sp>
    </p:spTree>
    <p:extLst>
      <p:ext uri="{BB962C8B-B14F-4D97-AF65-F5344CB8AC3E}">
        <p14:creationId xmlns:p14="http://schemas.microsoft.com/office/powerpoint/2010/main" val="14236288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59</a:t>
            </a:fld>
            <a:endParaRPr lang="fr-FR" dirty="0"/>
          </a:p>
        </p:txBody>
      </p:sp>
      <p:sp>
        <p:nvSpPr>
          <p:cNvPr id="4" name="ZoneTexte 3"/>
          <p:cNvSpPr txBox="1"/>
          <p:nvPr/>
        </p:nvSpPr>
        <p:spPr>
          <a:xfrm>
            <a:off x="105756" y="576624"/>
            <a:ext cx="8867913"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(suite) </a:t>
            </a:r>
            <a:endParaRPr lang="fr-FR" dirty="0">
              <a:solidFill>
                <a:srgbClr val="002060"/>
              </a:solidFill>
            </a:endParaRPr>
          </a:p>
        </p:txBody>
      </p:sp>
      <p:sp>
        <p:nvSpPr>
          <p:cNvPr id="5" name="ZoneTexte 4"/>
          <p:cNvSpPr txBox="1"/>
          <p:nvPr/>
        </p:nvSpPr>
        <p:spPr>
          <a:xfrm>
            <a:off x="5004815" y="129928"/>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68511" y="945957"/>
            <a:ext cx="10142137" cy="369332"/>
          </a:xfrm>
          <a:prstGeom prst="rect">
            <a:avLst/>
          </a:prstGeom>
          <a:noFill/>
        </p:spPr>
        <p:txBody>
          <a:bodyPr wrap="square" rtlCol="0">
            <a:spAutoFit/>
          </a:bodyPr>
          <a:lstStyle/>
          <a:p>
            <a:r>
              <a:rPr lang="fr-FR" dirty="0" smtClean="0">
                <a:solidFill>
                  <a:srgbClr val="002060"/>
                </a:solidFill>
              </a:rPr>
              <a:t>10.3e. </a:t>
            </a:r>
            <a:r>
              <a:rPr lang="fr-FR" b="1" dirty="0" smtClean="0">
                <a:solidFill>
                  <a:srgbClr val="002060"/>
                </a:solidFill>
              </a:rPr>
              <a:t>Facteurs aggravants </a:t>
            </a:r>
            <a:r>
              <a:rPr lang="fr-FR" dirty="0">
                <a:solidFill>
                  <a:srgbClr val="002060"/>
                </a:solidFill>
              </a:rPr>
              <a:t>: </a:t>
            </a:r>
            <a:r>
              <a:rPr lang="fr-FR" dirty="0" smtClean="0">
                <a:solidFill>
                  <a:srgbClr val="002060"/>
                </a:solidFill>
              </a:rPr>
              <a:t>Le </a:t>
            </a:r>
            <a:r>
              <a:rPr lang="fr-FR" dirty="0">
                <a:solidFill>
                  <a:srgbClr val="002060"/>
                </a:solidFill>
              </a:rPr>
              <a:t>manque de confiance en soi, une mauvaise image de </a:t>
            </a:r>
            <a:r>
              <a:rPr lang="fr-FR" dirty="0" smtClean="0">
                <a:solidFill>
                  <a:srgbClr val="002060"/>
                </a:solidFill>
              </a:rPr>
              <a:t>soi, la culpabilisation </a:t>
            </a:r>
            <a:r>
              <a:rPr lang="fr-FR" dirty="0">
                <a:solidFill>
                  <a:srgbClr val="002060"/>
                </a:solidFill>
              </a:rPr>
              <a:t>:</a:t>
            </a:r>
          </a:p>
        </p:txBody>
      </p:sp>
      <p:sp>
        <p:nvSpPr>
          <p:cNvPr id="7" name="ZoneTexte 6"/>
          <p:cNvSpPr txBox="1"/>
          <p:nvPr/>
        </p:nvSpPr>
        <p:spPr>
          <a:xfrm>
            <a:off x="168511" y="1408386"/>
            <a:ext cx="11739710" cy="2585323"/>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Nous avons observé que certains malades souffraient d’un </a:t>
            </a:r>
            <a:r>
              <a:rPr lang="fr-FR" dirty="0">
                <a:solidFill>
                  <a:srgbClr val="002060"/>
                </a:solidFill>
              </a:rPr>
              <a:t>manque de confiance en </a:t>
            </a:r>
            <a:r>
              <a:rPr lang="fr-FR" dirty="0" smtClean="0">
                <a:solidFill>
                  <a:srgbClr val="002060"/>
                </a:solidFill>
              </a:rPr>
              <a:t>soi, d’un manque d’estime de soi, d’une </a:t>
            </a:r>
            <a:r>
              <a:rPr lang="fr-FR" dirty="0">
                <a:solidFill>
                  <a:srgbClr val="002060"/>
                </a:solidFill>
              </a:rPr>
              <a:t>mauvaise image de </a:t>
            </a:r>
            <a:r>
              <a:rPr lang="fr-FR" dirty="0" smtClean="0">
                <a:solidFill>
                  <a:srgbClr val="002060"/>
                </a:solidFill>
              </a:rPr>
              <a:t>soi ou se culpabilisait excessivement.</a:t>
            </a:r>
          </a:p>
          <a:p>
            <a:pPr marL="285750" indent="-285750" algn="just">
              <a:buFont typeface="Arial" panose="020B0604020202020204" pitchFamily="34" charset="0"/>
              <a:buChar char="•"/>
            </a:pPr>
            <a:r>
              <a:rPr lang="fr-FR" i="1" dirty="0" smtClean="0">
                <a:solidFill>
                  <a:srgbClr val="002060"/>
                </a:solidFill>
              </a:rPr>
              <a:t>Nous ne savons pas, en fait, si c’est un facteur aggravant (pour les CTC).</a:t>
            </a:r>
          </a:p>
          <a:p>
            <a:pPr marL="285750" indent="-285750" algn="just">
              <a:buFont typeface="Arial" panose="020B0604020202020204" pitchFamily="34" charset="0"/>
              <a:buChar char="•"/>
            </a:pPr>
            <a:r>
              <a:rPr lang="fr-FR" i="1" dirty="0" smtClean="0">
                <a:solidFill>
                  <a:srgbClr val="002060"/>
                </a:solidFill>
              </a:rPr>
              <a:t>Pour certains, la culpabilisation, </a:t>
            </a:r>
            <a:r>
              <a:rPr lang="fr-FR" i="1" dirty="0">
                <a:solidFill>
                  <a:srgbClr val="002060"/>
                </a:solidFill>
              </a:rPr>
              <a:t>l’impression (inconsciente ou non) de porter toute la misère ou le poids du monde sur ses </a:t>
            </a:r>
            <a:r>
              <a:rPr lang="fr-FR" i="1" dirty="0" smtClean="0">
                <a:solidFill>
                  <a:srgbClr val="002060"/>
                </a:solidFill>
              </a:rPr>
              <a:t>épaules [ce que l’on appelle le « </a:t>
            </a:r>
            <a:r>
              <a:rPr lang="fr-FR" b="1" i="1" dirty="0" smtClean="0">
                <a:solidFill>
                  <a:srgbClr val="002060"/>
                </a:solidFill>
              </a:rPr>
              <a:t>syndrome d’Atlas</a:t>
            </a:r>
            <a:r>
              <a:rPr lang="fr-FR" i="1" dirty="0" smtClean="0">
                <a:solidFill>
                  <a:srgbClr val="002060"/>
                </a:solidFill>
              </a:rPr>
              <a:t> »], tout comme certains « non dits » pesant et oppressant, serait un poids psychologique lourd à porter, au-delà des capacités de résistance psychologiques d’une personne (?).</a:t>
            </a:r>
          </a:p>
          <a:p>
            <a:pPr marL="285750" indent="-285750" algn="just">
              <a:buFont typeface="Arial" panose="020B0604020202020204" pitchFamily="34" charset="0"/>
              <a:buChar char="•"/>
            </a:pPr>
            <a:r>
              <a:rPr lang="fr-FR" dirty="0" smtClean="0">
                <a:solidFill>
                  <a:srgbClr val="002060"/>
                </a:solidFill>
              </a:rPr>
              <a:t>Mais il est possible que ces </a:t>
            </a:r>
            <a:r>
              <a:rPr lang="fr-FR" b="1" dirty="0" smtClean="0">
                <a:solidFill>
                  <a:srgbClr val="002060"/>
                </a:solidFill>
              </a:rPr>
              <a:t>dispositions psychologiques négative </a:t>
            </a:r>
            <a:r>
              <a:rPr lang="fr-FR" dirty="0" smtClean="0">
                <a:solidFill>
                  <a:srgbClr val="002060"/>
                </a:solidFill>
              </a:rPr>
              <a:t>rendent le malades plus vulnérable et repérable face aux « prédateurs », manipulateurs (pervers narcissiques) de toute sorte, et donc, peut-être, potentiellement plus sujets aux « persécutions » et donc aux facteurs de stress … </a:t>
            </a:r>
            <a:r>
              <a:rPr lang="fr-FR" i="1" dirty="0" smtClean="0">
                <a:solidFill>
                  <a:srgbClr val="C00000"/>
                </a:solidFill>
              </a:rPr>
              <a:t>Mais ce n’est qu’une hypothèse. </a:t>
            </a:r>
            <a:endParaRPr lang="fr-FR" i="1" dirty="0">
              <a:solidFill>
                <a:srgbClr val="C00000"/>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11" y="4722756"/>
            <a:ext cx="2525534" cy="1967405"/>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905" y="4870886"/>
            <a:ext cx="1524000" cy="152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6499" y="4870886"/>
            <a:ext cx="2581275" cy="1771650"/>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2797" y="4870886"/>
            <a:ext cx="2514600" cy="1819275"/>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1294" y="4323363"/>
            <a:ext cx="1381125" cy="2114550"/>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5817" y="61010"/>
            <a:ext cx="766290" cy="1069613"/>
          </a:xfrm>
          <a:prstGeom prst="rect">
            <a:avLst/>
          </a:prstGeom>
        </p:spPr>
      </p:pic>
      <p:sp>
        <p:nvSpPr>
          <p:cNvPr id="15" name="Rectangle 14"/>
          <p:cNvSpPr/>
          <p:nvPr/>
        </p:nvSpPr>
        <p:spPr>
          <a:xfrm>
            <a:off x="10189251" y="6437913"/>
            <a:ext cx="1830822" cy="276999"/>
          </a:xfrm>
          <a:prstGeom prst="rect">
            <a:avLst/>
          </a:prstGeom>
        </p:spPr>
        <p:txBody>
          <a:bodyPr wrap="none">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le </a:t>
            </a:r>
            <a:r>
              <a:rPr lang="fr-FR" sz="1200" dirty="0">
                <a:solidFill>
                  <a:srgbClr val="002060"/>
                </a:solidFill>
              </a:rPr>
              <a:t>« syndrome d’Atlas </a:t>
            </a:r>
            <a:r>
              <a:rPr lang="fr-FR" sz="1200" dirty="0" smtClean="0">
                <a:solidFill>
                  <a:srgbClr val="002060"/>
                </a:solidFill>
              </a:rPr>
              <a:t> »</a:t>
            </a:r>
            <a:endParaRPr lang="fr-FR" sz="1200" dirty="0"/>
          </a:p>
        </p:txBody>
      </p:sp>
      <p:sp>
        <p:nvSpPr>
          <p:cNvPr id="16" name="Rectangle 15"/>
          <p:cNvSpPr/>
          <p:nvPr/>
        </p:nvSpPr>
        <p:spPr>
          <a:xfrm>
            <a:off x="10350699" y="1130623"/>
            <a:ext cx="1830822" cy="276999"/>
          </a:xfrm>
          <a:prstGeom prst="rect">
            <a:avLst/>
          </a:prstGeom>
        </p:spPr>
        <p:txBody>
          <a:bodyPr wrap="none">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le </a:t>
            </a:r>
            <a:r>
              <a:rPr lang="fr-FR" sz="1200" dirty="0">
                <a:solidFill>
                  <a:srgbClr val="002060"/>
                </a:solidFill>
              </a:rPr>
              <a:t>« syndrome d’Atlas </a:t>
            </a:r>
            <a:r>
              <a:rPr lang="fr-FR" sz="1200" dirty="0" smtClean="0">
                <a:solidFill>
                  <a:srgbClr val="002060"/>
                </a:solidFill>
              </a:rPr>
              <a:t> »</a:t>
            </a:r>
            <a:endParaRPr lang="fr-FR" sz="1200" dirty="0"/>
          </a:p>
        </p:txBody>
      </p:sp>
    </p:spTree>
    <p:extLst>
      <p:ext uri="{BB962C8B-B14F-4D97-AF65-F5344CB8AC3E}">
        <p14:creationId xmlns:p14="http://schemas.microsoft.com/office/powerpoint/2010/main" val="3644588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177791" y="451224"/>
            <a:ext cx="3129853" cy="369332"/>
          </a:xfrm>
          <a:prstGeom prst="rect">
            <a:avLst/>
          </a:prstGeom>
          <a:noFill/>
        </p:spPr>
        <p:txBody>
          <a:bodyPr wrap="square" rtlCol="0">
            <a:spAutoFit/>
          </a:bodyPr>
          <a:lstStyle/>
          <a:p>
            <a:r>
              <a:rPr lang="fr-FR" b="1" dirty="0" smtClean="0">
                <a:solidFill>
                  <a:srgbClr val="002060"/>
                </a:solidFill>
              </a:rPr>
              <a:t>0. Sommaire (suite et fin) </a:t>
            </a:r>
            <a:r>
              <a:rPr lang="fr-FR" dirty="0" smtClean="0">
                <a:solidFill>
                  <a:srgbClr val="002060"/>
                </a:solidFill>
              </a:rPr>
              <a:t>:</a:t>
            </a:r>
          </a:p>
        </p:txBody>
      </p:sp>
      <p:sp>
        <p:nvSpPr>
          <p:cNvPr id="5" name="Espace réservé du numéro de diapositive 4"/>
          <p:cNvSpPr>
            <a:spLocks noGrp="1"/>
          </p:cNvSpPr>
          <p:nvPr>
            <p:ph type="sldNum" sz="quarter" idx="12"/>
          </p:nvPr>
        </p:nvSpPr>
        <p:spPr>
          <a:xfrm>
            <a:off x="11058861" y="226221"/>
            <a:ext cx="671456" cy="299160"/>
          </a:xfrm>
        </p:spPr>
        <p:txBody>
          <a:bodyPr/>
          <a:lstStyle/>
          <a:p>
            <a:fld id="{CE177AD9-1C89-497B-82D4-54EC60B92A04}" type="slidenum">
              <a:rPr lang="fr-FR" smtClean="0"/>
              <a:t>6</a:t>
            </a:fld>
            <a:endParaRPr lang="fr-FR" dirty="0"/>
          </a:p>
        </p:txBody>
      </p:sp>
      <p:sp>
        <p:nvSpPr>
          <p:cNvPr id="3" name="ZoneTexte 2"/>
          <p:cNvSpPr txBox="1"/>
          <p:nvPr/>
        </p:nvSpPr>
        <p:spPr>
          <a:xfrm>
            <a:off x="177791" y="821331"/>
            <a:ext cx="9327453" cy="2246769"/>
          </a:xfrm>
          <a:prstGeom prst="rect">
            <a:avLst/>
          </a:prstGeom>
          <a:noFill/>
        </p:spPr>
        <p:txBody>
          <a:bodyPr wrap="square" rtlCol="0">
            <a:spAutoFit/>
          </a:bodyPr>
          <a:lstStyle/>
          <a:p>
            <a:r>
              <a:rPr lang="fr-FR" sz="1400" dirty="0" smtClean="0">
                <a:solidFill>
                  <a:srgbClr val="002060"/>
                </a:solidFill>
              </a:rPr>
              <a:t>23.10</a:t>
            </a:r>
            <a:r>
              <a:rPr lang="fr-FR" sz="1400" dirty="0">
                <a:solidFill>
                  <a:srgbClr val="002060"/>
                </a:solidFill>
              </a:rPr>
              <a:t>. Annexe : Bruxisme, mauvaises jointure de la mâchoire, inflammation des muscles maxillaires</a:t>
            </a:r>
            <a:r>
              <a:rPr lang="fr-FR" sz="1400" dirty="0" smtClean="0">
                <a:solidFill>
                  <a:srgbClr val="002060"/>
                </a:solidFill>
              </a:rPr>
              <a:t>.</a:t>
            </a:r>
          </a:p>
          <a:p>
            <a:r>
              <a:rPr lang="fr-FR" sz="1400" dirty="0" smtClean="0">
                <a:solidFill>
                  <a:srgbClr val="002060"/>
                </a:solidFill>
              </a:rPr>
              <a:t>23.10bis. Annexe : Malocclusion dentaire.</a:t>
            </a:r>
            <a:endParaRPr lang="fr-FR" sz="1400" dirty="0">
              <a:solidFill>
                <a:srgbClr val="002060"/>
              </a:solidFill>
            </a:endParaRPr>
          </a:p>
          <a:p>
            <a:r>
              <a:rPr lang="fr-FR" sz="1400" dirty="0">
                <a:solidFill>
                  <a:srgbClr val="002060"/>
                </a:solidFill>
              </a:rPr>
              <a:t>23.11. Annexe :  Les intolérances alimentaires (?) (au gluten (?).</a:t>
            </a:r>
          </a:p>
          <a:p>
            <a:r>
              <a:rPr lang="fr-FR" sz="1400" dirty="0">
                <a:solidFill>
                  <a:srgbClr val="002060"/>
                </a:solidFill>
              </a:rPr>
              <a:t>23.11bis. Annexe : Un témoignage sur un possible lien entre intolérance au gluten et CTC </a:t>
            </a:r>
            <a:r>
              <a:rPr lang="fr-FR" sz="1400" dirty="0" smtClean="0">
                <a:solidFill>
                  <a:srgbClr val="002060"/>
                </a:solidFill>
              </a:rPr>
              <a:t>(?)</a:t>
            </a:r>
          </a:p>
          <a:p>
            <a:r>
              <a:rPr lang="fr-FR" sz="1400" dirty="0" smtClean="0">
                <a:solidFill>
                  <a:srgbClr val="002060"/>
                </a:solidFill>
              </a:rPr>
              <a:t>23.12. Annexe : Autres pistes pour mention.</a:t>
            </a:r>
            <a:endParaRPr lang="fr-FR" sz="1400" dirty="0">
              <a:solidFill>
                <a:srgbClr val="002060"/>
              </a:solidFill>
            </a:endParaRPr>
          </a:p>
          <a:p>
            <a:r>
              <a:rPr lang="fr-FR" sz="1400" dirty="0">
                <a:solidFill>
                  <a:srgbClr val="002060"/>
                </a:solidFill>
              </a:rPr>
              <a:t>24. Annexe : Quelle hygiène de vie adopter ?</a:t>
            </a:r>
          </a:p>
          <a:p>
            <a:r>
              <a:rPr lang="fr-FR" sz="1400" dirty="0">
                <a:solidFill>
                  <a:srgbClr val="002060"/>
                </a:solidFill>
              </a:rPr>
              <a:t>25. Annexe : Les situations d’impasse professionnelle, psychologiques …</a:t>
            </a:r>
          </a:p>
          <a:p>
            <a:r>
              <a:rPr lang="fr-FR" sz="1400" dirty="0" smtClean="0">
                <a:solidFill>
                  <a:srgbClr val="002060"/>
                </a:solidFill>
              </a:rPr>
              <a:t>26. </a:t>
            </a:r>
            <a:r>
              <a:rPr lang="fr-FR" sz="1400" dirty="0">
                <a:solidFill>
                  <a:srgbClr val="002060"/>
                </a:solidFill>
              </a:rPr>
              <a:t>Annexe : Aller ou non vers une reconnaissance handicapé adulte des CTC </a:t>
            </a:r>
            <a:r>
              <a:rPr lang="fr-FR" sz="1400" dirty="0" smtClean="0">
                <a:solidFill>
                  <a:srgbClr val="002060"/>
                </a:solidFill>
              </a:rPr>
              <a:t>?</a:t>
            </a:r>
          </a:p>
          <a:p>
            <a:r>
              <a:rPr lang="fr-FR" sz="1400" dirty="0" smtClean="0">
                <a:solidFill>
                  <a:srgbClr val="002060"/>
                </a:solidFill>
              </a:rPr>
              <a:t>27. Annexe : Un lien entre spasmophilie et céphalée de tension ?</a:t>
            </a:r>
            <a:endParaRPr lang="fr-FR" sz="1400" dirty="0" smtClean="0">
              <a:solidFill>
                <a:srgbClr val="002060"/>
              </a:solidFill>
            </a:endParaRPr>
          </a:p>
          <a:p>
            <a:r>
              <a:rPr lang="fr-FR" sz="1400" dirty="0" smtClean="0">
                <a:solidFill>
                  <a:srgbClr val="002060"/>
                </a:solidFill>
              </a:rPr>
              <a:t>28 </a:t>
            </a:r>
            <a:r>
              <a:rPr lang="fr-FR" sz="1400" dirty="0" smtClean="0">
                <a:solidFill>
                  <a:srgbClr val="002060"/>
                </a:solidFill>
              </a:rPr>
              <a:t>: Notes</a:t>
            </a:r>
            <a:endParaRPr lang="fr-FR" sz="1400" dirty="0">
              <a:solidFill>
                <a:srgbClr val="00206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1837" y="3977735"/>
            <a:ext cx="2619375" cy="1743075"/>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812" y="560467"/>
            <a:ext cx="2057400" cy="1943100"/>
          </a:xfrm>
          <a:prstGeom prst="rect">
            <a:avLst/>
          </a:prstGeom>
        </p:spPr>
      </p:pic>
      <p:sp>
        <p:nvSpPr>
          <p:cNvPr id="11" name="ZoneTexte 10"/>
          <p:cNvSpPr txBox="1"/>
          <p:nvPr/>
        </p:nvSpPr>
        <p:spPr>
          <a:xfrm>
            <a:off x="7349067" y="2615264"/>
            <a:ext cx="4673600" cy="1015663"/>
          </a:xfrm>
          <a:prstGeom prst="rect">
            <a:avLst/>
          </a:prstGeom>
          <a:noFill/>
        </p:spPr>
        <p:txBody>
          <a:bodyPr wrap="square" rtlCol="0">
            <a:spAutoFit/>
          </a:bodyPr>
          <a:lstStyle/>
          <a:p>
            <a:pPr algn="just"/>
            <a:r>
              <a:rPr lang="fr-FR" sz="1200" dirty="0" smtClean="0">
                <a:solidFill>
                  <a:srgbClr val="002060"/>
                </a:solidFill>
              </a:rPr>
              <a:t>La céphalée de tension reste localisées dans le cou et la nuque, sur les tempes, voire sur le front. Parfois,</a:t>
            </a:r>
            <a:r>
              <a:rPr lang="fr-FR" sz="1200" dirty="0" smtClean="0">
                <a:solidFill>
                  <a:srgbClr val="C00000"/>
                </a:solidFill>
              </a:rPr>
              <a:t> </a:t>
            </a:r>
            <a:r>
              <a:rPr lang="fr-FR" sz="1200" dirty="0">
                <a:solidFill>
                  <a:srgbClr val="002060"/>
                </a:solidFill>
              </a:rPr>
              <a:t>les céphalées de tension </a:t>
            </a:r>
            <a:r>
              <a:rPr lang="fr-FR" sz="1200" dirty="0" smtClean="0">
                <a:solidFill>
                  <a:srgbClr val="002060"/>
                </a:solidFill>
              </a:rPr>
              <a:t>descendent dans les trapèzes, jusqu’aux </a:t>
            </a:r>
            <a:r>
              <a:rPr lang="fr-FR" sz="1200" dirty="0">
                <a:solidFill>
                  <a:srgbClr val="002060"/>
                </a:solidFill>
              </a:rPr>
              <a:t>au bout des épaules, telles que cela est présentées sur cette illustration. O</a:t>
            </a:r>
            <a:r>
              <a:rPr lang="fr-FR" sz="1200" dirty="0" smtClean="0">
                <a:solidFill>
                  <a:srgbClr val="002060"/>
                </a:solidFill>
              </a:rPr>
              <a:t>n peut aussi </a:t>
            </a:r>
            <a:r>
              <a:rPr lang="fr-FR" sz="1200" dirty="0">
                <a:solidFill>
                  <a:srgbClr val="002060"/>
                </a:solidFill>
              </a:rPr>
              <a:t>observer la coexistence de </a:t>
            </a:r>
            <a:r>
              <a:rPr lang="fr-FR" sz="1200" i="1" dirty="0">
                <a:solidFill>
                  <a:srgbClr val="002060"/>
                </a:solidFill>
              </a:rPr>
              <a:t>céphalées de tension </a:t>
            </a:r>
            <a:r>
              <a:rPr lang="fr-FR" sz="1200" dirty="0">
                <a:solidFill>
                  <a:srgbClr val="002060"/>
                </a:solidFill>
              </a:rPr>
              <a:t>avec </a:t>
            </a:r>
            <a:r>
              <a:rPr lang="fr-FR" sz="1200" i="1" dirty="0">
                <a:solidFill>
                  <a:srgbClr val="002060"/>
                </a:solidFill>
              </a:rPr>
              <a:t>un mal de dos</a:t>
            </a:r>
            <a:r>
              <a:rPr lang="fr-FR" sz="1200" dirty="0">
                <a:solidFill>
                  <a:srgbClr val="002060"/>
                </a:solidFill>
              </a:rPr>
              <a:t>. </a:t>
            </a:r>
          </a:p>
        </p:txBody>
      </p:sp>
      <p:sp>
        <p:nvSpPr>
          <p:cNvPr id="12" name="ZoneTexte 11"/>
          <p:cNvSpPr txBox="1"/>
          <p:nvPr/>
        </p:nvSpPr>
        <p:spPr>
          <a:xfrm>
            <a:off x="177791" y="4751314"/>
            <a:ext cx="5794031" cy="1938992"/>
          </a:xfrm>
          <a:prstGeom prst="rect">
            <a:avLst/>
          </a:prstGeom>
          <a:noFill/>
        </p:spPr>
        <p:txBody>
          <a:bodyPr wrap="square" rtlCol="0">
            <a:spAutoFit/>
          </a:bodyPr>
          <a:lstStyle/>
          <a:p>
            <a:pPr algn="ctr"/>
            <a:r>
              <a:rPr lang="fr-FR" sz="1200" dirty="0" smtClean="0">
                <a:solidFill>
                  <a:srgbClr val="002060"/>
                </a:solidFill>
              </a:rPr>
              <a:t>Dans certains cas, plus rare, les céphalées </a:t>
            </a:r>
            <a:r>
              <a:rPr lang="fr-FR" sz="1200" dirty="0">
                <a:solidFill>
                  <a:srgbClr val="002060"/>
                </a:solidFill>
              </a:rPr>
              <a:t>de </a:t>
            </a:r>
            <a:r>
              <a:rPr lang="fr-FR" sz="1200" dirty="0" smtClean="0">
                <a:solidFill>
                  <a:srgbClr val="002060"/>
                </a:solidFill>
              </a:rPr>
              <a:t>tension sont localisées en barre douloureuse frontales, voire autour des deux yeux. </a:t>
            </a:r>
          </a:p>
          <a:p>
            <a:pPr algn="ctr"/>
            <a:endParaRPr lang="fr-FR" sz="1200" dirty="0" smtClean="0">
              <a:solidFill>
                <a:srgbClr val="002060"/>
              </a:solidFill>
            </a:endParaRPr>
          </a:p>
          <a:p>
            <a:pPr algn="ctr"/>
            <a:r>
              <a:rPr lang="fr-FR" sz="1200" u="sng" dirty="0" smtClean="0">
                <a:solidFill>
                  <a:srgbClr val="002060"/>
                </a:solidFill>
              </a:rPr>
              <a:t>Commentaire associé à cette image </a:t>
            </a:r>
            <a:r>
              <a:rPr lang="fr-FR" sz="1200" dirty="0" smtClean="0">
                <a:solidFill>
                  <a:srgbClr val="002060"/>
                </a:solidFill>
              </a:rPr>
              <a:t>: Elles sont les </a:t>
            </a:r>
            <a:r>
              <a:rPr lang="fr-FR" sz="1200" dirty="0">
                <a:solidFill>
                  <a:srgbClr val="002060"/>
                </a:solidFill>
              </a:rPr>
              <a:t>plus </a:t>
            </a:r>
            <a:r>
              <a:rPr lang="fr-FR" sz="1200" dirty="0" smtClean="0">
                <a:solidFill>
                  <a:srgbClr val="002060"/>
                </a:solidFill>
              </a:rPr>
              <a:t>communes </a:t>
            </a:r>
            <a:r>
              <a:rPr lang="fr-FR" sz="1200" dirty="0">
                <a:solidFill>
                  <a:srgbClr val="002060"/>
                </a:solidFill>
              </a:rPr>
              <a:t>de tous les maux de </a:t>
            </a:r>
            <a:r>
              <a:rPr lang="fr-FR" sz="1200" dirty="0" smtClean="0">
                <a:solidFill>
                  <a:srgbClr val="002060"/>
                </a:solidFill>
              </a:rPr>
              <a:t>tête. Elles se retrouvent </a:t>
            </a:r>
            <a:r>
              <a:rPr lang="fr-FR" sz="1200" dirty="0">
                <a:solidFill>
                  <a:srgbClr val="002060"/>
                </a:solidFill>
              </a:rPr>
              <a:t>dans tous les groupes d'âge et </a:t>
            </a:r>
            <a:r>
              <a:rPr lang="fr-FR" sz="1200" dirty="0" smtClean="0">
                <a:solidFill>
                  <a:srgbClr val="002060"/>
                </a:solidFill>
              </a:rPr>
              <a:t>à </a:t>
            </a:r>
            <a:r>
              <a:rPr lang="fr-FR" sz="1200" dirty="0">
                <a:solidFill>
                  <a:srgbClr val="002060"/>
                </a:solidFill>
              </a:rPr>
              <a:t>peu près </a:t>
            </a:r>
            <a:r>
              <a:rPr lang="fr-FR" sz="1200" dirty="0" smtClean="0">
                <a:solidFill>
                  <a:srgbClr val="002060"/>
                </a:solidFill>
              </a:rPr>
              <a:t>à égalité de </a:t>
            </a:r>
            <a:r>
              <a:rPr lang="fr-FR" sz="1200" dirty="0">
                <a:solidFill>
                  <a:srgbClr val="002060"/>
                </a:solidFill>
              </a:rPr>
              <a:t>prévalence chez les hommes et les </a:t>
            </a:r>
            <a:r>
              <a:rPr lang="fr-FR" sz="1200" dirty="0" smtClean="0">
                <a:solidFill>
                  <a:srgbClr val="002060"/>
                </a:solidFill>
              </a:rPr>
              <a:t>femmes. Généralement, </a:t>
            </a:r>
            <a:r>
              <a:rPr lang="fr-FR" sz="1200" dirty="0">
                <a:solidFill>
                  <a:srgbClr val="002060"/>
                </a:solidFill>
              </a:rPr>
              <a:t>e</a:t>
            </a:r>
            <a:r>
              <a:rPr lang="fr-FR" sz="1200" dirty="0" smtClean="0">
                <a:solidFill>
                  <a:srgbClr val="002060"/>
                </a:solidFill>
              </a:rPr>
              <a:t>lles s’expriment </a:t>
            </a:r>
            <a:r>
              <a:rPr lang="fr-FR" sz="1200" dirty="0">
                <a:solidFill>
                  <a:srgbClr val="002060"/>
                </a:solidFill>
              </a:rPr>
              <a:t>avec une douleur à l'avant de la tête et </a:t>
            </a:r>
            <a:r>
              <a:rPr lang="fr-FR" sz="1200" dirty="0" smtClean="0">
                <a:solidFill>
                  <a:srgbClr val="002060"/>
                </a:solidFill>
              </a:rPr>
              <a:t>à la </a:t>
            </a:r>
            <a:r>
              <a:rPr lang="fr-FR" sz="1200" dirty="0">
                <a:solidFill>
                  <a:srgbClr val="002060"/>
                </a:solidFill>
              </a:rPr>
              <a:t>base  </a:t>
            </a:r>
            <a:r>
              <a:rPr lang="fr-FR" sz="1200" dirty="0" smtClean="0">
                <a:solidFill>
                  <a:srgbClr val="002060"/>
                </a:solidFill>
              </a:rPr>
              <a:t>du </a:t>
            </a:r>
            <a:r>
              <a:rPr lang="fr-FR" sz="1200" dirty="0">
                <a:solidFill>
                  <a:srgbClr val="002060"/>
                </a:solidFill>
              </a:rPr>
              <a:t>crâne, comme on le voit dans la figure </a:t>
            </a:r>
            <a:r>
              <a:rPr lang="fr-FR" sz="1200" dirty="0" smtClean="0">
                <a:solidFill>
                  <a:srgbClr val="002060"/>
                </a:solidFill>
              </a:rPr>
              <a:t>ci-dessus [Note : </a:t>
            </a:r>
            <a:r>
              <a:rPr lang="fr-FR" sz="1200" dirty="0" smtClean="0">
                <a:solidFill>
                  <a:srgbClr val="C00000"/>
                </a:solidFill>
              </a:rPr>
              <a:t>ce commentaire n’est pas exact, car il est extrêmement rare que les céphalées de tension apparaissent simultanément </a:t>
            </a:r>
            <a:r>
              <a:rPr lang="fr-FR" sz="1200" dirty="0">
                <a:solidFill>
                  <a:srgbClr val="C00000"/>
                </a:solidFill>
              </a:rPr>
              <a:t>à l'avant de la tête et à la base  du </a:t>
            </a:r>
            <a:r>
              <a:rPr lang="fr-FR" sz="1200" dirty="0" smtClean="0">
                <a:solidFill>
                  <a:srgbClr val="C00000"/>
                </a:solidFill>
              </a:rPr>
              <a:t>crâne</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4"/>
              </a:rPr>
              <a:t>http://www.tmjandsleeptherapycentre.com/headaches</a:t>
            </a:r>
            <a:r>
              <a:rPr lang="fr-FR" sz="1200" dirty="0" smtClean="0">
                <a:solidFill>
                  <a:srgbClr val="002060"/>
                </a:solidFill>
                <a:hlinkClick r:id="rId4"/>
              </a:rPr>
              <a:t>/</a:t>
            </a:r>
            <a:r>
              <a:rPr lang="fr-FR" sz="1200" dirty="0" smtClean="0">
                <a:solidFill>
                  <a:srgbClr val="002060"/>
                </a:solidFill>
              </a:rPr>
              <a:t> </a:t>
            </a:r>
            <a:endParaRPr lang="fr-FR" sz="1200" dirty="0">
              <a:solidFill>
                <a:srgbClr val="002060"/>
              </a:solidFill>
            </a:endParaRPr>
          </a:p>
        </p:txBody>
      </p:sp>
      <p:sp>
        <p:nvSpPr>
          <p:cNvPr id="13" name="ZoneTexte 12"/>
          <p:cNvSpPr txBox="1"/>
          <p:nvPr/>
        </p:nvSpPr>
        <p:spPr>
          <a:xfrm>
            <a:off x="7056717" y="5794571"/>
            <a:ext cx="4965950" cy="830997"/>
          </a:xfrm>
          <a:prstGeom prst="rect">
            <a:avLst/>
          </a:prstGeom>
          <a:noFill/>
        </p:spPr>
        <p:txBody>
          <a:bodyPr wrap="square" rtlCol="0">
            <a:spAutoFit/>
          </a:bodyPr>
          <a:lstStyle/>
          <a:p>
            <a:pPr algn="ctr"/>
            <a:r>
              <a:rPr lang="fr-FR" sz="1200" u="sng" dirty="0" smtClean="0">
                <a:solidFill>
                  <a:srgbClr val="002060"/>
                </a:solidFill>
              </a:rPr>
              <a:t>Traduction de ces commentaires </a:t>
            </a:r>
            <a:r>
              <a:rPr lang="fr-FR" sz="1200" dirty="0">
                <a:solidFill>
                  <a:srgbClr val="002060"/>
                </a:solidFill>
              </a:rPr>
              <a:t>: </a:t>
            </a:r>
            <a:r>
              <a:rPr lang="fr-FR" sz="1200" dirty="0" smtClean="0">
                <a:solidFill>
                  <a:srgbClr val="002060"/>
                </a:solidFill>
              </a:rPr>
              <a:t>Au-dessus </a:t>
            </a:r>
            <a:r>
              <a:rPr lang="fr-FR" sz="1200" dirty="0">
                <a:solidFill>
                  <a:srgbClr val="002060"/>
                </a:solidFill>
              </a:rPr>
              <a:t>et derrière les yeux.</a:t>
            </a:r>
          </a:p>
          <a:p>
            <a:pPr algn="ctr"/>
            <a:r>
              <a:rPr lang="fr-FR" sz="1200" dirty="0" smtClean="0">
                <a:solidFill>
                  <a:srgbClr val="002060"/>
                </a:solidFill>
              </a:rPr>
              <a:t>A la </a:t>
            </a:r>
            <a:r>
              <a:rPr lang="fr-FR" sz="1200" dirty="0">
                <a:solidFill>
                  <a:srgbClr val="002060"/>
                </a:solidFill>
              </a:rPr>
              <a:t>base du crâne, du cou et de l'épaule</a:t>
            </a:r>
            <a:r>
              <a:rPr lang="fr-FR" sz="1200" dirty="0" smtClean="0">
                <a:solidFill>
                  <a:srgbClr val="002060"/>
                </a:solidFill>
              </a:rPr>
              <a:t>.</a:t>
            </a:r>
          </a:p>
          <a:p>
            <a:pPr algn="ctr"/>
            <a:r>
              <a:rPr lang="fr-FR" sz="1200" dirty="0" smtClean="0">
                <a:solidFill>
                  <a:srgbClr val="002060"/>
                </a:solidFill>
              </a:rPr>
              <a:t>Les céphalées </a:t>
            </a:r>
            <a:r>
              <a:rPr lang="fr-FR" sz="1200" dirty="0">
                <a:solidFill>
                  <a:srgbClr val="002060"/>
                </a:solidFill>
              </a:rPr>
              <a:t>de </a:t>
            </a:r>
            <a:r>
              <a:rPr lang="fr-FR" sz="1200" dirty="0" smtClean="0">
                <a:solidFill>
                  <a:srgbClr val="002060"/>
                </a:solidFill>
              </a:rPr>
              <a:t>tension apparaissent plus rarement au niveau des yeux et au niveau des muscles des épaules (trapèzes).</a:t>
            </a:r>
            <a:endParaRPr lang="fr-FR" sz="1200" dirty="0">
              <a:solidFill>
                <a:srgbClr val="002060"/>
              </a:solidFill>
            </a:endParaRP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943" y="2855839"/>
            <a:ext cx="1609725" cy="1895475"/>
          </a:xfrm>
          <a:prstGeom prst="rect">
            <a:avLst/>
          </a:prstGeom>
        </p:spPr>
      </p:pic>
    </p:spTree>
    <p:extLst>
      <p:ext uri="{BB962C8B-B14F-4D97-AF65-F5344CB8AC3E}">
        <p14:creationId xmlns:p14="http://schemas.microsoft.com/office/powerpoint/2010/main" val="31191220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60</a:t>
            </a:fld>
            <a:endParaRPr lang="fr-FR" dirty="0"/>
          </a:p>
        </p:txBody>
      </p:sp>
      <p:sp>
        <p:nvSpPr>
          <p:cNvPr id="4" name="ZoneTexte 3"/>
          <p:cNvSpPr txBox="1"/>
          <p:nvPr/>
        </p:nvSpPr>
        <p:spPr>
          <a:xfrm>
            <a:off x="113612" y="583413"/>
            <a:ext cx="8471338"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50919" y="964000"/>
            <a:ext cx="6723377" cy="369332"/>
          </a:xfrm>
          <a:prstGeom prst="rect">
            <a:avLst/>
          </a:prstGeom>
          <a:noFill/>
        </p:spPr>
        <p:txBody>
          <a:bodyPr wrap="square" rtlCol="0">
            <a:spAutoFit/>
          </a:bodyPr>
          <a:lstStyle/>
          <a:p>
            <a:r>
              <a:rPr lang="fr-FR" dirty="0" smtClean="0">
                <a:solidFill>
                  <a:srgbClr val="002060"/>
                </a:solidFill>
              </a:rPr>
              <a:t>10.3f. </a:t>
            </a:r>
            <a:r>
              <a:rPr lang="fr-FR" b="1" dirty="0" smtClean="0">
                <a:solidFill>
                  <a:srgbClr val="002060"/>
                </a:solidFill>
              </a:rPr>
              <a:t>Facteurs aggravants </a:t>
            </a:r>
            <a:r>
              <a:rPr lang="fr-FR" dirty="0">
                <a:solidFill>
                  <a:srgbClr val="002060"/>
                </a:solidFill>
              </a:rPr>
              <a:t>: </a:t>
            </a:r>
            <a:r>
              <a:rPr lang="fr-FR" b="1" i="1" dirty="0" smtClean="0">
                <a:solidFill>
                  <a:srgbClr val="002060"/>
                </a:solidFill>
              </a:rPr>
              <a:t>Des prédispositions (?) </a:t>
            </a:r>
            <a:r>
              <a:rPr lang="fr-FR" dirty="0" smtClean="0">
                <a:solidFill>
                  <a:srgbClr val="002060"/>
                </a:solidFill>
              </a:rPr>
              <a:t>:</a:t>
            </a:r>
            <a:endParaRPr lang="fr-FR" dirty="0">
              <a:solidFill>
                <a:srgbClr val="002060"/>
              </a:solidFill>
            </a:endParaRPr>
          </a:p>
        </p:txBody>
      </p:sp>
      <p:pic>
        <p:nvPicPr>
          <p:cNvPr id="7" name="Picture 3" descr="D:\Users\blisan\Documents\divers\céphalées\céphalées\depression-vulnerabilit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664" y="4056724"/>
            <a:ext cx="5065190" cy="269704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49193" y="1333332"/>
            <a:ext cx="11735661" cy="2585323"/>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Certains médecins évoquent des prédispositions, sans toutefois préciser lesquelles _ une prédisposition congénitale et/ou génétique, une fragilisation psychologique liée à des traumatismes psychologiques de l’enfance (non résolus) ?</a:t>
            </a:r>
          </a:p>
          <a:p>
            <a:pPr marL="285750" indent="-285750" algn="just">
              <a:buFont typeface="Arial" panose="020B0604020202020204" pitchFamily="34" charset="0"/>
              <a:buChar char="•"/>
            </a:pPr>
            <a:r>
              <a:rPr lang="fr-FR" dirty="0">
                <a:solidFill>
                  <a:srgbClr val="002060"/>
                </a:solidFill>
              </a:rPr>
              <a:t>Page 19 </a:t>
            </a:r>
            <a:r>
              <a:rPr lang="fr-FR" dirty="0" smtClean="0">
                <a:solidFill>
                  <a:srgbClr val="002060"/>
                </a:solidFill>
              </a:rPr>
              <a:t>du livre du Docteur Michel </a:t>
            </a:r>
            <a:r>
              <a:rPr lang="fr-FR" dirty="0" err="1" smtClean="0">
                <a:solidFill>
                  <a:srgbClr val="002060"/>
                </a:solidFill>
              </a:rPr>
              <a:t>Lantéri</a:t>
            </a:r>
            <a:r>
              <a:rPr lang="fr-FR" dirty="0" smtClean="0">
                <a:solidFill>
                  <a:srgbClr val="002060"/>
                </a:solidFill>
              </a:rPr>
              <a:t>-Minet : « [</a:t>
            </a:r>
            <a:r>
              <a:rPr lang="fr-FR" dirty="0">
                <a:solidFill>
                  <a:srgbClr val="002060"/>
                </a:solidFill>
              </a:rPr>
              <a:t>Une] </a:t>
            </a:r>
            <a:r>
              <a:rPr lang="fr-FR" i="1" dirty="0">
                <a:solidFill>
                  <a:srgbClr val="002060"/>
                </a:solidFill>
              </a:rPr>
              <a:t>possible susceptibilité génétique a été évoquée essentiellement pour la céphalée de tension dans sa forme </a:t>
            </a:r>
            <a:r>
              <a:rPr lang="fr-FR" i="1" dirty="0" smtClean="0">
                <a:solidFill>
                  <a:srgbClr val="002060"/>
                </a:solidFill>
              </a:rPr>
              <a:t>chronique (*). </a:t>
            </a:r>
            <a:r>
              <a:rPr lang="fr-FR" i="1" dirty="0">
                <a:solidFill>
                  <a:srgbClr val="002060"/>
                </a:solidFill>
              </a:rPr>
              <a:t>Cette susceptibilité génétique, si elle se confirme, ne résumera pas les mécanismes de la céphalée de tension qui sont probablement </a:t>
            </a:r>
            <a:r>
              <a:rPr lang="fr-FR" i="1" dirty="0" smtClean="0">
                <a:solidFill>
                  <a:srgbClr val="002060"/>
                </a:solidFill>
              </a:rPr>
              <a:t>multifactoriels</a:t>
            </a:r>
            <a:r>
              <a:rPr lang="fr-FR" dirty="0" smtClean="0">
                <a:solidFill>
                  <a:srgbClr val="002060"/>
                </a:solidFill>
              </a:rPr>
              <a:t> ».</a:t>
            </a:r>
          </a:p>
          <a:p>
            <a:pPr marL="285750" indent="-285750" algn="just">
              <a:buFont typeface="Arial" panose="020B0604020202020204" pitchFamily="34" charset="0"/>
              <a:buChar char="•"/>
            </a:pPr>
            <a:r>
              <a:rPr lang="fr-FR" dirty="0" smtClean="0">
                <a:solidFill>
                  <a:srgbClr val="FF0000"/>
                </a:solidFill>
              </a:rPr>
              <a:t>Probablement, nous ne sommes pas tous égaux face au risque de développer une céphalée de tension chronique.</a:t>
            </a:r>
            <a:endParaRPr lang="fr-FR" dirty="0">
              <a:solidFill>
                <a:srgbClr val="002060"/>
              </a:solidFill>
            </a:endParaRPr>
          </a:p>
          <a:p>
            <a:pPr marL="285750" indent="-285750" algn="just">
              <a:buFont typeface="Arial" panose="020B0604020202020204" pitchFamily="34" charset="0"/>
              <a:buChar char="•"/>
            </a:pPr>
            <a:r>
              <a:rPr lang="fr-FR" dirty="0" smtClean="0">
                <a:solidFill>
                  <a:srgbClr val="002060"/>
                </a:solidFill>
              </a:rPr>
              <a:t>Nous avons l’impression qu’au-delà d’un certain seuil (de fatigue ?, de soucis psychologiques ?), d’une accumulation de soucis, pour certains individus, </a:t>
            </a:r>
            <a:r>
              <a:rPr lang="fr-FR" dirty="0">
                <a:solidFill>
                  <a:srgbClr val="002060"/>
                </a:solidFill>
              </a:rPr>
              <a:t>d</a:t>
            </a:r>
            <a:r>
              <a:rPr lang="fr-FR" dirty="0" smtClean="0">
                <a:solidFill>
                  <a:srgbClr val="002060"/>
                </a:solidFill>
              </a:rPr>
              <a:t>es CTC peuvent apparaître. Mais que ce seuil ne serait pas identique d’un individu à l’autre.  </a:t>
            </a:r>
            <a:endParaRPr lang="fr-FR" dirty="0" smtClean="0">
              <a:solidFill>
                <a:srgbClr val="FF0000"/>
              </a:solidFill>
            </a:endParaRPr>
          </a:p>
        </p:txBody>
      </p:sp>
      <p:sp>
        <p:nvSpPr>
          <p:cNvPr id="10" name="Ellipse 9"/>
          <p:cNvSpPr/>
          <p:nvPr/>
        </p:nvSpPr>
        <p:spPr>
          <a:xfrm>
            <a:off x="7749048" y="4822341"/>
            <a:ext cx="2148397" cy="4350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Risque de dépression et de CTC</a:t>
            </a:r>
            <a:endParaRPr lang="fr-FR" sz="1200" dirty="0"/>
          </a:p>
        </p:txBody>
      </p:sp>
      <p:pic>
        <p:nvPicPr>
          <p:cNvPr id="13314" name="Picture 2" descr="D:\Users\blisan\Documents\divers\céphalées\céphalées\depress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966" y="4541664"/>
            <a:ext cx="2095500" cy="21812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0919" y="3918655"/>
            <a:ext cx="6723377" cy="646331"/>
          </a:xfrm>
          <a:prstGeom prst="rect">
            <a:avLst/>
          </a:prstGeom>
        </p:spPr>
        <p:txBody>
          <a:bodyPr wrap="square">
            <a:spAutoFit/>
          </a:bodyPr>
          <a:lstStyle/>
          <a:p>
            <a:r>
              <a:rPr lang="fr-FR" dirty="0">
                <a:solidFill>
                  <a:srgbClr val="002060"/>
                </a:solidFill>
              </a:rPr>
              <a:t>(*) à l’image de certaines lignées familiales dépressives </a:t>
            </a:r>
            <a:r>
              <a:rPr lang="fr-FR" dirty="0" smtClean="0">
                <a:solidFill>
                  <a:srgbClr val="002060"/>
                </a:solidFill>
              </a:rPr>
              <a:t>congénitales ou de lignées familiales « maniaco-dépressives ».</a:t>
            </a:r>
            <a:endParaRPr lang="fr-FR" dirty="0">
              <a:solidFill>
                <a:srgbClr val="002060"/>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60" y="4733580"/>
            <a:ext cx="2438427" cy="1797397"/>
          </a:xfrm>
          <a:prstGeom prst="rect">
            <a:avLst/>
          </a:prstGeom>
        </p:spPr>
      </p:pic>
      <p:sp>
        <p:nvSpPr>
          <p:cNvPr id="9" name="ZoneTexte 8"/>
          <p:cNvSpPr txBox="1"/>
          <p:nvPr/>
        </p:nvSpPr>
        <p:spPr>
          <a:xfrm>
            <a:off x="113585" y="6476774"/>
            <a:ext cx="2518102" cy="276999"/>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 Je n’ai pas envie de me lever »</a:t>
            </a:r>
            <a:endParaRPr lang="fr-FR" sz="1200" dirty="0">
              <a:solidFill>
                <a:srgbClr val="002060"/>
              </a:solidFill>
            </a:endParaRPr>
          </a:p>
        </p:txBody>
      </p:sp>
    </p:spTree>
    <p:extLst>
      <p:ext uri="{BB962C8B-B14F-4D97-AF65-F5344CB8AC3E}">
        <p14:creationId xmlns:p14="http://schemas.microsoft.com/office/powerpoint/2010/main" val="4203255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6478" y="201646"/>
            <a:ext cx="815898" cy="331826"/>
          </a:xfrm>
        </p:spPr>
        <p:txBody>
          <a:bodyPr/>
          <a:lstStyle/>
          <a:p>
            <a:fld id="{CE177AD9-1C89-497B-82D4-54EC60B92A04}" type="slidenum">
              <a:rPr lang="fr-FR" smtClean="0"/>
              <a:t>61</a:t>
            </a:fld>
            <a:endParaRPr lang="fr-FR" dirty="0"/>
          </a:p>
        </p:txBody>
      </p:sp>
      <p:sp>
        <p:nvSpPr>
          <p:cNvPr id="3" name="ZoneTexte 2"/>
          <p:cNvSpPr txBox="1"/>
          <p:nvPr/>
        </p:nvSpPr>
        <p:spPr>
          <a:xfrm>
            <a:off x="113612" y="583413"/>
            <a:ext cx="8471338" cy="369332"/>
          </a:xfrm>
          <a:prstGeom prst="rect">
            <a:avLst/>
          </a:prstGeom>
          <a:noFill/>
        </p:spPr>
        <p:txBody>
          <a:bodyPr wrap="square" rtlCol="0">
            <a:spAutoFit/>
          </a:bodyPr>
          <a:lstStyle/>
          <a:p>
            <a:r>
              <a:rPr lang="fr-FR" dirty="0" smtClean="0">
                <a:solidFill>
                  <a:srgbClr val="002060"/>
                </a:solidFill>
              </a:rPr>
              <a:t>10.</a:t>
            </a:r>
            <a:r>
              <a:rPr lang="fr-FR" b="1" dirty="0" smtClean="0">
                <a:solidFill>
                  <a:srgbClr val="002060"/>
                </a:solidFill>
              </a:rPr>
              <a:t> Causes probables des CTC – tels qu’observées par les membres de l’association </a:t>
            </a:r>
            <a:endParaRPr lang="fr-FR" dirty="0">
              <a:solidFill>
                <a:srgbClr val="002060"/>
              </a:solidFill>
            </a:endParaRPr>
          </a:p>
        </p:txBody>
      </p:sp>
      <p:sp>
        <p:nvSpPr>
          <p:cNvPr id="4" name="ZoneTexte 3"/>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50919" y="964000"/>
            <a:ext cx="6723377" cy="369332"/>
          </a:xfrm>
          <a:prstGeom prst="rect">
            <a:avLst/>
          </a:prstGeom>
          <a:noFill/>
        </p:spPr>
        <p:txBody>
          <a:bodyPr wrap="square" rtlCol="0">
            <a:spAutoFit/>
          </a:bodyPr>
          <a:lstStyle/>
          <a:p>
            <a:r>
              <a:rPr lang="fr-FR" dirty="0" smtClean="0">
                <a:solidFill>
                  <a:srgbClr val="002060"/>
                </a:solidFill>
              </a:rPr>
              <a:t>10.3g. </a:t>
            </a:r>
            <a:r>
              <a:rPr lang="fr-FR" b="1" dirty="0" smtClean="0">
                <a:solidFill>
                  <a:srgbClr val="002060"/>
                </a:solidFill>
              </a:rPr>
              <a:t>Une maladie complexe, multifactorielle </a:t>
            </a:r>
            <a:r>
              <a:rPr lang="fr-FR" dirty="0" smtClean="0">
                <a:solidFill>
                  <a:srgbClr val="002060"/>
                </a:solidFill>
              </a:rPr>
              <a:t>:</a:t>
            </a:r>
            <a:endParaRPr lang="fr-FR" dirty="0">
              <a:solidFill>
                <a:srgbClr val="002060"/>
              </a:solidFill>
            </a:endParaRPr>
          </a:p>
        </p:txBody>
      </p:sp>
      <p:sp>
        <p:nvSpPr>
          <p:cNvPr id="6" name="ZoneTexte 5"/>
          <p:cNvSpPr txBox="1"/>
          <p:nvPr/>
        </p:nvSpPr>
        <p:spPr>
          <a:xfrm>
            <a:off x="150919" y="1449659"/>
            <a:ext cx="9497906" cy="5355312"/>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Au sein de l’association, nous avons souvent observé que c’est une </a:t>
            </a:r>
            <a:r>
              <a:rPr lang="fr-FR" b="1" dirty="0" smtClean="0">
                <a:solidFill>
                  <a:srgbClr val="002060"/>
                </a:solidFill>
              </a:rPr>
              <a:t>maladie qui peut être complexe [dont les causes peuvent être complexes] et qui est multifactorielle</a:t>
            </a:r>
            <a:r>
              <a:rPr lang="fr-FR" dirty="0" smtClean="0">
                <a:solidFill>
                  <a:srgbClr val="002060"/>
                </a:solidFill>
              </a:rPr>
              <a:t>. </a:t>
            </a:r>
          </a:p>
          <a:p>
            <a:pPr marL="285750" indent="-285750" algn="just">
              <a:buFont typeface="Arial" panose="020B0604020202020204" pitchFamily="34" charset="0"/>
              <a:buChar char="•"/>
            </a:pPr>
            <a:r>
              <a:rPr lang="fr-FR" dirty="0" smtClean="0">
                <a:solidFill>
                  <a:srgbClr val="002060"/>
                </a:solidFill>
              </a:rPr>
              <a:t>La CTC peut se déclencher suite de la </a:t>
            </a:r>
            <a:r>
              <a:rPr lang="fr-FR" b="1" dirty="0" smtClean="0">
                <a:solidFill>
                  <a:srgbClr val="002060"/>
                </a:solidFill>
              </a:rPr>
              <a:t>conjonction</a:t>
            </a:r>
            <a:r>
              <a:rPr lang="fr-FR" dirty="0" smtClean="0">
                <a:solidFill>
                  <a:srgbClr val="002060"/>
                </a:solidFill>
              </a:rPr>
              <a:t> [ou une accumulation] de plusieurs soucis a) professionnels (harcèlement, menace sur son emploi, fatigue et épuisement professionnel …), b) mais aussi familiaux (conflits avec un membre de la famille, le fait de subir rejet familiaux, problèmes financiers, perte d’emplois …), c) voire sociaux (mauvaise intégration dans un quartier, dans la société, trahison d’un ami, d’un proche etc.).</a:t>
            </a:r>
          </a:p>
          <a:p>
            <a:pPr marL="285750" indent="-285750" algn="just">
              <a:buFont typeface="Arial" panose="020B0604020202020204" pitchFamily="34" charset="0"/>
              <a:buChar char="•"/>
            </a:pPr>
            <a:r>
              <a:rPr lang="fr-FR" dirty="0" smtClean="0">
                <a:solidFill>
                  <a:srgbClr val="002060"/>
                </a:solidFill>
              </a:rPr>
              <a:t>Dans le livre du Docteur </a:t>
            </a:r>
            <a:r>
              <a:rPr lang="fr-FR" dirty="0" err="1" smtClean="0">
                <a:solidFill>
                  <a:srgbClr val="002060"/>
                </a:solidFill>
              </a:rPr>
              <a:t>Lantéri</a:t>
            </a:r>
            <a:r>
              <a:rPr lang="fr-FR" dirty="0" smtClean="0">
                <a:solidFill>
                  <a:srgbClr val="002060"/>
                </a:solidFill>
              </a:rPr>
              <a:t>-Minet, il est dit, pages </a:t>
            </a:r>
            <a:r>
              <a:rPr lang="fr-FR" dirty="0">
                <a:solidFill>
                  <a:srgbClr val="002060"/>
                </a:solidFill>
              </a:rPr>
              <a:t>32 et 33 </a:t>
            </a:r>
            <a:r>
              <a:rPr lang="fr-FR" dirty="0" smtClean="0">
                <a:solidFill>
                  <a:srgbClr val="002060"/>
                </a:solidFill>
              </a:rPr>
              <a:t> : «</a:t>
            </a:r>
            <a:r>
              <a:rPr lang="fr-FR" dirty="0">
                <a:solidFill>
                  <a:srgbClr val="002060"/>
                </a:solidFill>
              </a:rPr>
              <a:t> </a:t>
            </a:r>
            <a:r>
              <a:rPr lang="fr-FR" i="1" dirty="0" smtClean="0">
                <a:solidFill>
                  <a:srgbClr val="002060"/>
                </a:solidFill>
              </a:rPr>
              <a:t>L’ensemble </a:t>
            </a:r>
            <a:r>
              <a:rPr lang="fr-FR" i="1" dirty="0">
                <a:solidFill>
                  <a:srgbClr val="002060"/>
                </a:solidFill>
              </a:rPr>
              <a:t>des travaux expérimentaux réalisés sur la céphalée de tension conduit à écarter un facteur causal unique et tend à faire envisager ce que l’on appelle médicalement un « </a:t>
            </a:r>
            <a:r>
              <a:rPr lang="fr-FR" b="1" i="1" dirty="0">
                <a:solidFill>
                  <a:srgbClr val="002060"/>
                </a:solidFill>
              </a:rPr>
              <a:t>modèle multifactoriel</a:t>
            </a:r>
            <a:r>
              <a:rPr lang="fr-FR" i="1" dirty="0">
                <a:solidFill>
                  <a:srgbClr val="002060"/>
                </a:solidFill>
              </a:rPr>
              <a:t> »,  traduisant le fait que la céphalée de tension résulte de la combinaison de plusieurs </a:t>
            </a:r>
            <a:r>
              <a:rPr lang="fr-FR" i="1" dirty="0" smtClean="0">
                <a:solidFill>
                  <a:srgbClr val="002060"/>
                </a:solidFill>
              </a:rPr>
              <a:t>facteurs […]</a:t>
            </a:r>
            <a:r>
              <a:rPr lang="fr-FR" dirty="0" smtClean="0">
                <a:solidFill>
                  <a:srgbClr val="002060"/>
                </a:solidFill>
              </a:rPr>
              <a:t> »</a:t>
            </a:r>
            <a:r>
              <a:rPr lang="fr-FR" i="1" dirty="0" smtClean="0">
                <a:solidFill>
                  <a:srgbClr val="002060"/>
                </a:solidFill>
              </a:rPr>
              <a:t>.</a:t>
            </a:r>
          </a:p>
          <a:p>
            <a:pPr marL="285750" indent="-285750" algn="just">
              <a:buFont typeface="Arial" panose="020B0604020202020204" pitchFamily="34" charset="0"/>
              <a:buChar char="•"/>
            </a:pPr>
            <a:r>
              <a:rPr lang="fr-FR" dirty="0" smtClean="0">
                <a:solidFill>
                  <a:srgbClr val="FF0000"/>
                </a:solidFill>
              </a:rPr>
              <a:t>Comme</a:t>
            </a:r>
            <a:r>
              <a:rPr lang="fr-FR" i="1" dirty="0" smtClean="0">
                <a:solidFill>
                  <a:srgbClr val="FF0000"/>
                </a:solidFill>
              </a:rPr>
              <a:t> </a:t>
            </a:r>
            <a:r>
              <a:rPr lang="fr-FR" dirty="0" smtClean="0">
                <a:solidFill>
                  <a:srgbClr val="FF0000"/>
                </a:solidFill>
              </a:rPr>
              <a:t>pour la plupart des maladies psychosomatiques, les causes ne pas toujours apparentes. Une cause apparente peut cacher une autre cause plus profonde, à la manière des poupées gigognes emboîtées. « </a:t>
            </a:r>
            <a:r>
              <a:rPr lang="fr-FR" i="1" dirty="0" smtClean="0">
                <a:solidFill>
                  <a:srgbClr val="FF0000"/>
                </a:solidFill>
              </a:rPr>
              <a:t>Un train peut en cacher un autre</a:t>
            </a:r>
            <a:r>
              <a:rPr lang="fr-FR" dirty="0" smtClean="0">
                <a:solidFill>
                  <a:srgbClr val="FF0000"/>
                </a:solidFill>
              </a:rPr>
              <a:t> ». Ce type de maladie est souvent déroutante. Raison pour laquelle, l’on doit être prudent face au discours du patient (°)</a:t>
            </a:r>
            <a:r>
              <a:rPr lang="fr-FR" dirty="0" smtClean="0">
                <a:solidFill>
                  <a:srgbClr val="002060"/>
                </a:solidFill>
              </a:rPr>
              <a:t>. Par exemple, dans un 1</a:t>
            </a:r>
            <a:r>
              <a:rPr lang="fr-FR" baseline="30000" dirty="0" smtClean="0">
                <a:solidFill>
                  <a:srgbClr val="002060"/>
                </a:solidFill>
              </a:rPr>
              <a:t>er</a:t>
            </a:r>
            <a:r>
              <a:rPr lang="fr-FR" dirty="0" smtClean="0">
                <a:solidFill>
                  <a:srgbClr val="002060"/>
                </a:solidFill>
              </a:rPr>
              <a:t> temps, le </a:t>
            </a:r>
            <a:r>
              <a:rPr lang="fr-FR" dirty="0">
                <a:solidFill>
                  <a:srgbClr val="002060"/>
                </a:solidFill>
              </a:rPr>
              <a:t>patient dira « </a:t>
            </a:r>
            <a:r>
              <a:rPr lang="fr-FR" i="1" dirty="0">
                <a:solidFill>
                  <a:srgbClr val="002060"/>
                </a:solidFill>
              </a:rPr>
              <a:t>Je ne suis ni stressée, ni déprimée et je suis plutôt une personne qui a une vie sociale active</a:t>
            </a:r>
            <a:r>
              <a:rPr lang="fr-FR" dirty="0">
                <a:solidFill>
                  <a:srgbClr val="002060"/>
                </a:solidFill>
              </a:rPr>
              <a:t> </a:t>
            </a:r>
            <a:r>
              <a:rPr lang="fr-FR" dirty="0" smtClean="0">
                <a:solidFill>
                  <a:srgbClr val="002060"/>
                </a:solidFill>
              </a:rPr>
              <a:t>». Puis après discussion, elle reconnaîtra avoir subi « </a:t>
            </a:r>
            <a:r>
              <a:rPr lang="fr-FR" i="1" dirty="0" smtClean="0">
                <a:solidFill>
                  <a:srgbClr val="002060"/>
                </a:solidFill>
              </a:rPr>
              <a:t>un licenciement </a:t>
            </a:r>
            <a:r>
              <a:rPr lang="fr-FR" i="1" dirty="0">
                <a:solidFill>
                  <a:srgbClr val="002060"/>
                </a:solidFill>
              </a:rPr>
              <a:t>économique à 50 ans, </a:t>
            </a:r>
            <a:r>
              <a:rPr lang="fr-FR" i="1" dirty="0" smtClean="0">
                <a:solidFill>
                  <a:srgbClr val="002060"/>
                </a:solidFill>
              </a:rPr>
              <a:t>un mari </a:t>
            </a:r>
            <a:r>
              <a:rPr lang="fr-FR" i="1" dirty="0">
                <a:solidFill>
                  <a:srgbClr val="002060"/>
                </a:solidFill>
              </a:rPr>
              <a:t>qui me </a:t>
            </a:r>
            <a:r>
              <a:rPr lang="fr-FR" i="1" dirty="0" smtClean="0">
                <a:solidFill>
                  <a:srgbClr val="002060"/>
                </a:solidFill>
              </a:rPr>
              <a:t>quitte </a:t>
            </a:r>
            <a:r>
              <a:rPr lang="fr-FR" i="1" dirty="0">
                <a:solidFill>
                  <a:srgbClr val="002060"/>
                </a:solidFill>
              </a:rPr>
              <a:t>après 30 ans, </a:t>
            </a:r>
            <a:r>
              <a:rPr lang="fr-FR" i="1" dirty="0" smtClean="0">
                <a:solidFill>
                  <a:srgbClr val="002060"/>
                </a:solidFill>
              </a:rPr>
              <a:t>la vente </a:t>
            </a:r>
            <a:r>
              <a:rPr lang="fr-FR" i="1" dirty="0">
                <a:solidFill>
                  <a:srgbClr val="002060"/>
                </a:solidFill>
              </a:rPr>
              <a:t>de la </a:t>
            </a:r>
            <a:r>
              <a:rPr lang="fr-FR" i="1" dirty="0" smtClean="0">
                <a:solidFill>
                  <a:srgbClr val="002060"/>
                </a:solidFill>
              </a:rPr>
              <a:t>maison</a:t>
            </a:r>
            <a:r>
              <a:rPr lang="fr-FR" dirty="0" smtClean="0">
                <a:solidFill>
                  <a:srgbClr val="002060"/>
                </a:solidFill>
              </a:rPr>
              <a:t> ».</a:t>
            </a:r>
          </a:p>
          <a:p>
            <a:pPr algn="just"/>
            <a:r>
              <a:rPr lang="fr-FR" sz="1200" dirty="0" smtClean="0">
                <a:solidFill>
                  <a:srgbClr val="002060"/>
                </a:solidFill>
              </a:rPr>
              <a:t>(°) Le malade a souvent son propre système d’interprétation de sa maladie.</a:t>
            </a:r>
            <a:endParaRPr lang="fr-FR" sz="1200" dirty="0">
              <a:solidFill>
                <a:srgbClr val="00206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384" y="49496"/>
            <a:ext cx="2568616" cy="1703104"/>
          </a:xfrm>
          <a:prstGeom prst="rect">
            <a:avLst/>
          </a:prstGeom>
        </p:spPr>
      </p:pic>
      <p:sp>
        <p:nvSpPr>
          <p:cNvPr id="8" name="Rectangle 7"/>
          <p:cNvSpPr/>
          <p:nvPr/>
        </p:nvSpPr>
        <p:spPr>
          <a:xfrm>
            <a:off x="5122634" y="1067893"/>
            <a:ext cx="4500750" cy="276999"/>
          </a:xfrm>
          <a:prstGeom prst="rect">
            <a:avLst/>
          </a:prstGeom>
        </p:spPr>
        <p:txBody>
          <a:bodyPr wrap="square">
            <a:spAutoFit/>
          </a:bodyPr>
          <a:lstStyle/>
          <a:p>
            <a:pPr algn="r"/>
            <a:r>
              <a:rPr lang="fr-FR" sz="1200" dirty="0" smtClean="0">
                <a:solidFill>
                  <a:srgbClr val="002060"/>
                </a:solidFill>
              </a:rPr>
              <a:t>Des causes « emboitées » selon le modèle des poupées gigognes </a:t>
            </a:r>
            <a:r>
              <a:rPr lang="fr-FR" sz="1200" dirty="0" smtClean="0">
                <a:solidFill>
                  <a:srgbClr val="002060"/>
                </a:solidFill>
                <a:latin typeface="Calibri" panose="020F0502020204030204" pitchFamily="34" charset="0"/>
              </a:rPr>
              <a:t>→</a:t>
            </a:r>
            <a:endParaRPr lang="fr-FR" sz="1200" dirty="0">
              <a:solidFill>
                <a:srgbClr val="00206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636" y="2242455"/>
            <a:ext cx="1809750" cy="2524125"/>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024" y="4957121"/>
            <a:ext cx="2466975" cy="1847850"/>
          </a:xfrm>
          <a:prstGeom prst="rect">
            <a:avLst/>
          </a:prstGeom>
        </p:spPr>
      </p:pic>
    </p:spTree>
    <p:extLst>
      <p:ext uri="{BB962C8B-B14F-4D97-AF65-F5344CB8AC3E}">
        <p14:creationId xmlns:p14="http://schemas.microsoft.com/office/powerpoint/2010/main" val="7600906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60344" y="157041"/>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62</a:t>
            </a:fld>
            <a:endParaRPr lang="fr-FR" dirty="0"/>
          </a:p>
        </p:txBody>
      </p:sp>
      <p:sp>
        <p:nvSpPr>
          <p:cNvPr id="4" name="ZoneTexte 3"/>
          <p:cNvSpPr txBox="1"/>
          <p:nvPr/>
        </p:nvSpPr>
        <p:spPr>
          <a:xfrm>
            <a:off x="175756" y="688180"/>
            <a:ext cx="5621362" cy="369332"/>
          </a:xfrm>
          <a:prstGeom prst="rect">
            <a:avLst/>
          </a:prstGeom>
          <a:noFill/>
        </p:spPr>
        <p:txBody>
          <a:bodyPr wrap="square" rtlCol="0">
            <a:spAutoFit/>
          </a:bodyPr>
          <a:lstStyle/>
          <a:p>
            <a:r>
              <a:rPr lang="fr-FR" dirty="0" smtClean="0">
                <a:solidFill>
                  <a:srgbClr val="002060"/>
                </a:solidFill>
              </a:rPr>
              <a:t>11.</a:t>
            </a:r>
            <a:r>
              <a:rPr lang="fr-FR" b="1" dirty="0" smtClean="0">
                <a:solidFill>
                  <a:srgbClr val="002060"/>
                </a:solidFill>
              </a:rPr>
              <a:t> Céphalées de tension chroniques chez les enfants</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75756" y="1189608"/>
            <a:ext cx="11800221" cy="3693319"/>
          </a:xfrm>
          <a:prstGeom prst="rect">
            <a:avLst/>
          </a:prstGeom>
          <a:noFill/>
        </p:spPr>
        <p:txBody>
          <a:bodyPr wrap="square" rtlCol="0">
            <a:spAutoFit/>
          </a:bodyPr>
          <a:lstStyle/>
          <a:p>
            <a:pPr marL="342900" indent="-342900" algn="just">
              <a:buFont typeface="+mj-lt"/>
              <a:buAutoNum type="arabicPeriod"/>
            </a:pPr>
            <a:r>
              <a:rPr lang="fr-FR" dirty="0" smtClean="0">
                <a:solidFill>
                  <a:srgbClr val="002060"/>
                </a:solidFill>
              </a:rPr>
              <a:t>Entre novembre 2006 et juin 2015, nous sommes déjà entrés en contact avec 4 enfants souffrant de CTC (2 garçons, 2 filles). </a:t>
            </a:r>
            <a:r>
              <a:rPr lang="fr-FR" dirty="0">
                <a:solidFill>
                  <a:srgbClr val="002060"/>
                </a:solidFill>
              </a:rPr>
              <a:t>L</a:t>
            </a:r>
            <a:r>
              <a:rPr lang="fr-FR" dirty="0" smtClean="0">
                <a:solidFill>
                  <a:srgbClr val="002060"/>
                </a:solidFill>
              </a:rPr>
              <a:t>’un souffrait depuis l’âge de 8-10 ans. Pour les autres, leur céphalée a débutée vers l’âge de 12 ans.</a:t>
            </a:r>
          </a:p>
          <a:p>
            <a:pPr marL="342900" indent="-342900" algn="just">
              <a:buFont typeface="+mj-lt"/>
              <a:buAutoNum type="arabicPeriod"/>
            </a:pPr>
            <a:r>
              <a:rPr lang="fr-FR" dirty="0" smtClean="0">
                <a:solidFill>
                  <a:srgbClr val="002060"/>
                </a:solidFill>
              </a:rPr>
              <a:t>L’un de ces enfants avait obtenu une « </a:t>
            </a:r>
            <a:r>
              <a:rPr lang="fr-FR" b="1" dirty="0" smtClean="0">
                <a:solidFill>
                  <a:srgbClr val="002060"/>
                </a:solidFill>
              </a:rPr>
              <a:t>reconnaissance handicapée enfant</a:t>
            </a:r>
            <a:r>
              <a:rPr lang="fr-FR" dirty="0" smtClean="0">
                <a:solidFill>
                  <a:srgbClr val="002060"/>
                </a:solidFill>
              </a:rPr>
              <a:t> » pour sa CTC (grâce à l’aide du Dr Valade).</a:t>
            </a:r>
          </a:p>
          <a:p>
            <a:pPr marL="342900" indent="-342900" algn="just">
              <a:buFont typeface="+mj-lt"/>
              <a:buAutoNum type="arabicPeriod"/>
            </a:pPr>
            <a:r>
              <a:rPr lang="fr-FR" dirty="0" smtClean="0">
                <a:solidFill>
                  <a:srgbClr val="002060"/>
                </a:solidFill>
              </a:rPr>
              <a:t>Malgré cette </a:t>
            </a:r>
            <a:r>
              <a:rPr lang="fr-FR" dirty="0">
                <a:solidFill>
                  <a:srgbClr val="002060"/>
                </a:solidFill>
              </a:rPr>
              <a:t>reconnaissance </a:t>
            </a:r>
            <a:r>
              <a:rPr lang="fr-FR" dirty="0" smtClean="0">
                <a:solidFill>
                  <a:srgbClr val="002060"/>
                </a:solidFill>
              </a:rPr>
              <a:t>handicapée enfant et l’aménagement de la durée des examens en conséquences (celui du baccalauréat etc.), cet dernier enfant avait redoublé et avait du mal à passer ses examens.</a:t>
            </a:r>
          </a:p>
          <a:p>
            <a:pPr marL="342900" indent="-342900" algn="just">
              <a:buFont typeface="+mj-lt"/>
              <a:buAutoNum type="arabicPeriod"/>
            </a:pPr>
            <a:r>
              <a:rPr lang="fr-FR" dirty="0" smtClean="0">
                <a:solidFill>
                  <a:srgbClr val="002060"/>
                </a:solidFill>
              </a:rPr>
              <a:t>Nous ne savons pas si la cause de leur CTC est congénitale ou liée aux parents. </a:t>
            </a:r>
          </a:p>
          <a:p>
            <a:pPr marL="342900" indent="-342900" algn="just">
              <a:buFont typeface="+mj-lt"/>
              <a:buAutoNum type="arabicPeriod"/>
            </a:pPr>
            <a:r>
              <a:rPr lang="fr-FR" dirty="0" smtClean="0">
                <a:solidFill>
                  <a:srgbClr val="002060"/>
                </a:solidFill>
              </a:rPr>
              <a:t>Dans un des cas, nous avons senti la pression psychologique permanente d’un mère très angoissée sur son enfant. </a:t>
            </a:r>
            <a:r>
              <a:rPr lang="fr-FR" dirty="0" smtClean="0">
                <a:solidFill>
                  <a:srgbClr val="008000"/>
                </a:solidFill>
              </a:rPr>
              <a:t>Sans nécessairement faire prendre des risques à son enfants, </a:t>
            </a:r>
            <a:r>
              <a:rPr lang="fr-FR" b="1" dirty="0" smtClean="0">
                <a:solidFill>
                  <a:srgbClr val="008000"/>
                </a:solidFill>
              </a:rPr>
              <a:t>nous lui avons conseillé à cette mère de lâcher la « bride à son enfant »</a:t>
            </a:r>
            <a:r>
              <a:rPr lang="fr-FR" dirty="0" smtClean="0">
                <a:solidFill>
                  <a:srgbClr val="008000"/>
                </a:solidFill>
              </a:rPr>
              <a:t>, </a:t>
            </a:r>
            <a:r>
              <a:rPr lang="fr-FR" dirty="0" smtClean="0">
                <a:solidFill>
                  <a:srgbClr val="002060"/>
                </a:solidFill>
              </a:rPr>
              <a:t>par exemple, de l’envoyer dans des mouvements de jeunes (scoutisme …), dans des clubs, des associations, éventualités [coupure du « cordon ombilical » ou de la relation fusionnelle] justement auxquelles elle ne se résolvait pas.</a:t>
            </a:r>
          </a:p>
          <a:p>
            <a:pPr marL="342900" indent="-342900" algn="just">
              <a:buFont typeface="+mj-lt"/>
              <a:buAutoNum type="arabicPeriod"/>
            </a:pPr>
            <a:r>
              <a:rPr lang="fr-FR" dirty="0" smtClean="0">
                <a:solidFill>
                  <a:srgbClr val="002060"/>
                </a:solidFill>
              </a:rPr>
              <a:t>Dans d’autres cas, les enfants semblaient bénéficier d’un ambiance familiale heureuse (sans problème). Et dans leur cas, le mystère sur la cause de la CTC s’épaissit (dans le cas de jeunes filles, </a:t>
            </a:r>
            <a:r>
              <a:rPr lang="fr-FR" i="1" dirty="0" smtClean="0">
                <a:solidFill>
                  <a:srgbClr val="002060"/>
                </a:solidFill>
              </a:rPr>
              <a:t>le </a:t>
            </a:r>
            <a:r>
              <a:rPr lang="fr-FR" i="1" dirty="0">
                <a:solidFill>
                  <a:srgbClr val="002060"/>
                </a:solidFill>
              </a:rPr>
              <a:t>Dr </a:t>
            </a:r>
            <a:r>
              <a:rPr lang="fr-FR" i="1" dirty="0" smtClean="0">
                <a:solidFill>
                  <a:srgbClr val="002060"/>
                </a:solidFill>
              </a:rPr>
              <a:t>Valade met leur CTC sur le compte de dérèglement hormonaux, liées à l’apparitions de leur premières menstrues</a:t>
            </a:r>
            <a:r>
              <a:rPr lang="fr-FR" dirty="0" smtClean="0">
                <a:solidFill>
                  <a:srgbClr val="002060"/>
                </a:solidFill>
              </a:rPr>
              <a:t> (°)). </a:t>
            </a:r>
            <a:endParaRPr lang="fr-FR" dirty="0">
              <a:solidFill>
                <a:srgbClr val="002060"/>
              </a:solidFill>
            </a:endParaRPr>
          </a:p>
        </p:txBody>
      </p:sp>
      <p:pic>
        <p:nvPicPr>
          <p:cNvPr id="15362" name="Picture 2" descr="D:\Users\blisan\Documents\divers\céphalées\céphalées\lacher-la-br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267" y="4524206"/>
            <a:ext cx="3115733" cy="233379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128880" y="6072535"/>
            <a:ext cx="2947387" cy="646331"/>
          </a:xfrm>
          <a:prstGeom prst="rect">
            <a:avLst/>
          </a:prstGeom>
          <a:noFill/>
        </p:spPr>
        <p:txBody>
          <a:bodyPr wrap="square" rtlCol="0">
            <a:spAutoFit/>
          </a:bodyPr>
          <a:lstStyle/>
          <a:p>
            <a:pPr algn="r"/>
            <a:r>
              <a:rPr lang="fr-FR" sz="1200" dirty="0" smtClean="0">
                <a:solidFill>
                  <a:srgbClr val="002060"/>
                </a:solidFill>
              </a:rPr>
              <a:t>« </a:t>
            </a:r>
            <a:r>
              <a:rPr lang="fr-FR" sz="1200" i="1" dirty="0" smtClean="0">
                <a:solidFill>
                  <a:srgbClr val="002060"/>
                </a:solidFill>
              </a:rPr>
              <a:t>Tu peux tout faire tout ce que tu veux.</a:t>
            </a:r>
          </a:p>
          <a:p>
            <a:pPr algn="r"/>
            <a:r>
              <a:rPr lang="fr-FR" sz="1200" i="1" dirty="0" smtClean="0">
                <a:solidFill>
                  <a:srgbClr val="002060"/>
                </a:solidFill>
              </a:rPr>
              <a:t>… </a:t>
            </a:r>
            <a:r>
              <a:rPr lang="fr-FR" sz="1200" i="1" dirty="0" smtClean="0">
                <a:solidFill>
                  <a:srgbClr val="C00000"/>
                </a:solidFill>
              </a:rPr>
              <a:t>Si toutefois, ça reste dans le cadre de </a:t>
            </a:r>
            <a:r>
              <a:rPr lang="fr-FR" sz="1200" b="1" i="1" dirty="0" smtClean="0">
                <a:solidFill>
                  <a:srgbClr val="C00000"/>
                </a:solidFill>
              </a:rPr>
              <a:t>ce que je veux bien que tu fasses</a:t>
            </a:r>
            <a:r>
              <a:rPr lang="fr-FR" sz="1200" dirty="0" smtClean="0">
                <a:solidFill>
                  <a:srgbClr val="002060"/>
                </a:solidFill>
              </a:rPr>
              <a:t> » →</a:t>
            </a:r>
            <a:endParaRPr lang="fr-FR" sz="1200" dirty="0">
              <a:solidFill>
                <a:srgbClr val="002060"/>
              </a:solidFill>
            </a:endParaRPr>
          </a:p>
        </p:txBody>
      </p:sp>
      <p:sp>
        <p:nvSpPr>
          <p:cNvPr id="2" name="ZoneTexte 1"/>
          <p:cNvSpPr txBox="1"/>
          <p:nvPr/>
        </p:nvSpPr>
        <p:spPr>
          <a:xfrm>
            <a:off x="175756" y="4809059"/>
            <a:ext cx="8466439" cy="1569660"/>
          </a:xfrm>
          <a:prstGeom prst="rect">
            <a:avLst/>
          </a:prstGeom>
          <a:noFill/>
        </p:spPr>
        <p:txBody>
          <a:bodyPr wrap="square" rtlCol="0">
            <a:spAutoFit/>
          </a:bodyPr>
          <a:lstStyle/>
          <a:p>
            <a:pPr algn="just"/>
            <a:r>
              <a:rPr lang="fr-FR" sz="1200" dirty="0" smtClean="0">
                <a:solidFill>
                  <a:srgbClr val="002060"/>
                </a:solidFill>
              </a:rPr>
              <a:t>(°) </a:t>
            </a:r>
            <a:r>
              <a:rPr lang="fr-FR" sz="1200" u="sng" dirty="0" smtClean="0">
                <a:solidFill>
                  <a:srgbClr val="002060"/>
                </a:solidFill>
              </a:rPr>
              <a:t>Note</a:t>
            </a:r>
            <a:r>
              <a:rPr lang="fr-FR" sz="1200" dirty="0" smtClean="0">
                <a:solidFill>
                  <a:srgbClr val="002060"/>
                </a:solidFill>
              </a:rPr>
              <a:t> : « </a:t>
            </a:r>
            <a:r>
              <a:rPr lang="fr-FR" sz="1200" i="1" dirty="0" smtClean="0">
                <a:solidFill>
                  <a:srgbClr val="002060"/>
                </a:solidFill>
              </a:rPr>
              <a:t>Chez </a:t>
            </a:r>
            <a:r>
              <a:rPr lang="fr-FR" sz="1200" i="1" dirty="0">
                <a:solidFill>
                  <a:srgbClr val="002060"/>
                </a:solidFill>
              </a:rPr>
              <a:t>la femme, le premier facteur déclencheur de la </a:t>
            </a:r>
            <a:r>
              <a:rPr lang="fr-FR" sz="1200" i="1" dirty="0">
                <a:solidFill>
                  <a:srgbClr val="002060"/>
                </a:solidFill>
                <a:hlinkClick r:id="rId3" tooltip="Migraine"/>
              </a:rPr>
              <a:t>migraine</a:t>
            </a:r>
            <a:r>
              <a:rPr lang="fr-FR" sz="1200" i="1" dirty="0">
                <a:solidFill>
                  <a:srgbClr val="002060"/>
                </a:solidFill>
              </a:rPr>
              <a:t> est hormonal. "Les crises se manifestent juste avant les règles, à la pré-ménopause et on peut noter parfois leur amélioration à certains moments de la grossesse, explique le Dr Malou Navez. C’est probablement la chute d’</a:t>
            </a:r>
            <a:r>
              <a:rPr lang="fr-FR" sz="1200" i="1" dirty="0" err="1">
                <a:solidFill>
                  <a:srgbClr val="002060"/>
                </a:solidFill>
              </a:rPr>
              <a:t>oestrogènes</a:t>
            </a:r>
            <a:r>
              <a:rPr lang="fr-FR" sz="1200" i="1" dirty="0">
                <a:solidFill>
                  <a:srgbClr val="002060"/>
                </a:solidFill>
              </a:rPr>
              <a:t> associée à ces périodes qui entraîne l’hypersensibilité de certains récepteurs au niveau du cerveau et déclenche les douleurs." La pilule pourrait aussi être liée à la manifestation de migraines en la favorisant chez certaines femmes, et en les améliorant pour </a:t>
            </a:r>
            <a:r>
              <a:rPr lang="fr-FR" sz="1200" i="1" dirty="0" smtClean="0">
                <a:solidFill>
                  <a:srgbClr val="002060"/>
                </a:solidFill>
              </a:rPr>
              <a:t>d’autres</a:t>
            </a:r>
            <a:r>
              <a:rPr lang="fr-FR" sz="1200" dirty="0" smtClean="0">
                <a:solidFill>
                  <a:srgbClr val="002060"/>
                </a:solidFill>
              </a:rPr>
              <a:t> ». </a:t>
            </a:r>
          </a:p>
          <a:p>
            <a:r>
              <a:rPr lang="fr-FR" sz="1200" dirty="0" smtClean="0">
                <a:solidFill>
                  <a:srgbClr val="002060"/>
                </a:solidFill>
              </a:rPr>
              <a:t>Source </a:t>
            </a:r>
            <a:r>
              <a:rPr lang="fr-FR" sz="1200" dirty="0">
                <a:solidFill>
                  <a:srgbClr val="002060"/>
                </a:solidFill>
              </a:rPr>
              <a:t>: </a:t>
            </a:r>
            <a:r>
              <a:rPr lang="fr-FR" sz="1200" dirty="0">
                <a:hlinkClick r:id="rId4"/>
              </a:rPr>
              <a:t>http://</a:t>
            </a:r>
            <a:r>
              <a:rPr lang="fr-FR" sz="1200" dirty="0" smtClean="0">
                <a:hlinkClick r:id="rId4"/>
              </a:rPr>
              <a:t>www.medisite.fr/migraine-mal-de-tete-12-raisons-auxquelles-on-ne-pense-pas.297690.109.html?page=0%2C11</a:t>
            </a:r>
            <a:r>
              <a:rPr lang="fr-FR" sz="1200" dirty="0" smtClean="0"/>
              <a:t> </a:t>
            </a:r>
          </a:p>
          <a:p>
            <a:endParaRPr lang="fr-FR" sz="1200" dirty="0" smtClean="0">
              <a:solidFill>
                <a:srgbClr val="C00000"/>
              </a:solidFill>
            </a:endParaRPr>
          </a:p>
          <a:p>
            <a:r>
              <a:rPr lang="fr-FR" sz="1200" dirty="0" smtClean="0">
                <a:solidFill>
                  <a:srgbClr val="C00000"/>
                </a:solidFill>
              </a:rPr>
              <a:t>Mais pour les céphalées de tension, l’on ne sait pas.</a:t>
            </a:r>
            <a:endParaRPr lang="fr-FR" sz="1200" dirty="0">
              <a:solidFill>
                <a:srgbClr val="C00000"/>
              </a:solidFill>
            </a:endParaRP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0994" y="0"/>
            <a:ext cx="1721005" cy="1261195"/>
          </a:xfrm>
          <a:prstGeom prst="rect">
            <a:avLst/>
          </a:prstGeom>
        </p:spPr>
      </p:pic>
    </p:spTree>
    <p:extLst>
      <p:ext uri="{BB962C8B-B14F-4D97-AF65-F5344CB8AC3E}">
        <p14:creationId xmlns:p14="http://schemas.microsoft.com/office/powerpoint/2010/main" val="11288617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75755" y="201646"/>
            <a:ext cx="682083" cy="398734"/>
          </a:xfrm>
        </p:spPr>
        <p:txBody>
          <a:bodyPr/>
          <a:lstStyle/>
          <a:p>
            <a:fld id="{CE177AD9-1C89-497B-82D4-54EC60B92A04}" type="slidenum">
              <a:rPr lang="fr-FR" smtClean="0"/>
              <a:t>63</a:t>
            </a:fld>
            <a:endParaRPr lang="fr-FR" dirty="0"/>
          </a:p>
        </p:txBody>
      </p:sp>
      <p:sp>
        <p:nvSpPr>
          <p:cNvPr id="4" name="ZoneTexte 3"/>
          <p:cNvSpPr txBox="1"/>
          <p:nvPr/>
        </p:nvSpPr>
        <p:spPr>
          <a:xfrm>
            <a:off x="175755" y="688179"/>
            <a:ext cx="6470371" cy="369332"/>
          </a:xfrm>
          <a:prstGeom prst="rect">
            <a:avLst/>
          </a:prstGeom>
          <a:noFill/>
        </p:spPr>
        <p:txBody>
          <a:bodyPr wrap="square" rtlCol="0">
            <a:spAutoFit/>
          </a:bodyPr>
          <a:lstStyle/>
          <a:p>
            <a:r>
              <a:rPr lang="fr-FR" dirty="0" smtClean="0">
                <a:solidFill>
                  <a:srgbClr val="002060"/>
                </a:solidFill>
              </a:rPr>
              <a:t>12.</a:t>
            </a:r>
            <a:r>
              <a:rPr lang="fr-FR" b="1" dirty="0" smtClean="0">
                <a:solidFill>
                  <a:srgbClr val="002060"/>
                </a:solidFill>
              </a:rPr>
              <a:t> Céphalées de tension chroniques chez les personnes âgées</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75755" y="1170878"/>
            <a:ext cx="11744899" cy="5724644"/>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2060"/>
                </a:solidFill>
              </a:rPr>
              <a:t>Dans le livre du Docteur </a:t>
            </a:r>
            <a:r>
              <a:rPr lang="fr-FR" dirty="0" err="1">
                <a:solidFill>
                  <a:srgbClr val="002060"/>
                </a:solidFill>
              </a:rPr>
              <a:t>Lantéri</a:t>
            </a:r>
            <a:r>
              <a:rPr lang="fr-FR" dirty="0">
                <a:solidFill>
                  <a:srgbClr val="002060"/>
                </a:solidFill>
              </a:rPr>
              <a:t>-Minet, il est </a:t>
            </a:r>
            <a:r>
              <a:rPr lang="fr-FR" dirty="0" smtClean="0">
                <a:solidFill>
                  <a:srgbClr val="002060"/>
                </a:solidFill>
              </a:rPr>
              <a:t>indiqué, page </a:t>
            </a:r>
            <a:r>
              <a:rPr lang="fr-FR" dirty="0">
                <a:solidFill>
                  <a:srgbClr val="002060"/>
                </a:solidFill>
              </a:rPr>
              <a:t>41 : </a:t>
            </a:r>
            <a:r>
              <a:rPr lang="fr-FR" i="1" dirty="0">
                <a:solidFill>
                  <a:srgbClr val="002060"/>
                </a:solidFill>
              </a:rPr>
              <a:t>Du fait de ce début précoce, la prévalence de la céphalée de tension est plus importante dans la tranche d’âge comprise </a:t>
            </a:r>
            <a:r>
              <a:rPr lang="fr-FR" b="1" i="1" dirty="0">
                <a:solidFill>
                  <a:srgbClr val="002060"/>
                </a:solidFill>
              </a:rPr>
              <a:t>entre 20 et 39 ans</a:t>
            </a:r>
            <a:r>
              <a:rPr lang="fr-FR" i="1" dirty="0">
                <a:solidFill>
                  <a:srgbClr val="002060"/>
                </a:solidFill>
              </a:rPr>
              <a:t> et </a:t>
            </a:r>
            <a:r>
              <a:rPr lang="fr-FR" i="1" u="sng" dirty="0">
                <a:solidFill>
                  <a:srgbClr val="002060"/>
                </a:solidFill>
              </a:rPr>
              <a:t>il est souvent avancé que cette prévalence décline avec </a:t>
            </a:r>
            <a:r>
              <a:rPr lang="fr-FR" i="1" u="sng" dirty="0" smtClean="0">
                <a:solidFill>
                  <a:srgbClr val="002060"/>
                </a:solidFill>
              </a:rPr>
              <a:t>l’âge</a:t>
            </a:r>
            <a:r>
              <a:rPr lang="fr-FR" dirty="0" smtClean="0">
                <a:solidFill>
                  <a:srgbClr val="002060"/>
                </a:solidFill>
              </a:rPr>
              <a:t> (+) (°).</a:t>
            </a:r>
          </a:p>
          <a:p>
            <a:pPr marL="285750" indent="-285750" algn="just">
              <a:buFont typeface="Arial" panose="020B0604020202020204" pitchFamily="34" charset="0"/>
              <a:buChar char="•"/>
            </a:pPr>
            <a:r>
              <a:rPr lang="fr-FR" dirty="0" smtClean="0">
                <a:solidFill>
                  <a:srgbClr val="002060"/>
                </a:solidFill>
              </a:rPr>
              <a:t>Nous ne pouvons affirmer avoir observé ce fait.</a:t>
            </a:r>
          </a:p>
          <a:p>
            <a:pPr marL="285750" indent="-285750" algn="just">
              <a:buFont typeface="Arial" panose="020B0604020202020204" pitchFamily="34" charset="0"/>
              <a:buChar char="•"/>
            </a:pPr>
            <a:r>
              <a:rPr lang="fr-FR" dirty="0" smtClean="0">
                <a:solidFill>
                  <a:srgbClr val="002060"/>
                </a:solidFill>
              </a:rPr>
              <a:t>Il semblerait plutôt qu’avec le temps _ certains malades souffrant de CTC continues, depuis 10, 20, 30 voire 50 ans _, les malades savent mieux gérer  (?) leur CTC. Parfois, ils reconnaissaient intuitivement certains facteurs déclenchants (ou favorables) et tentent de les éviter.</a:t>
            </a:r>
          </a:p>
          <a:p>
            <a:pPr marL="285750" indent="-285750" algn="just">
              <a:buFont typeface="Arial" panose="020B0604020202020204" pitchFamily="34" charset="0"/>
              <a:buChar char="•"/>
            </a:pPr>
            <a:r>
              <a:rPr lang="fr-FR" dirty="0" smtClean="0">
                <a:solidFill>
                  <a:srgbClr val="002060"/>
                </a:solidFill>
              </a:rPr>
              <a:t>Il y a quelques cas de </a:t>
            </a:r>
            <a:r>
              <a:rPr lang="fr-FR" dirty="0">
                <a:solidFill>
                  <a:srgbClr val="002060"/>
                </a:solidFill>
              </a:rPr>
              <a:t>personnes </a:t>
            </a:r>
            <a:r>
              <a:rPr lang="fr-FR" dirty="0" smtClean="0">
                <a:solidFill>
                  <a:srgbClr val="002060"/>
                </a:solidFill>
              </a:rPr>
              <a:t>âgées, chez lesquelles des CTC permanentes se déclenchent, sans raison apparente et alors qu’elles semblent pourtant heureuses ou sans soucis dans leur vie. Les investigations classiques (IRM … ) ne permettent pas de découvrir la cause de ces mystérieuses CTC. Tout au plus, dans certains cas, l’on décèle chez la patient un taux de cholestérol ou de triglycérides plus élevé (des éléments qui pourraient favoriser des maladies cardiovasculaires (?)).</a:t>
            </a:r>
          </a:p>
          <a:p>
            <a:pPr marL="285750" indent="-285750" algn="just">
              <a:buFont typeface="Arial" panose="020B0604020202020204" pitchFamily="34" charset="0"/>
              <a:buChar char="•"/>
            </a:pPr>
            <a:r>
              <a:rPr lang="fr-FR" dirty="0" smtClean="0">
                <a:solidFill>
                  <a:srgbClr val="002060"/>
                </a:solidFill>
              </a:rPr>
              <a:t>Peut-être ces CTC pourraient être liées à des micro lésions, à des micro AVC ou à un taux </a:t>
            </a:r>
            <a:r>
              <a:rPr lang="fr-FR" dirty="0">
                <a:solidFill>
                  <a:srgbClr val="002060"/>
                </a:solidFill>
              </a:rPr>
              <a:t>de </a:t>
            </a:r>
            <a:r>
              <a:rPr lang="fr-FR" b="1" dirty="0">
                <a:solidFill>
                  <a:srgbClr val="002060"/>
                </a:solidFill>
              </a:rPr>
              <a:t>protéine Tau </a:t>
            </a:r>
            <a:r>
              <a:rPr lang="fr-FR" dirty="0" smtClean="0">
                <a:solidFill>
                  <a:srgbClr val="002060"/>
                </a:solidFill>
              </a:rPr>
              <a:t>(*) ($)</a:t>
            </a:r>
            <a:r>
              <a:rPr lang="fr-FR" b="1" dirty="0" smtClean="0">
                <a:solidFill>
                  <a:srgbClr val="002060"/>
                </a:solidFill>
              </a:rPr>
              <a:t> </a:t>
            </a:r>
            <a:r>
              <a:rPr lang="fr-FR" dirty="0" smtClean="0">
                <a:solidFill>
                  <a:srgbClr val="002060"/>
                </a:solidFill>
              </a:rPr>
              <a:t>trop élevé dans le cerveau (invisibles à l’IRM). </a:t>
            </a:r>
            <a:r>
              <a:rPr lang="fr-FR" dirty="0" smtClean="0">
                <a:solidFill>
                  <a:srgbClr val="FF0000"/>
                </a:solidFill>
              </a:rPr>
              <a:t>Mais ce ne sont que des hypothèses</a:t>
            </a:r>
            <a:r>
              <a:rPr lang="fr-FR" dirty="0" smtClean="0">
                <a:solidFill>
                  <a:srgbClr val="002060"/>
                </a:solidFill>
              </a:rPr>
              <a:t>, non validées scientifiquement (?).</a:t>
            </a:r>
            <a:endParaRPr lang="fr-FR" dirty="0">
              <a:solidFill>
                <a:srgbClr val="002060"/>
              </a:solidFill>
            </a:endParaRPr>
          </a:p>
          <a:p>
            <a:pPr algn="just"/>
            <a:endParaRPr lang="fr-FR" sz="1200" dirty="0" smtClean="0">
              <a:solidFill>
                <a:srgbClr val="002060"/>
              </a:solidFill>
            </a:endParaRPr>
          </a:p>
          <a:p>
            <a:pPr algn="just"/>
            <a:r>
              <a:rPr lang="fr-FR" sz="1200" dirty="0" smtClean="0">
                <a:solidFill>
                  <a:srgbClr val="002060"/>
                </a:solidFill>
              </a:rPr>
              <a:t>(+) </a:t>
            </a:r>
            <a:r>
              <a:rPr lang="fr-FR" sz="1200" u="sng" dirty="0" smtClean="0">
                <a:solidFill>
                  <a:srgbClr val="002060"/>
                </a:solidFill>
              </a:rPr>
              <a:t>Note</a:t>
            </a:r>
            <a:r>
              <a:rPr lang="fr-FR" sz="1200" dirty="0" smtClean="0">
                <a:solidFill>
                  <a:srgbClr val="002060"/>
                </a:solidFill>
              </a:rPr>
              <a:t> : </a:t>
            </a:r>
            <a:r>
              <a:rPr lang="fr-FR" sz="1200" u="sng" dirty="0" smtClean="0">
                <a:solidFill>
                  <a:srgbClr val="002060"/>
                </a:solidFill>
              </a:rPr>
              <a:t>Terme </a:t>
            </a:r>
            <a:r>
              <a:rPr lang="fr-FR" sz="1200" u="sng" dirty="0">
                <a:solidFill>
                  <a:srgbClr val="002060"/>
                </a:solidFill>
              </a:rPr>
              <a:t>de l'épidémiologie </a:t>
            </a:r>
            <a:r>
              <a:rPr lang="fr-FR" sz="1200" dirty="0">
                <a:solidFill>
                  <a:srgbClr val="002060"/>
                </a:solidFill>
              </a:rPr>
              <a:t>: la prévalence est nombre de personnes atteintes d'une certaine maladie à un moment donné dans une population donnée</a:t>
            </a:r>
            <a:r>
              <a:rPr lang="fr-FR" sz="1200" dirty="0" smtClean="0">
                <a:solidFill>
                  <a:srgbClr val="002060"/>
                </a:solidFill>
              </a:rPr>
              <a:t>.</a:t>
            </a:r>
          </a:p>
          <a:p>
            <a:pPr algn="just"/>
            <a:r>
              <a:rPr lang="fr-FR" sz="1200" dirty="0" smtClean="0">
                <a:solidFill>
                  <a:srgbClr val="002060"/>
                </a:solidFill>
              </a:rPr>
              <a:t>(°) Précisons </a:t>
            </a:r>
            <a:r>
              <a:rPr lang="fr-FR" sz="1200" dirty="0">
                <a:solidFill>
                  <a:srgbClr val="002060"/>
                </a:solidFill>
              </a:rPr>
              <a:t>que le docteur Lanteri-Minet parle ici de la </a:t>
            </a:r>
            <a:r>
              <a:rPr lang="fr-FR" sz="1200" b="1" i="1" dirty="0">
                <a:solidFill>
                  <a:srgbClr val="002060"/>
                </a:solidFill>
              </a:rPr>
              <a:t>prévalence</a:t>
            </a:r>
            <a:r>
              <a:rPr lang="fr-FR" sz="1200" dirty="0">
                <a:solidFill>
                  <a:srgbClr val="002060"/>
                </a:solidFill>
              </a:rPr>
              <a:t> de la céphalée de tension en général et non </a:t>
            </a:r>
            <a:r>
              <a:rPr lang="fr-FR" sz="1200" i="1" dirty="0">
                <a:solidFill>
                  <a:srgbClr val="002060"/>
                </a:solidFill>
              </a:rPr>
              <a:t>celle de la céphalée de tension chronique</a:t>
            </a:r>
            <a:r>
              <a:rPr lang="fr-FR" sz="1200" dirty="0" smtClean="0">
                <a:solidFill>
                  <a:srgbClr val="002060"/>
                </a:solidFill>
              </a:rPr>
              <a:t>.</a:t>
            </a:r>
          </a:p>
          <a:p>
            <a:pPr algn="just"/>
            <a:r>
              <a:rPr lang="fr-FR" sz="1200" dirty="0" smtClean="0">
                <a:solidFill>
                  <a:srgbClr val="002060"/>
                </a:solidFill>
              </a:rPr>
              <a:t>(*) </a:t>
            </a:r>
            <a:r>
              <a:rPr lang="fr-FR" sz="1200" dirty="0">
                <a:solidFill>
                  <a:srgbClr val="002060"/>
                </a:solidFill>
              </a:rPr>
              <a:t> Chez les humains, ces protéines sont surtout présentes dans les </a:t>
            </a:r>
            <a:r>
              <a:rPr lang="fr-FR" sz="1200" dirty="0">
                <a:solidFill>
                  <a:srgbClr val="002060"/>
                </a:solidFill>
                <a:hlinkClick r:id="rId2" tooltip="Neurones"/>
              </a:rPr>
              <a:t>neurones</a:t>
            </a:r>
            <a:r>
              <a:rPr lang="fr-FR" sz="1200" dirty="0">
                <a:solidFill>
                  <a:srgbClr val="002060"/>
                </a:solidFill>
              </a:rPr>
              <a:t> par rapport aux cellules non neuronales du </a:t>
            </a:r>
            <a:r>
              <a:rPr lang="fr-FR" sz="1200" dirty="0">
                <a:solidFill>
                  <a:srgbClr val="002060"/>
                </a:solidFill>
                <a:hlinkClick r:id="rId3" tooltip="Système nerveux central"/>
              </a:rPr>
              <a:t>système nerveux central</a:t>
            </a:r>
            <a:r>
              <a:rPr lang="fr-FR" sz="1200" dirty="0">
                <a:solidFill>
                  <a:srgbClr val="002060"/>
                </a:solidFill>
              </a:rPr>
              <a:t>. Une des principales fonctions des protéines tau est d'interagir avec la </a:t>
            </a:r>
            <a:r>
              <a:rPr lang="fr-FR" sz="1200" dirty="0">
                <a:solidFill>
                  <a:srgbClr val="002060"/>
                </a:solidFill>
                <a:hlinkClick r:id="rId4" tooltip="Tubuline"/>
              </a:rPr>
              <a:t>tubuline</a:t>
            </a:r>
            <a:r>
              <a:rPr lang="fr-FR" sz="1200" dirty="0">
                <a:solidFill>
                  <a:srgbClr val="002060"/>
                </a:solidFill>
              </a:rPr>
              <a:t> afin de moduler la stabilité des </a:t>
            </a:r>
            <a:r>
              <a:rPr lang="fr-FR" sz="1200" dirty="0">
                <a:solidFill>
                  <a:srgbClr val="002060"/>
                </a:solidFill>
                <a:hlinkClick r:id="rId5" tooltip="Microtubules"/>
              </a:rPr>
              <a:t>microtubules</a:t>
            </a:r>
            <a:r>
              <a:rPr lang="fr-FR" sz="1200" dirty="0">
                <a:solidFill>
                  <a:srgbClr val="002060"/>
                </a:solidFill>
              </a:rPr>
              <a:t> des </a:t>
            </a:r>
            <a:r>
              <a:rPr lang="fr-FR" sz="1200" dirty="0">
                <a:solidFill>
                  <a:srgbClr val="002060"/>
                </a:solidFill>
                <a:hlinkClick r:id="rId6" tooltip="Axone"/>
              </a:rPr>
              <a:t>axones</a:t>
            </a:r>
            <a:r>
              <a:rPr lang="fr-FR" sz="1200" dirty="0" smtClean="0">
                <a:solidFill>
                  <a:srgbClr val="002060"/>
                </a:solidFill>
              </a:rPr>
              <a:t>. </a:t>
            </a:r>
            <a:r>
              <a:rPr lang="fr-FR" sz="1200" dirty="0">
                <a:solidFill>
                  <a:srgbClr val="002060"/>
                </a:solidFill>
              </a:rPr>
              <a:t>Les études </a:t>
            </a:r>
            <a:r>
              <a:rPr lang="fr-FR" sz="1200" dirty="0" err="1">
                <a:solidFill>
                  <a:srgbClr val="002060"/>
                </a:solidFill>
              </a:rPr>
              <a:t>postmortem</a:t>
            </a:r>
            <a:r>
              <a:rPr lang="fr-FR" sz="1200" dirty="0">
                <a:solidFill>
                  <a:srgbClr val="002060"/>
                </a:solidFill>
              </a:rPr>
              <a:t> de cerveaux de patients atteints d'une maladie neurodégénérative (</a:t>
            </a:r>
            <a:r>
              <a:rPr lang="fr-FR" sz="1200" dirty="0">
                <a:solidFill>
                  <a:srgbClr val="002060"/>
                </a:solidFill>
                <a:hlinkClick r:id="rId7" tooltip="Maladie d'Alzheimer"/>
              </a:rPr>
              <a:t>maladie d'Alzheimer</a:t>
            </a:r>
            <a:r>
              <a:rPr lang="fr-FR" sz="1200" dirty="0">
                <a:solidFill>
                  <a:srgbClr val="002060"/>
                </a:solidFill>
              </a:rPr>
              <a:t>, </a:t>
            </a:r>
            <a:r>
              <a:rPr lang="fr-FR" sz="1200" dirty="0">
                <a:solidFill>
                  <a:srgbClr val="002060"/>
                </a:solidFill>
                <a:hlinkClick r:id="rId8" tooltip="Paralysie supranucléaire progressive"/>
              </a:rPr>
              <a:t>PSP</a:t>
            </a:r>
            <a:r>
              <a:rPr lang="fr-FR" sz="1200" dirty="0">
                <a:solidFill>
                  <a:srgbClr val="002060"/>
                </a:solidFill>
              </a:rPr>
              <a:t>,</a:t>
            </a:r>
            <a:r>
              <a:rPr lang="fr-FR" sz="1200" dirty="0">
                <a:solidFill>
                  <a:srgbClr val="002060"/>
                </a:solidFill>
                <a:hlinkClick r:id="rId9" tooltip="Dégénérescence cortico-basale"/>
              </a:rPr>
              <a:t>DCB</a:t>
            </a:r>
            <a:r>
              <a:rPr lang="fr-FR" sz="1200" dirty="0">
                <a:solidFill>
                  <a:srgbClr val="002060"/>
                </a:solidFill>
              </a:rPr>
              <a:t>, </a:t>
            </a:r>
            <a:r>
              <a:rPr lang="fr-FR" sz="1200" dirty="0" err="1">
                <a:solidFill>
                  <a:srgbClr val="002060"/>
                </a:solidFill>
                <a:hlinkClick r:id="rId10" tooltip="Maladie de Pick"/>
              </a:rPr>
              <a:t>Pick</a:t>
            </a:r>
            <a:r>
              <a:rPr lang="fr-FR" sz="1200" dirty="0">
                <a:solidFill>
                  <a:srgbClr val="002060"/>
                </a:solidFill>
              </a:rPr>
              <a:t>, </a:t>
            </a:r>
            <a:r>
              <a:rPr lang="fr-FR" sz="1200" dirty="0">
                <a:solidFill>
                  <a:srgbClr val="002060"/>
                </a:solidFill>
                <a:hlinkClick r:id="rId11" tooltip="Démence frontotemporale"/>
              </a:rPr>
              <a:t>DFT</a:t>
            </a:r>
            <a:r>
              <a:rPr lang="fr-FR" sz="1200" dirty="0">
                <a:solidFill>
                  <a:srgbClr val="002060"/>
                </a:solidFill>
              </a:rPr>
              <a:t>, </a:t>
            </a:r>
            <a:r>
              <a:rPr lang="fr-FR" sz="1200" dirty="0">
                <a:solidFill>
                  <a:srgbClr val="002060"/>
                </a:solidFill>
                <a:hlinkClick r:id="rId12" tooltip="Syndromes Parkinsoniens Atypiques (page inexistante)"/>
              </a:rPr>
              <a:t>Syndromes Parkinsoniens Atypiques</a:t>
            </a:r>
            <a:r>
              <a:rPr lang="fr-FR" sz="1200" dirty="0">
                <a:solidFill>
                  <a:srgbClr val="002060"/>
                </a:solidFill>
              </a:rPr>
              <a:t>, etc.) montrent la dégénérescence des cellules nerveuses du cerveau en un certain nombre de zones où la présence de protéine tau pathogène est systématique, pouvant notamment être associé à une mutation du </a:t>
            </a:r>
            <a:r>
              <a:rPr lang="fr-FR" sz="1200" dirty="0">
                <a:solidFill>
                  <a:srgbClr val="002060"/>
                </a:solidFill>
                <a:hlinkClick r:id="rId13" tooltip="Chromosome"/>
              </a:rPr>
              <a:t>chromosome</a:t>
            </a:r>
            <a:r>
              <a:rPr lang="fr-FR" sz="1200" dirty="0">
                <a:solidFill>
                  <a:srgbClr val="002060"/>
                </a:solidFill>
              </a:rPr>
              <a:t> </a:t>
            </a:r>
            <a:r>
              <a:rPr lang="fr-FR" sz="1200" b="1" dirty="0">
                <a:solidFill>
                  <a:srgbClr val="002060"/>
                </a:solidFill>
                <a:hlinkClick r:id="rId14" tooltip="Chromosome 17 humain"/>
              </a:rPr>
              <a:t>17</a:t>
            </a:r>
            <a:r>
              <a:rPr lang="fr-FR" sz="1200" dirty="0">
                <a:solidFill>
                  <a:srgbClr val="002060"/>
                </a:solidFill>
              </a:rPr>
              <a:t> (FTDP-17</a:t>
            </a:r>
            <a:r>
              <a:rPr lang="fr-FR" sz="1200" dirty="0" smtClean="0">
                <a:solidFill>
                  <a:srgbClr val="002060"/>
                </a:solidFill>
              </a:rPr>
              <a:t>). </a:t>
            </a:r>
            <a:r>
              <a:rPr lang="fr-FR" sz="1200" dirty="0">
                <a:solidFill>
                  <a:srgbClr val="002060"/>
                </a:solidFill>
              </a:rPr>
              <a:t>Cette présence se caractérise par des agrégats anormaux de cette protéine, sans qu'il soit établi à ce jour, s'ils sont la cause ou la conséquence de la mort cellulaire</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15"/>
              </a:rPr>
              <a:t>http://</a:t>
            </a:r>
            <a:r>
              <a:rPr lang="fr-FR" sz="1200" dirty="0" smtClean="0">
                <a:solidFill>
                  <a:srgbClr val="002060"/>
                </a:solidFill>
                <a:hlinkClick r:id="rId15"/>
              </a:rPr>
              <a:t>fr.wikipedia.org/wiki/Prot%C3%A9ine_tau</a:t>
            </a:r>
            <a:r>
              <a:rPr lang="fr-FR" sz="1200" dirty="0" smtClean="0">
                <a:solidFill>
                  <a:srgbClr val="002060"/>
                </a:solidFill>
              </a:rPr>
              <a:t>                                  ($) Ou peut-être du taux d’une autre substance toxique, crée par un processus dégénératif lié à l’âge (?).</a:t>
            </a:r>
            <a:endParaRPr lang="fr-FR" sz="1200" dirty="0">
              <a:solidFill>
                <a:srgbClr val="002060"/>
              </a:solidFill>
            </a:endParaRPr>
          </a:p>
        </p:txBody>
      </p:sp>
      <p:pic>
        <p:nvPicPr>
          <p:cNvPr id="7" name="Imag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16765" y="0"/>
            <a:ext cx="2222810" cy="1248937"/>
          </a:xfrm>
          <a:prstGeom prst="rect">
            <a:avLst/>
          </a:prstGeom>
        </p:spPr>
      </p:pic>
      <p:pic>
        <p:nvPicPr>
          <p:cNvPr id="3" name="Imag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88242" y="69054"/>
            <a:ext cx="352425" cy="619125"/>
          </a:xfrm>
          <a:prstGeom prst="rect">
            <a:avLst/>
          </a:prstGeom>
        </p:spPr>
      </p:pic>
      <p:pic>
        <p:nvPicPr>
          <p:cNvPr id="8" name="Imag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26749" y="135409"/>
            <a:ext cx="1467175" cy="978117"/>
          </a:xfrm>
          <a:prstGeom prst="rect">
            <a:avLst/>
          </a:prstGeom>
        </p:spPr>
      </p:pic>
    </p:spTree>
    <p:extLst>
      <p:ext uri="{BB962C8B-B14F-4D97-AF65-F5344CB8AC3E}">
        <p14:creationId xmlns:p14="http://schemas.microsoft.com/office/powerpoint/2010/main" val="14572699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64</a:t>
            </a:fld>
            <a:endParaRPr lang="fr-FR" dirty="0"/>
          </a:p>
        </p:txBody>
      </p:sp>
      <p:sp>
        <p:nvSpPr>
          <p:cNvPr id="4" name="ZoneTexte 3"/>
          <p:cNvSpPr txBox="1"/>
          <p:nvPr/>
        </p:nvSpPr>
        <p:spPr>
          <a:xfrm>
            <a:off x="175756" y="688180"/>
            <a:ext cx="7228222" cy="369332"/>
          </a:xfrm>
          <a:prstGeom prst="rect">
            <a:avLst/>
          </a:prstGeom>
          <a:noFill/>
        </p:spPr>
        <p:txBody>
          <a:bodyPr wrap="square" rtlCol="0">
            <a:spAutoFit/>
          </a:bodyPr>
          <a:lstStyle/>
          <a:p>
            <a:r>
              <a:rPr lang="fr-FR" dirty="0" smtClean="0">
                <a:solidFill>
                  <a:srgbClr val="002060"/>
                </a:solidFill>
              </a:rPr>
              <a:t>13.</a:t>
            </a:r>
            <a:r>
              <a:rPr lang="fr-FR" b="1" dirty="0" smtClean="0">
                <a:solidFill>
                  <a:srgbClr val="002060"/>
                </a:solidFill>
              </a:rPr>
              <a:t> Guérisons et/ou rémissions de céphalées de tension chroniques</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75756" y="1062287"/>
            <a:ext cx="11816547" cy="2585323"/>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FF0000"/>
                </a:solidFill>
              </a:rPr>
              <a:t>La plus grande angoisse des malades, face aux « caractère infernal » et en apparence non maîtrisable (contrôlable), voire non guérissable de leur CTC, </a:t>
            </a:r>
            <a:r>
              <a:rPr lang="fr-FR" b="1" dirty="0" smtClean="0">
                <a:solidFill>
                  <a:srgbClr val="FF0000"/>
                </a:solidFill>
              </a:rPr>
              <a:t>est de penser qu’ils n’arriveront jamais à guérir et à se sortir de leur CTC</a:t>
            </a:r>
            <a:r>
              <a:rPr lang="fr-FR" dirty="0" smtClean="0">
                <a:solidFill>
                  <a:srgbClr val="002060"/>
                </a:solidFill>
              </a:rPr>
              <a:t>.</a:t>
            </a:r>
            <a:endParaRPr lang="fr-FR" dirty="0" smtClean="0">
              <a:solidFill>
                <a:srgbClr val="008000"/>
              </a:solidFill>
            </a:endParaRPr>
          </a:p>
          <a:p>
            <a:pPr marL="285750" indent="-285750" algn="just">
              <a:buFont typeface="Arial" panose="020B0604020202020204" pitchFamily="34" charset="0"/>
              <a:buChar char="•"/>
            </a:pPr>
            <a:r>
              <a:rPr lang="fr-FR" b="1" dirty="0" smtClean="0">
                <a:solidFill>
                  <a:srgbClr val="008000"/>
                </a:solidFill>
              </a:rPr>
              <a:t>Nous rassurons les malades, sans mentir, en leur disant qu’on peut en guérir et/ou se sortir du cercle infernal des CTC</a:t>
            </a:r>
            <a:r>
              <a:rPr lang="fr-FR" dirty="0" smtClean="0">
                <a:solidFill>
                  <a:srgbClr val="008000"/>
                </a:solidFill>
              </a:rPr>
              <a:t>.</a:t>
            </a:r>
            <a:endParaRPr lang="fr-FR" dirty="0" smtClean="0">
              <a:solidFill>
                <a:srgbClr val="002060"/>
              </a:solidFill>
            </a:endParaRPr>
          </a:p>
          <a:p>
            <a:pPr marL="285750" indent="-285750" algn="just">
              <a:buFont typeface="Arial" panose="020B0604020202020204" pitchFamily="34" charset="0"/>
              <a:buChar char="•"/>
            </a:pPr>
            <a:r>
              <a:rPr lang="fr-FR" i="1" dirty="0" smtClean="0">
                <a:solidFill>
                  <a:srgbClr val="C00000"/>
                </a:solidFill>
              </a:rPr>
              <a:t>Car hormis le cas de CTC causées par un burnout (surmenage), qui semblent être plus difficile à guérir</a:t>
            </a:r>
            <a:r>
              <a:rPr lang="fr-FR" dirty="0" smtClean="0">
                <a:solidFill>
                  <a:srgbClr val="008000"/>
                </a:solidFill>
              </a:rPr>
              <a:t>, au contraire, dans la plupart des CTC [dont 80% seraient d’origine « psychosomatique » (?)], un travail psychologique adéquat (qu’on dénomme « travail sur soi » ou « travail intérieur » ou « psychothérapie comportementale ») peut aider à réduire, voire à faire disparaître TOTALEMENT la CTC du malade.  </a:t>
            </a:r>
          </a:p>
          <a:p>
            <a:pPr marL="285750" indent="-285750" algn="just">
              <a:buFont typeface="Arial" panose="020B0604020202020204" pitchFamily="34" charset="0"/>
              <a:buChar char="•"/>
            </a:pPr>
            <a:r>
              <a:rPr lang="fr-FR" b="1" dirty="0" smtClean="0">
                <a:solidFill>
                  <a:srgbClr val="002060"/>
                </a:solidFill>
              </a:rPr>
              <a:t>Mais ce « travail intérieur » </a:t>
            </a:r>
            <a:r>
              <a:rPr lang="fr-FR" dirty="0" smtClean="0">
                <a:solidFill>
                  <a:srgbClr val="002060"/>
                </a:solidFill>
              </a:rPr>
              <a:t>nécessite une enquête policière [psychothérapie analytique …] pour trouver les causes de la CTC,</a:t>
            </a:r>
            <a:r>
              <a:rPr lang="fr-FR" b="1" dirty="0" smtClean="0">
                <a:solidFill>
                  <a:srgbClr val="002060"/>
                </a:solidFill>
              </a:rPr>
              <a:t> puis des </a:t>
            </a:r>
            <a:r>
              <a:rPr lang="fr-FR" b="1" dirty="0" smtClean="0">
                <a:solidFill>
                  <a:srgbClr val="FF0000"/>
                </a:solidFill>
              </a:rPr>
              <a:t>efforts</a:t>
            </a:r>
            <a:r>
              <a:rPr lang="fr-FR" b="1" dirty="0" smtClean="0">
                <a:solidFill>
                  <a:srgbClr val="008000"/>
                </a:solidFill>
              </a:rPr>
              <a:t>, de la volonté, de la patience pour se transformer</a:t>
            </a:r>
            <a:r>
              <a:rPr lang="fr-FR" dirty="0" smtClean="0">
                <a:solidFill>
                  <a:srgbClr val="002060"/>
                </a:solidFill>
              </a:rPr>
              <a:t>. Car les résultats ne sont pas immédiats.</a:t>
            </a:r>
          </a:p>
        </p:txBody>
      </p:sp>
      <p:pic>
        <p:nvPicPr>
          <p:cNvPr id="2050" name="Picture 2" descr="D:\Users\blisan\Documents\divers\céphalées\céphalées\gaston eff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26" y="3562587"/>
            <a:ext cx="3448378" cy="216914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75756" y="3562587"/>
            <a:ext cx="8368170" cy="2308324"/>
          </a:xfrm>
          <a:prstGeom prst="rect">
            <a:avLst/>
          </a:prstGeom>
          <a:noFill/>
        </p:spPr>
        <p:txBody>
          <a:bodyPr wrap="square" rtlCol="0">
            <a:spAutoFit/>
          </a:bodyPr>
          <a:lstStyle/>
          <a:p>
            <a:pPr algn="just"/>
            <a:r>
              <a:rPr lang="fr-FR" dirty="0" smtClean="0">
                <a:solidFill>
                  <a:srgbClr val="002060"/>
                </a:solidFill>
              </a:rPr>
              <a:t>Le cas de Bernard : ce dernier </a:t>
            </a:r>
            <a:r>
              <a:rPr lang="fr-FR" dirty="0">
                <a:solidFill>
                  <a:srgbClr val="002060"/>
                </a:solidFill>
              </a:rPr>
              <a:t>pense que les variations « rapides » de </a:t>
            </a:r>
            <a:r>
              <a:rPr lang="fr-FR" dirty="0" smtClean="0">
                <a:solidFill>
                  <a:srgbClr val="002060"/>
                </a:solidFill>
              </a:rPr>
              <a:t>ses CTC, en période de stress, </a:t>
            </a:r>
            <a:r>
              <a:rPr lang="fr-FR" dirty="0">
                <a:solidFill>
                  <a:srgbClr val="002060"/>
                </a:solidFill>
              </a:rPr>
              <a:t>sont liées : a) soit au stress, b) soit au risque de précarisation ou de « clochardisation » (dès que son emploi est menacé), c) soit quand le contexte (familial, professionnel) est hostile / pervers (et que l’on ne veut pas du bien (trahison …)), d) soit à un rapport de force et une confrontation non souhaitées</a:t>
            </a:r>
            <a:r>
              <a:rPr lang="fr-FR" dirty="0" smtClean="0">
                <a:solidFill>
                  <a:srgbClr val="002060"/>
                </a:solidFill>
              </a:rPr>
              <a:t>. En fait, Bernard a subi plusieurs expériences traumatisantes de licenciement (dont une au CNRS, lieu dans lequel il avait placé tous ses espoir professionnel et duquel il avait </a:t>
            </a:r>
            <a:r>
              <a:rPr lang="fr-FR" dirty="0">
                <a:solidFill>
                  <a:srgbClr val="002060"/>
                </a:solidFill>
              </a:rPr>
              <a:t>été « renvoyé comme un malpropre </a:t>
            </a:r>
            <a:r>
              <a:rPr lang="fr-FR" dirty="0" smtClean="0">
                <a:solidFill>
                  <a:srgbClr val="002060"/>
                </a:solidFill>
              </a:rPr>
              <a:t>»). Ses CTC handicapantes ont été la cause de plusieurs licenciements</a:t>
            </a:r>
          </a:p>
        </p:txBody>
      </p:sp>
      <p:sp>
        <p:nvSpPr>
          <p:cNvPr id="7" name="ZoneTexte 6"/>
          <p:cNvSpPr txBox="1"/>
          <p:nvPr/>
        </p:nvSpPr>
        <p:spPr>
          <a:xfrm>
            <a:off x="175756" y="5731728"/>
            <a:ext cx="11892748" cy="923330"/>
          </a:xfrm>
          <a:prstGeom prst="rect">
            <a:avLst/>
          </a:prstGeom>
          <a:noFill/>
        </p:spPr>
        <p:txBody>
          <a:bodyPr wrap="square" rtlCol="0">
            <a:spAutoFit/>
          </a:bodyPr>
          <a:lstStyle/>
          <a:p>
            <a:r>
              <a:rPr lang="fr-FR" dirty="0">
                <a:solidFill>
                  <a:srgbClr val="002060"/>
                </a:solidFill>
              </a:rPr>
              <a:t> (</a:t>
            </a:r>
            <a:r>
              <a:rPr lang="fr-FR" dirty="0" smtClean="0">
                <a:solidFill>
                  <a:srgbClr val="002060"/>
                </a:solidFill>
              </a:rPr>
              <a:t>sans ménagement), sa CTC </a:t>
            </a:r>
            <a:r>
              <a:rPr lang="fr-FR" dirty="0">
                <a:solidFill>
                  <a:srgbClr val="002060"/>
                </a:solidFill>
              </a:rPr>
              <a:t>se renforçant </a:t>
            </a:r>
            <a:r>
              <a:rPr lang="fr-FR" dirty="0" smtClean="0">
                <a:solidFill>
                  <a:srgbClr val="002060"/>
                </a:solidFill>
              </a:rPr>
              <a:t>durant </a:t>
            </a:r>
            <a:r>
              <a:rPr lang="fr-FR" dirty="0">
                <a:solidFill>
                  <a:srgbClr val="002060"/>
                </a:solidFill>
              </a:rPr>
              <a:t>les périodes de </a:t>
            </a:r>
            <a:r>
              <a:rPr lang="fr-FR" dirty="0" smtClean="0">
                <a:solidFill>
                  <a:srgbClr val="002060"/>
                </a:solidFill>
              </a:rPr>
              <a:t>chômage. Il est enfermé dans le cercle vicieux :  Handicap lié à ces céphalées =&gt; licenciement =&gt; renforcement de ces céphalées </a:t>
            </a:r>
            <a:r>
              <a:rPr lang="fr-FR" dirty="0">
                <a:solidFill>
                  <a:srgbClr val="002060"/>
                </a:solidFill>
              </a:rPr>
              <a:t>↗ </a:t>
            </a:r>
            <a:r>
              <a:rPr lang="fr-FR" dirty="0" smtClean="0">
                <a:solidFill>
                  <a:srgbClr val="002060"/>
                </a:solidFill>
              </a:rPr>
              <a:t>=&gt; handicap accru ↗ =&gt; cause de licenciement.  </a:t>
            </a:r>
          </a:p>
          <a:p>
            <a:r>
              <a:rPr lang="fr-FR" dirty="0" smtClean="0">
                <a:solidFill>
                  <a:srgbClr val="008000"/>
                </a:solidFill>
              </a:rPr>
              <a:t>Pour éviter cela, il doit prouver son efficacité à son employeur, se battre, </a:t>
            </a:r>
            <a:r>
              <a:rPr lang="fr-FR" b="1" dirty="0" smtClean="0">
                <a:solidFill>
                  <a:srgbClr val="008000"/>
                </a:solidFill>
              </a:rPr>
              <a:t>rebondir</a:t>
            </a:r>
            <a:r>
              <a:rPr lang="fr-FR" dirty="0" smtClean="0">
                <a:solidFill>
                  <a:srgbClr val="008000"/>
                </a:solidFill>
              </a:rPr>
              <a:t> sans cesse, quelque soient les avatars subis.</a:t>
            </a:r>
            <a:endParaRPr lang="fr-FR" dirty="0">
              <a:solidFill>
                <a:srgbClr val="008000"/>
              </a:solidFill>
            </a:endParaRPr>
          </a:p>
        </p:txBody>
      </p:sp>
      <p:pic>
        <p:nvPicPr>
          <p:cNvPr id="3074" name="Picture 2" descr="D:\Users\blisan\Documents\divers\céphalées\céphalées\effort 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703" y="-522"/>
            <a:ext cx="990600"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8153400" y="570978"/>
            <a:ext cx="2771775" cy="276999"/>
          </a:xfrm>
          <a:prstGeom prst="rect">
            <a:avLst/>
          </a:prstGeom>
          <a:noFill/>
        </p:spPr>
        <p:txBody>
          <a:bodyPr wrap="square" rtlCol="0">
            <a:spAutoFit/>
          </a:bodyPr>
          <a:lstStyle/>
          <a:p>
            <a:pPr algn="r"/>
            <a:r>
              <a:rPr lang="fr-FR" sz="1200" dirty="0" smtClean="0">
                <a:solidFill>
                  <a:srgbClr val="FF0000"/>
                </a:solidFill>
              </a:rPr>
              <a:t>Un effort de volonté est nécessaire →</a:t>
            </a:r>
            <a:endParaRPr lang="fr-FR" sz="1200" dirty="0">
              <a:solidFill>
                <a:srgbClr val="FF0000"/>
              </a:solidFill>
            </a:endParaRPr>
          </a:p>
        </p:txBody>
      </p:sp>
    </p:spTree>
    <p:extLst>
      <p:ext uri="{BB962C8B-B14F-4D97-AF65-F5344CB8AC3E}">
        <p14:creationId xmlns:p14="http://schemas.microsoft.com/office/powerpoint/2010/main" val="237061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93586" y="20164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65</a:t>
            </a:fld>
            <a:endParaRPr lang="fr-FR" dirty="0"/>
          </a:p>
        </p:txBody>
      </p:sp>
      <p:sp>
        <p:nvSpPr>
          <p:cNvPr id="4" name="ZoneTexte 3"/>
          <p:cNvSpPr txBox="1"/>
          <p:nvPr/>
        </p:nvSpPr>
        <p:spPr>
          <a:xfrm>
            <a:off x="175755" y="688180"/>
            <a:ext cx="8358645" cy="369332"/>
          </a:xfrm>
          <a:prstGeom prst="rect">
            <a:avLst/>
          </a:prstGeom>
          <a:noFill/>
        </p:spPr>
        <p:txBody>
          <a:bodyPr wrap="square" rtlCol="0">
            <a:spAutoFit/>
          </a:bodyPr>
          <a:lstStyle/>
          <a:p>
            <a:r>
              <a:rPr lang="fr-FR" dirty="0" smtClean="0">
                <a:solidFill>
                  <a:srgbClr val="002060"/>
                </a:solidFill>
              </a:rPr>
              <a:t>13bis.</a:t>
            </a:r>
            <a:r>
              <a:rPr lang="fr-FR" b="1" dirty="0" smtClean="0">
                <a:solidFill>
                  <a:srgbClr val="002060"/>
                </a:solidFill>
              </a:rPr>
              <a:t> Exemples de guérisons et/ou rémissions de céphalées de tension chroniques</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93587" y="2924306"/>
            <a:ext cx="11816547" cy="3139321"/>
          </a:xfrm>
          <a:prstGeom prst="rect">
            <a:avLst/>
          </a:prstGeom>
          <a:noFill/>
          <a:ln>
            <a:solidFill>
              <a:srgbClr val="002060"/>
            </a:solidFill>
          </a:ln>
        </p:spPr>
        <p:txBody>
          <a:bodyPr wrap="square" rtlCol="0">
            <a:spAutoFit/>
          </a:bodyPr>
          <a:lstStyle/>
          <a:p>
            <a:r>
              <a:rPr lang="fr-FR" i="1" dirty="0">
                <a:solidFill>
                  <a:srgbClr val="002060"/>
                </a:solidFill>
              </a:rPr>
              <a:t>Bonjour,</a:t>
            </a:r>
          </a:p>
          <a:p>
            <a:r>
              <a:rPr lang="fr-FR" i="1" dirty="0">
                <a:solidFill>
                  <a:srgbClr val="002060"/>
                </a:solidFill>
              </a:rPr>
              <a:t> </a:t>
            </a:r>
            <a:r>
              <a:rPr lang="fr-FR" i="1" dirty="0" smtClean="0">
                <a:solidFill>
                  <a:srgbClr val="002060"/>
                </a:solidFill>
              </a:rPr>
              <a:t>Je </a:t>
            </a:r>
            <a:r>
              <a:rPr lang="fr-FR" i="1" dirty="0">
                <a:solidFill>
                  <a:srgbClr val="002060"/>
                </a:solidFill>
              </a:rPr>
              <a:t>m'appelle Elise et j'ai souffert de céphalées de tension. J'avais mal en permanence, 24 h /24, 7 j/7. Cette douleur était en casque, descendait le long des cervicales jusqu'au milieu du dos. J'ai rencontré différents médecin, et n'ayant aucune justification médicales, ils m'ont dit que c'était psychologique. J'ai été voir psychologues, psychiatre, et toujours pas d'améliorations. Je me suis tournée vers d'autre pratique: magnétisme. Mais là non plus, toujours rien. Ce calvaire a duré plus de 3 ans et </a:t>
            </a:r>
            <a:r>
              <a:rPr lang="fr-FR" i="1" dirty="0">
                <a:solidFill>
                  <a:srgbClr val="FF0000"/>
                </a:solidFill>
              </a:rPr>
              <a:t>je n'avais qu'une seule envie: que ça cesse</a:t>
            </a:r>
            <a:r>
              <a:rPr lang="fr-FR" i="1" dirty="0">
                <a:solidFill>
                  <a:srgbClr val="002060"/>
                </a:solidFill>
              </a:rPr>
              <a:t>. Ma meilleure amie </a:t>
            </a:r>
            <a:r>
              <a:rPr lang="fr-FR" i="1" dirty="0">
                <a:solidFill>
                  <a:srgbClr val="FF0000"/>
                </a:solidFill>
              </a:rPr>
              <a:t>me voyant au plus mal</a:t>
            </a:r>
            <a:r>
              <a:rPr lang="fr-FR" i="1" dirty="0">
                <a:solidFill>
                  <a:srgbClr val="002060"/>
                </a:solidFill>
              </a:rPr>
              <a:t>, m'a conseillée d'aller voir son médecin traitant: j'ai bien fait car elle m'a envoyé voir un kiné-ostéopathe et il a su ce que j'avais. </a:t>
            </a:r>
            <a:r>
              <a:rPr lang="fr-FR" i="1" dirty="0">
                <a:solidFill>
                  <a:srgbClr val="008000"/>
                </a:solidFill>
              </a:rPr>
              <a:t>C'était un problème nerveux au niveau de la colonne vertébrale.</a:t>
            </a:r>
            <a:r>
              <a:rPr lang="fr-FR" i="1" dirty="0">
                <a:solidFill>
                  <a:srgbClr val="002060"/>
                </a:solidFill>
              </a:rPr>
              <a:t> Ça a été long à remettre en place mais aujourd'hui, ça va vraiment </a:t>
            </a:r>
            <a:r>
              <a:rPr lang="fr-FR" i="1" dirty="0" smtClean="0">
                <a:solidFill>
                  <a:srgbClr val="002060"/>
                </a:solidFill>
              </a:rPr>
              <a:t>mieux ! […] Peut-être </a:t>
            </a:r>
            <a:r>
              <a:rPr lang="fr-FR" i="1" dirty="0">
                <a:solidFill>
                  <a:srgbClr val="002060"/>
                </a:solidFill>
              </a:rPr>
              <a:t>que mon expérience pourra aider d'autre malade.</a:t>
            </a:r>
          </a:p>
          <a:p>
            <a:r>
              <a:rPr lang="fr-FR" i="1" dirty="0">
                <a:solidFill>
                  <a:srgbClr val="002060"/>
                </a:solidFill>
              </a:rPr>
              <a:t> </a:t>
            </a:r>
            <a:r>
              <a:rPr lang="fr-FR" i="1" dirty="0" smtClean="0">
                <a:solidFill>
                  <a:srgbClr val="002060"/>
                </a:solidFill>
              </a:rPr>
              <a:t>Bonne </a:t>
            </a:r>
            <a:r>
              <a:rPr lang="fr-FR" i="1" dirty="0">
                <a:solidFill>
                  <a:srgbClr val="002060"/>
                </a:solidFill>
              </a:rPr>
              <a:t>journée</a:t>
            </a:r>
          </a:p>
          <a:p>
            <a:r>
              <a:rPr lang="fr-FR" i="1" dirty="0">
                <a:solidFill>
                  <a:srgbClr val="002060"/>
                </a:solidFill>
              </a:rPr>
              <a:t> </a:t>
            </a:r>
            <a:r>
              <a:rPr lang="fr-FR" i="1" dirty="0" smtClean="0">
                <a:solidFill>
                  <a:srgbClr val="002060"/>
                </a:solidFill>
              </a:rPr>
              <a:t>Elise</a:t>
            </a:r>
          </a:p>
        </p:txBody>
      </p:sp>
      <p:sp>
        <p:nvSpPr>
          <p:cNvPr id="2" name="ZoneTexte 1"/>
          <p:cNvSpPr txBox="1"/>
          <p:nvPr/>
        </p:nvSpPr>
        <p:spPr>
          <a:xfrm>
            <a:off x="193586" y="1057512"/>
            <a:ext cx="11816548" cy="1754326"/>
          </a:xfrm>
          <a:prstGeom prst="rect">
            <a:avLst/>
          </a:prstGeom>
          <a:noFill/>
          <a:ln>
            <a:solidFill>
              <a:srgbClr val="002060"/>
            </a:solidFill>
          </a:ln>
        </p:spPr>
        <p:txBody>
          <a:bodyPr wrap="square" rtlCol="0">
            <a:spAutoFit/>
          </a:bodyPr>
          <a:lstStyle/>
          <a:p>
            <a:r>
              <a:rPr lang="fr-FR" dirty="0" smtClean="0">
                <a:solidFill>
                  <a:srgbClr val="002060"/>
                </a:solidFill>
              </a:rPr>
              <a:t>Autre </a:t>
            </a:r>
            <a:r>
              <a:rPr lang="fr-FR" dirty="0">
                <a:solidFill>
                  <a:srgbClr val="002060"/>
                </a:solidFill>
              </a:rPr>
              <a:t>exemple : Christine suite à une surcharge d’activité professionnelle, à Noël, a commencé à développer une CTC. Elle en a souffert durant 1 ans et en était désespérée. Mais elle a eu la chance de bénéficier de l’aide de deux médecins très humains, très à son écoute, qui lui ont consacré du temps. L’un d’eux est arrivé à lui faire avouer un soucis caché. Car depuis ce fameux Noël, elle était en conflit avec sa sœur.  De plus, sa sœur « montait » sa fille contre elle. Plusieurs rencontre entre Christine  et sa fille, devant l’un des 2 médecins, ont permis de résoudre ce conflit mère-fille. Et la céphalée de Christine  a alors disparu « miraculeusement </a:t>
            </a:r>
            <a:r>
              <a:rPr lang="fr-FR" dirty="0" smtClean="0">
                <a:solidFill>
                  <a:srgbClr val="002060"/>
                </a:solidFill>
              </a:rPr>
              <a:t>». (voir son témoignage page suivante).</a:t>
            </a:r>
            <a:endParaRPr lang="fr-FR" dirty="0">
              <a:solidFill>
                <a:srgbClr val="002060"/>
              </a:solidFill>
            </a:endParaRPr>
          </a:p>
        </p:txBody>
      </p:sp>
      <p:pic>
        <p:nvPicPr>
          <p:cNvPr id="4098" name="Picture 2" descr="D:\Users\blisan\Documents\divers\céphalées\céphalées\femme heure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145" y="5230471"/>
            <a:ext cx="2181225" cy="162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586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75755" y="225974"/>
            <a:ext cx="584200" cy="320675"/>
          </a:xfrm>
        </p:spPr>
        <p:txBody>
          <a:bodyPr/>
          <a:lstStyle/>
          <a:p>
            <a:fld id="{CE177AD9-1C89-497B-82D4-54EC60B92A04}" type="slidenum">
              <a:rPr lang="fr-FR" smtClean="0"/>
              <a:t>66</a:t>
            </a:fld>
            <a:endParaRPr lang="fr-FR" dirty="0"/>
          </a:p>
        </p:txBody>
      </p:sp>
      <p:sp>
        <p:nvSpPr>
          <p:cNvPr id="4" name="ZoneTexte 3"/>
          <p:cNvSpPr txBox="1"/>
          <p:nvPr/>
        </p:nvSpPr>
        <p:spPr>
          <a:xfrm>
            <a:off x="175755" y="688180"/>
            <a:ext cx="9239178" cy="369332"/>
          </a:xfrm>
          <a:prstGeom prst="rect">
            <a:avLst/>
          </a:prstGeom>
          <a:noFill/>
        </p:spPr>
        <p:txBody>
          <a:bodyPr wrap="square" rtlCol="0">
            <a:spAutoFit/>
          </a:bodyPr>
          <a:lstStyle/>
          <a:p>
            <a:r>
              <a:rPr lang="fr-FR" dirty="0" smtClean="0">
                <a:solidFill>
                  <a:srgbClr val="002060"/>
                </a:solidFill>
              </a:rPr>
              <a:t>13bis.</a:t>
            </a:r>
            <a:r>
              <a:rPr lang="fr-FR" b="1" dirty="0" smtClean="0">
                <a:solidFill>
                  <a:srgbClr val="002060"/>
                </a:solidFill>
              </a:rPr>
              <a:t> Exemples de guérisons et/ou rémissions de céphalées de tension chroniques (suite)</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75755" y="1659467"/>
            <a:ext cx="11790467" cy="5047536"/>
          </a:xfrm>
          <a:prstGeom prst="rect">
            <a:avLst/>
          </a:prstGeom>
          <a:noFill/>
          <a:ln>
            <a:solidFill>
              <a:srgbClr val="002060"/>
            </a:solidFill>
          </a:ln>
        </p:spPr>
        <p:txBody>
          <a:bodyPr wrap="square" rtlCol="0">
            <a:spAutoFit/>
          </a:bodyPr>
          <a:lstStyle/>
          <a:p>
            <a:r>
              <a:rPr lang="fr-FR" sz="1400" dirty="0">
                <a:solidFill>
                  <a:srgbClr val="002060"/>
                </a:solidFill>
              </a:rPr>
              <a:t>Bonjour Benjamin,</a:t>
            </a:r>
          </a:p>
          <a:p>
            <a:r>
              <a:rPr lang="fr-FR" sz="1400" dirty="0">
                <a:solidFill>
                  <a:srgbClr val="002060"/>
                </a:solidFill>
              </a:rPr>
              <a:t> </a:t>
            </a:r>
            <a:r>
              <a:rPr lang="fr-FR" sz="1400" dirty="0" smtClean="0">
                <a:solidFill>
                  <a:srgbClr val="002060"/>
                </a:solidFill>
              </a:rPr>
              <a:t>Je </a:t>
            </a:r>
            <a:r>
              <a:rPr lang="fr-FR" sz="1400" dirty="0">
                <a:solidFill>
                  <a:srgbClr val="002060"/>
                </a:solidFill>
              </a:rPr>
              <a:t>voudrais donner ce message d'espoir, car mes céphalées ont disparu après une année environ de souffrance, avec vertiges, douleurs musculaires etc. ...  il peut m'arriver d'en ressentir, ou d'avoir une véritable migraine, mais ça n'a plus rien à voir avec ce que j'ai vécu. Je ne sais pas comment tout a disparu, il a fallu beaucoup de temps, j'ai tout essayé et  les premiers soulagements sont arrivés grâce à l'acupuncture. Ce ne fut pas miraculeux, mais le médecin qui pratiquait était très à l'écoute.</a:t>
            </a:r>
          </a:p>
          <a:p>
            <a:pPr algn="just"/>
            <a:r>
              <a:rPr lang="fr-FR" sz="1400" dirty="0">
                <a:solidFill>
                  <a:srgbClr val="002060"/>
                </a:solidFill>
              </a:rPr>
              <a:t>C'est vrai aussi que je n'aime plus penser à cette période si difficile, mais il faut laisser l'espoir car ça peut disparaitre ! Je vous souhaite bonne chance, et c'est possible d’aller mieux </a:t>
            </a:r>
            <a:r>
              <a:rPr lang="fr-FR" sz="1400" dirty="0" smtClean="0">
                <a:solidFill>
                  <a:srgbClr val="002060"/>
                </a:solidFill>
              </a:rPr>
              <a:t>...</a:t>
            </a:r>
          </a:p>
          <a:p>
            <a:pPr algn="just"/>
            <a:r>
              <a:rPr lang="fr-FR" sz="1400" dirty="0" smtClean="0">
                <a:solidFill>
                  <a:srgbClr val="002060"/>
                </a:solidFill>
              </a:rPr>
              <a:t>[…] tout </a:t>
            </a:r>
            <a:r>
              <a:rPr lang="fr-FR" sz="1400" dirty="0">
                <a:solidFill>
                  <a:srgbClr val="002060"/>
                </a:solidFill>
              </a:rPr>
              <a:t>a commencé par de </a:t>
            </a:r>
            <a:r>
              <a:rPr lang="fr-FR" sz="1400" i="1" dirty="0">
                <a:solidFill>
                  <a:srgbClr val="002060"/>
                </a:solidFill>
              </a:rPr>
              <a:t>violents vertiges</a:t>
            </a:r>
            <a:r>
              <a:rPr lang="fr-FR" sz="1400" dirty="0">
                <a:solidFill>
                  <a:srgbClr val="002060"/>
                </a:solidFill>
              </a:rPr>
              <a:t> juste avant Noël, période stressante et fatigante, mais c'est comme cela pratiquement tous les ans... Je n'avais pas de problèmes, enfin pas plus que d'habitude, si ce n'est un conflit avec ma sœur qui m'affectait peut être plus, mais qui n'était pas récent...  </a:t>
            </a:r>
          </a:p>
          <a:p>
            <a:pPr algn="just"/>
            <a:r>
              <a:rPr lang="fr-FR" sz="1400" dirty="0">
                <a:solidFill>
                  <a:srgbClr val="002060"/>
                </a:solidFill>
              </a:rPr>
              <a:t> </a:t>
            </a:r>
          </a:p>
          <a:p>
            <a:pPr algn="just"/>
            <a:r>
              <a:rPr lang="fr-FR" sz="1400" dirty="0">
                <a:solidFill>
                  <a:srgbClr val="002060"/>
                </a:solidFill>
              </a:rPr>
              <a:t>Et puis  je ne vois pas de raisons particulières  à l'arrêt. Ceci dit, ça ne s'est pas fait en un jour, mais l'amélioration a été progressive, et plutôt lente...j'ai encore parfois mal à la tête, mais un ou 2 antalgiques me suffisent.... Ce qui est certain c'est que </a:t>
            </a:r>
            <a:r>
              <a:rPr lang="fr-FR" sz="1400" i="1" dirty="0">
                <a:solidFill>
                  <a:srgbClr val="002060"/>
                </a:solidFill>
              </a:rPr>
              <a:t>moins j'avais mal, moins j'y pensais et mieux j'allais... y penser tout le temps renforçait ma douleur (mais c'est difficile de faire autrement quand on a mal.... c'est un cercle </a:t>
            </a:r>
            <a:r>
              <a:rPr lang="fr-FR" sz="1400" i="1" dirty="0" smtClean="0">
                <a:solidFill>
                  <a:srgbClr val="002060"/>
                </a:solidFill>
              </a:rPr>
              <a:t>vicieux ...). </a:t>
            </a:r>
          </a:p>
          <a:p>
            <a:pPr algn="just"/>
            <a:r>
              <a:rPr lang="fr-FR" sz="1400" dirty="0" smtClean="0">
                <a:solidFill>
                  <a:srgbClr val="002060"/>
                </a:solidFill>
              </a:rPr>
              <a:t>[…] </a:t>
            </a:r>
            <a:r>
              <a:rPr lang="fr-FR" sz="1400" i="1" dirty="0">
                <a:solidFill>
                  <a:srgbClr val="002060"/>
                </a:solidFill>
              </a:rPr>
              <a:t>progressivement je dormais mieux </a:t>
            </a:r>
            <a:r>
              <a:rPr lang="fr-FR" sz="1400" dirty="0" smtClean="0">
                <a:solidFill>
                  <a:srgbClr val="002060"/>
                </a:solidFill>
              </a:rPr>
              <a:t>[…],</a:t>
            </a:r>
            <a:r>
              <a:rPr lang="fr-FR" sz="1400" i="1" dirty="0" smtClean="0">
                <a:solidFill>
                  <a:srgbClr val="002060"/>
                </a:solidFill>
              </a:rPr>
              <a:t> </a:t>
            </a:r>
            <a:r>
              <a:rPr lang="fr-FR" sz="1400" i="1" dirty="0">
                <a:solidFill>
                  <a:srgbClr val="002060"/>
                </a:solidFill>
              </a:rPr>
              <a:t>mais pas tout à coup</a:t>
            </a:r>
            <a:r>
              <a:rPr lang="fr-FR" sz="1400" dirty="0">
                <a:solidFill>
                  <a:srgbClr val="002060"/>
                </a:solidFill>
              </a:rPr>
              <a:t>.</a:t>
            </a:r>
          </a:p>
          <a:p>
            <a:pPr algn="just"/>
            <a:r>
              <a:rPr lang="fr-FR" sz="1400" dirty="0" smtClean="0">
                <a:solidFill>
                  <a:srgbClr val="002060"/>
                </a:solidFill>
              </a:rPr>
              <a:t>[…] </a:t>
            </a:r>
            <a:r>
              <a:rPr lang="fr-FR" sz="1400" dirty="0">
                <a:solidFill>
                  <a:srgbClr val="002060"/>
                </a:solidFill>
              </a:rPr>
              <a:t>cet enfer s'est arrêté... j'essayais de faire ce qui m'apaisait le plus souvent possible; </a:t>
            </a:r>
            <a:r>
              <a:rPr lang="fr-FR" sz="1400" i="1" dirty="0">
                <a:solidFill>
                  <a:srgbClr val="002060"/>
                </a:solidFill>
              </a:rPr>
              <a:t>j'avais remarqué par exemple que nager me soulageait, ainsi que les massages....et l'acupuncture aussi....</a:t>
            </a:r>
            <a:endParaRPr lang="fr-FR" sz="1400" dirty="0">
              <a:solidFill>
                <a:srgbClr val="002060"/>
              </a:solidFill>
            </a:endParaRPr>
          </a:p>
          <a:p>
            <a:pPr algn="just"/>
            <a:r>
              <a:rPr lang="fr-FR" sz="1400" dirty="0">
                <a:solidFill>
                  <a:srgbClr val="002060"/>
                </a:solidFill>
              </a:rPr>
              <a:t>Pour moi, je ne trouve rien de précis qui ait pu causer </a:t>
            </a:r>
            <a:r>
              <a:rPr lang="fr-FR" sz="1400" dirty="0" smtClean="0">
                <a:solidFill>
                  <a:srgbClr val="002060"/>
                </a:solidFill>
              </a:rPr>
              <a:t>l'arrêt </a:t>
            </a:r>
            <a:r>
              <a:rPr lang="fr-FR" sz="1400" dirty="0">
                <a:solidFill>
                  <a:srgbClr val="002060"/>
                </a:solidFill>
              </a:rPr>
              <a:t>(</a:t>
            </a:r>
            <a:r>
              <a:rPr lang="fr-FR" sz="1400" i="1" dirty="0">
                <a:solidFill>
                  <a:srgbClr val="002060"/>
                </a:solidFill>
              </a:rPr>
              <a:t>juste mes angoisses envolées quand même, ce qui est peut être la raison</a:t>
            </a:r>
            <a:r>
              <a:rPr lang="fr-FR" sz="1400" dirty="0">
                <a:solidFill>
                  <a:srgbClr val="002060"/>
                </a:solidFill>
              </a:rPr>
              <a:t> </a:t>
            </a:r>
            <a:r>
              <a:rPr lang="fr-FR" sz="1400" dirty="0" smtClean="0">
                <a:solidFill>
                  <a:srgbClr val="002060"/>
                </a:solidFill>
              </a:rPr>
              <a:t>....).</a:t>
            </a:r>
            <a:endParaRPr lang="fr-FR" sz="1400" dirty="0">
              <a:solidFill>
                <a:srgbClr val="002060"/>
              </a:solidFill>
            </a:endParaRPr>
          </a:p>
          <a:p>
            <a:pPr algn="just"/>
            <a:r>
              <a:rPr lang="fr-FR" sz="1400" dirty="0">
                <a:solidFill>
                  <a:srgbClr val="002060"/>
                </a:solidFill>
              </a:rPr>
              <a:t>Je pense </a:t>
            </a:r>
            <a:r>
              <a:rPr lang="fr-FR" sz="1400" dirty="0" smtClean="0">
                <a:solidFill>
                  <a:srgbClr val="002060"/>
                </a:solidFill>
              </a:rPr>
              <a:t>que, </a:t>
            </a:r>
            <a:r>
              <a:rPr lang="fr-FR" sz="1400" dirty="0">
                <a:solidFill>
                  <a:srgbClr val="002060"/>
                </a:solidFill>
              </a:rPr>
              <a:t>pour </a:t>
            </a:r>
            <a:r>
              <a:rPr lang="fr-FR" sz="1400" dirty="0" smtClean="0">
                <a:solidFill>
                  <a:srgbClr val="002060"/>
                </a:solidFill>
              </a:rPr>
              <a:t>moi, </a:t>
            </a:r>
            <a:r>
              <a:rPr lang="fr-FR" sz="1400" i="1" dirty="0">
                <a:solidFill>
                  <a:srgbClr val="002060"/>
                </a:solidFill>
              </a:rPr>
              <a:t>la situation stressante a été les vertiges, je me suis persuadée que j'avais quelque chose de très grave. S'en sont suivis beaucoup d'autres problèmes d'ordre neuro je pense… dont les céphalées mais aussi des sortes de spasmes, des fourmillements etc. </a:t>
            </a:r>
            <a:r>
              <a:rPr lang="fr-FR" sz="1400" dirty="0">
                <a:solidFill>
                  <a:srgbClr val="002060"/>
                </a:solidFill>
              </a:rPr>
              <a:t>... </a:t>
            </a:r>
            <a:r>
              <a:rPr lang="fr-FR" sz="1400" i="1" dirty="0">
                <a:solidFill>
                  <a:srgbClr val="002060"/>
                </a:solidFill>
              </a:rPr>
              <a:t>C'est un neurologue, qui m'a vraiment convaincu que je n'avais rien de tout ce que j'imaginais, qui m'a vraiment rassuré...Mais il m'a fallu le voir plusieurs fois pour que je commence à le croire...et à penser autrement, il a aussi fallu que les vertiges disparaissent</a:t>
            </a:r>
            <a:r>
              <a:rPr lang="fr-FR" sz="1400" dirty="0" smtClean="0">
                <a:solidFill>
                  <a:srgbClr val="002060"/>
                </a:solidFill>
              </a:rPr>
              <a:t>...</a:t>
            </a:r>
          </a:p>
          <a:p>
            <a:pPr algn="just"/>
            <a:r>
              <a:rPr lang="fr-FR" sz="1400" dirty="0" smtClean="0">
                <a:solidFill>
                  <a:srgbClr val="002060"/>
                </a:solidFill>
              </a:rPr>
              <a:t>Et </a:t>
            </a:r>
            <a:r>
              <a:rPr lang="fr-FR" sz="1400" dirty="0">
                <a:solidFill>
                  <a:srgbClr val="002060"/>
                </a:solidFill>
              </a:rPr>
              <a:t>encore merci pour tout ce travail qui m'avait tant aidé !</a:t>
            </a:r>
          </a:p>
          <a:p>
            <a:r>
              <a:rPr lang="fr-FR" sz="1400" dirty="0" smtClean="0">
                <a:solidFill>
                  <a:srgbClr val="002060"/>
                </a:solidFill>
              </a:rPr>
              <a:t>Christine</a:t>
            </a:r>
            <a:endParaRPr lang="fr-FR" sz="1400" dirty="0">
              <a:solidFill>
                <a:srgbClr val="002060"/>
              </a:solidFill>
            </a:endParaRPr>
          </a:p>
        </p:txBody>
      </p:sp>
      <p:sp>
        <p:nvSpPr>
          <p:cNvPr id="7" name="ZoneTexte 6"/>
          <p:cNvSpPr txBox="1"/>
          <p:nvPr/>
        </p:nvSpPr>
        <p:spPr>
          <a:xfrm>
            <a:off x="175755" y="1158780"/>
            <a:ext cx="6439534" cy="369332"/>
          </a:xfrm>
          <a:prstGeom prst="rect">
            <a:avLst/>
          </a:prstGeom>
          <a:noFill/>
        </p:spPr>
        <p:txBody>
          <a:bodyPr wrap="square" rtlCol="0">
            <a:spAutoFit/>
          </a:bodyPr>
          <a:lstStyle/>
          <a:p>
            <a:r>
              <a:rPr lang="fr-FR" u="sng" dirty="0">
                <a:solidFill>
                  <a:srgbClr val="002060"/>
                </a:solidFill>
              </a:rPr>
              <a:t>T</a:t>
            </a:r>
            <a:r>
              <a:rPr lang="fr-FR" u="sng" dirty="0" smtClean="0">
                <a:solidFill>
                  <a:srgbClr val="002060"/>
                </a:solidFill>
              </a:rPr>
              <a:t>émoignage de Christine</a:t>
            </a:r>
            <a:r>
              <a:rPr lang="fr-FR" dirty="0" smtClean="0">
                <a:solidFill>
                  <a:srgbClr val="002060"/>
                </a:solidFill>
              </a:rPr>
              <a:t> : </a:t>
            </a:r>
            <a:endParaRPr lang="fr-FR" u="sng" dirty="0">
              <a:solidFill>
                <a:srgbClr val="002060"/>
              </a:solidFill>
            </a:endParaRPr>
          </a:p>
        </p:txBody>
      </p:sp>
    </p:spTree>
    <p:extLst>
      <p:ext uri="{BB962C8B-B14F-4D97-AF65-F5344CB8AC3E}">
        <p14:creationId xmlns:p14="http://schemas.microsoft.com/office/powerpoint/2010/main" val="3897403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75755" y="225974"/>
            <a:ext cx="584200" cy="320675"/>
          </a:xfrm>
        </p:spPr>
        <p:txBody>
          <a:bodyPr/>
          <a:lstStyle/>
          <a:p>
            <a:fld id="{CE177AD9-1C89-497B-82D4-54EC60B92A04}" type="slidenum">
              <a:rPr lang="fr-FR" smtClean="0"/>
              <a:t>67</a:t>
            </a:fld>
            <a:endParaRPr lang="fr-FR" dirty="0"/>
          </a:p>
        </p:txBody>
      </p:sp>
      <p:sp>
        <p:nvSpPr>
          <p:cNvPr id="4" name="ZoneTexte 3"/>
          <p:cNvSpPr txBox="1"/>
          <p:nvPr/>
        </p:nvSpPr>
        <p:spPr>
          <a:xfrm>
            <a:off x="175755" y="688180"/>
            <a:ext cx="9239178" cy="369332"/>
          </a:xfrm>
          <a:prstGeom prst="rect">
            <a:avLst/>
          </a:prstGeom>
          <a:noFill/>
        </p:spPr>
        <p:txBody>
          <a:bodyPr wrap="square" rtlCol="0">
            <a:spAutoFit/>
          </a:bodyPr>
          <a:lstStyle/>
          <a:p>
            <a:r>
              <a:rPr lang="fr-FR" dirty="0" smtClean="0">
                <a:solidFill>
                  <a:srgbClr val="002060"/>
                </a:solidFill>
              </a:rPr>
              <a:t>13bis.</a:t>
            </a:r>
            <a:r>
              <a:rPr lang="fr-FR" b="1" dirty="0" smtClean="0">
                <a:solidFill>
                  <a:srgbClr val="002060"/>
                </a:solidFill>
              </a:rPr>
              <a:t> Exemples de guérisons et/ou rémissions de céphalées de tension chroniques (suite)</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75755" y="1488850"/>
            <a:ext cx="11790467" cy="4832092"/>
          </a:xfrm>
          <a:prstGeom prst="rect">
            <a:avLst/>
          </a:prstGeom>
          <a:noFill/>
          <a:ln>
            <a:solidFill>
              <a:srgbClr val="002060"/>
            </a:solidFill>
          </a:ln>
        </p:spPr>
        <p:txBody>
          <a:bodyPr wrap="square" rtlCol="0">
            <a:spAutoFit/>
          </a:bodyPr>
          <a:lstStyle/>
          <a:p>
            <a:r>
              <a:rPr lang="fr-FR" sz="1400" i="1" dirty="0">
                <a:solidFill>
                  <a:srgbClr val="002060"/>
                </a:solidFill>
              </a:rPr>
              <a:t>Bonjour Benjamin</a:t>
            </a:r>
            <a:r>
              <a:rPr lang="fr-FR" sz="1400" i="1" dirty="0" smtClean="0">
                <a:solidFill>
                  <a:srgbClr val="002060"/>
                </a:solidFill>
              </a:rPr>
              <a:t>,</a:t>
            </a:r>
            <a:endParaRPr lang="fr-FR" sz="1400" i="1" dirty="0">
              <a:solidFill>
                <a:srgbClr val="002060"/>
              </a:solidFill>
            </a:endParaRPr>
          </a:p>
          <a:p>
            <a:r>
              <a:rPr lang="fr-FR" sz="1400" i="1" dirty="0">
                <a:solidFill>
                  <a:srgbClr val="002060"/>
                </a:solidFill>
              </a:rPr>
              <a:t>Tu ne m'ennuies jamais, je trouve ce que tu fais incroyable et je pense que c'est admirable, sachant les efforts que tu dois fournir pour cela, ceux qui n'ont jamais eu ces fameuses céphalées de tension ne peuvent même pas s'imaginer ce que c'est</a:t>
            </a:r>
            <a:r>
              <a:rPr lang="fr-FR" sz="1400" i="1" dirty="0" smtClean="0">
                <a:solidFill>
                  <a:srgbClr val="002060"/>
                </a:solidFill>
              </a:rPr>
              <a:t>....</a:t>
            </a:r>
            <a:endParaRPr lang="fr-FR" sz="1400" i="1" dirty="0">
              <a:solidFill>
                <a:srgbClr val="002060"/>
              </a:solidFill>
            </a:endParaRPr>
          </a:p>
          <a:p>
            <a:r>
              <a:rPr lang="fr-FR" sz="1400" i="1" dirty="0">
                <a:solidFill>
                  <a:srgbClr val="002060"/>
                </a:solidFill>
              </a:rPr>
              <a:t>Bien sûr  qu'au moment des premiers vertiges, j'étais complètement épuisée, je préparais les fêtes de Noël, et comme chaque année tout se passe chez moi, le stress et les préparatifs sont pour moi également</a:t>
            </a:r>
            <a:r>
              <a:rPr lang="fr-FR" sz="1400" i="1" dirty="0" smtClean="0">
                <a:solidFill>
                  <a:srgbClr val="002060"/>
                </a:solidFill>
              </a:rPr>
              <a:t>. Au </a:t>
            </a:r>
            <a:r>
              <a:rPr lang="fr-FR" sz="1400" i="1" dirty="0">
                <a:solidFill>
                  <a:srgbClr val="002060"/>
                </a:solidFill>
              </a:rPr>
              <a:t>niveau du travail c'était la clôture annuelle avec des délais de paiements à respecter, toutes les  nouvelles formations à prévoir, les remplacements de collègues aussi qui profitent des fêtes pour partir dans leur pays d'origine, etc....</a:t>
            </a:r>
          </a:p>
          <a:p>
            <a:r>
              <a:rPr lang="fr-FR" sz="1400" i="1" dirty="0">
                <a:solidFill>
                  <a:srgbClr val="002060"/>
                </a:solidFill>
              </a:rPr>
              <a:t>Les "pots" de fin d'année qui se multipliaient, et souvent le soir, au Luxembourg, avec tous les collègues...</a:t>
            </a:r>
          </a:p>
          <a:p>
            <a:r>
              <a:rPr lang="fr-FR" sz="1400" i="1" dirty="0">
                <a:solidFill>
                  <a:srgbClr val="002060"/>
                </a:solidFill>
              </a:rPr>
              <a:t>Ma </a:t>
            </a:r>
            <a:r>
              <a:rPr lang="fr-FR" sz="1400" i="1" dirty="0" smtClean="0">
                <a:solidFill>
                  <a:srgbClr val="002060"/>
                </a:solidFill>
              </a:rPr>
              <a:t>sœur qui </a:t>
            </a:r>
            <a:r>
              <a:rPr lang="fr-FR" sz="1400" i="1" dirty="0">
                <a:solidFill>
                  <a:srgbClr val="002060"/>
                </a:solidFill>
              </a:rPr>
              <a:t>avait complètement coupé les ponts, situation que je vivais très mal</a:t>
            </a:r>
            <a:r>
              <a:rPr lang="fr-FR" sz="1400" i="1" dirty="0" smtClean="0">
                <a:solidFill>
                  <a:srgbClr val="002060"/>
                </a:solidFill>
              </a:rPr>
              <a:t>... J'essayais </a:t>
            </a:r>
            <a:r>
              <a:rPr lang="fr-FR" sz="1400" i="1" dirty="0">
                <a:solidFill>
                  <a:srgbClr val="002060"/>
                </a:solidFill>
              </a:rPr>
              <a:t>d'occulter le problème, mais j'en étais malade, et je ne pouvais pas en parler, mon mari ne voulant plus entendre parler d'elle.....Ca me rendait profondément malheureuse</a:t>
            </a:r>
            <a:r>
              <a:rPr lang="fr-FR" sz="1400" i="1" dirty="0" smtClean="0">
                <a:solidFill>
                  <a:srgbClr val="002060"/>
                </a:solidFill>
              </a:rPr>
              <a:t>...</a:t>
            </a:r>
            <a:endParaRPr lang="fr-FR" sz="1400" i="1" dirty="0">
              <a:solidFill>
                <a:srgbClr val="002060"/>
              </a:solidFill>
            </a:endParaRPr>
          </a:p>
          <a:p>
            <a:r>
              <a:rPr lang="fr-FR" sz="1400" i="1" dirty="0">
                <a:solidFill>
                  <a:srgbClr val="002060"/>
                </a:solidFill>
              </a:rPr>
              <a:t>Chaque année à ¨Noël, c'est plus ou moins la même chose, je termine l'année épuisée... là il y avait le problème avec ma </a:t>
            </a:r>
            <a:r>
              <a:rPr lang="fr-FR" sz="1400" i="1" dirty="0" smtClean="0">
                <a:solidFill>
                  <a:srgbClr val="002060"/>
                </a:solidFill>
              </a:rPr>
              <a:t>sœur en </a:t>
            </a:r>
            <a:r>
              <a:rPr lang="fr-FR" sz="1400" i="1" dirty="0">
                <a:solidFill>
                  <a:srgbClr val="002060"/>
                </a:solidFill>
              </a:rPr>
              <a:t>plus</a:t>
            </a:r>
            <a:r>
              <a:rPr lang="fr-FR" sz="1400" i="1" dirty="0" smtClean="0">
                <a:solidFill>
                  <a:srgbClr val="002060"/>
                </a:solidFill>
              </a:rPr>
              <a:t>....</a:t>
            </a:r>
            <a:endParaRPr lang="fr-FR" sz="1400" i="1" dirty="0">
              <a:solidFill>
                <a:srgbClr val="002060"/>
              </a:solidFill>
            </a:endParaRPr>
          </a:p>
          <a:p>
            <a:r>
              <a:rPr lang="fr-FR" sz="1400" i="1" dirty="0">
                <a:solidFill>
                  <a:srgbClr val="002060"/>
                </a:solidFill>
              </a:rPr>
              <a:t>La veille, j'étais encore au restaurant avec l'équipe informatique, mais vraiment trop fatiguée</a:t>
            </a:r>
            <a:r>
              <a:rPr lang="fr-FR" sz="1400" i="1" dirty="0" smtClean="0">
                <a:solidFill>
                  <a:srgbClr val="002060"/>
                </a:solidFill>
              </a:rPr>
              <a:t>.... A</a:t>
            </a:r>
            <a:r>
              <a:rPr lang="fr-FR" sz="1400" i="1" dirty="0">
                <a:solidFill>
                  <a:srgbClr val="002060"/>
                </a:solidFill>
              </a:rPr>
              <a:t> tel point que depuis je refuse tous ces "pots" le soir en fin d'année avec mes collègues, parce que j'ai toujours eu cette impression de lien entre la grosse fatigue du soir et les vertiges du lendemain</a:t>
            </a:r>
            <a:r>
              <a:rPr lang="fr-FR" sz="1400" i="1" dirty="0" smtClean="0">
                <a:solidFill>
                  <a:srgbClr val="002060"/>
                </a:solidFill>
              </a:rPr>
              <a:t>.....</a:t>
            </a:r>
            <a:endParaRPr lang="fr-FR" sz="1400" i="1" dirty="0">
              <a:solidFill>
                <a:srgbClr val="002060"/>
              </a:solidFill>
            </a:endParaRPr>
          </a:p>
          <a:p>
            <a:r>
              <a:rPr lang="fr-FR" sz="1400" i="1" dirty="0">
                <a:solidFill>
                  <a:srgbClr val="002060"/>
                </a:solidFill>
              </a:rPr>
              <a:t>Donc c'est certain, il y avait un tout ce que tu décris (mais ceci, dit j'ai eu des moments plus difficiles je pense avant et je n'en étais jamais arrivé à ce stade</a:t>
            </a:r>
            <a:r>
              <a:rPr lang="fr-FR" sz="1400" i="1" dirty="0" smtClean="0">
                <a:solidFill>
                  <a:srgbClr val="002060"/>
                </a:solidFill>
              </a:rPr>
              <a:t>...).</a:t>
            </a:r>
            <a:endParaRPr lang="fr-FR" sz="1400" i="1" dirty="0">
              <a:solidFill>
                <a:srgbClr val="002060"/>
              </a:solidFill>
            </a:endParaRPr>
          </a:p>
          <a:p>
            <a:r>
              <a:rPr lang="fr-FR" sz="1400" i="1" dirty="0">
                <a:solidFill>
                  <a:srgbClr val="002060"/>
                </a:solidFill>
              </a:rPr>
              <a:t>Le neurologue est docteur Scherrer de l'hôpital Bel Air à Thionville, j'ai d’abord été hospitalisée dans son service et c'est lui qui m'a dit qu'il s'agissait de céphalées de tension, que je devais faire des exercices de relaxation, il m'en a montré un ou deux...il m'a dit que cela ne partirait pas comme cela, du jour au lendemain... </a:t>
            </a:r>
            <a:r>
              <a:rPr lang="fr-FR" sz="1400" i="1" dirty="0" smtClean="0">
                <a:solidFill>
                  <a:srgbClr val="002060"/>
                </a:solidFill>
              </a:rPr>
              <a:t>C'était </a:t>
            </a:r>
            <a:r>
              <a:rPr lang="fr-FR" sz="1400" i="1" dirty="0">
                <a:solidFill>
                  <a:srgbClr val="002060"/>
                </a:solidFill>
              </a:rPr>
              <a:t>en février ou mars 2007</a:t>
            </a:r>
            <a:r>
              <a:rPr lang="fr-FR" sz="1400" i="1" dirty="0" smtClean="0">
                <a:solidFill>
                  <a:srgbClr val="002060"/>
                </a:solidFill>
              </a:rPr>
              <a:t>.... Je </a:t>
            </a:r>
            <a:r>
              <a:rPr lang="fr-FR" sz="1400" i="1" dirty="0">
                <a:solidFill>
                  <a:srgbClr val="002060"/>
                </a:solidFill>
              </a:rPr>
              <a:t>n'ai pas vraiment cru ce qu'il me disait, mais je savais qu'il était excellent neurologue, par l'intermédiaire d'amis travaillant dans le même hôpital</a:t>
            </a:r>
            <a:r>
              <a:rPr lang="fr-FR" sz="1400" i="1" dirty="0" smtClean="0">
                <a:solidFill>
                  <a:srgbClr val="002060"/>
                </a:solidFill>
              </a:rPr>
              <a:t>.... Je </a:t>
            </a:r>
            <a:r>
              <a:rPr lang="fr-FR" sz="1400" i="1" dirty="0">
                <a:solidFill>
                  <a:srgbClr val="002060"/>
                </a:solidFill>
              </a:rPr>
              <a:t>suis retournée le voir beaucoup plus tard en consultation externe, il m'a enlevé un gros doute, une grosse peur que j'avais (je m'imaginais avoir une sclérose, à cause de drôles de phénomènes musculaires</a:t>
            </a:r>
            <a:r>
              <a:rPr lang="fr-FR" sz="1400" i="1" dirty="0" smtClean="0">
                <a:solidFill>
                  <a:srgbClr val="002060"/>
                </a:solidFill>
              </a:rPr>
              <a:t>...). Il </a:t>
            </a:r>
            <a:r>
              <a:rPr lang="fr-FR" sz="1400" i="1" dirty="0">
                <a:solidFill>
                  <a:srgbClr val="002060"/>
                </a:solidFill>
              </a:rPr>
              <a:t>m'a dit que  chez moi, c'était la façon d'évacuer un stress, comme certain ont des réactions cutanées (psoriasis, etc. </a:t>
            </a:r>
            <a:r>
              <a:rPr lang="fr-FR" sz="1400" i="1" dirty="0" smtClean="0">
                <a:solidFill>
                  <a:srgbClr val="002060"/>
                </a:solidFill>
              </a:rPr>
              <a:t>...). Ce </a:t>
            </a:r>
            <a:r>
              <a:rPr lang="fr-FR" sz="1400" i="1" dirty="0">
                <a:solidFill>
                  <a:srgbClr val="002060"/>
                </a:solidFill>
              </a:rPr>
              <a:t>serait mon point fragile</a:t>
            </a:r>
            <a:r>
              <a:rPr lang="fr-FR" sz="1400" i="1" dirty="0" smtClean="0">
                <a:solidFill>
                  <a:srgbClr val="002060"/>
                </a:solidFill>
              </a:rPr>
              <a:t>... </a:t>
            </a:r>
            <a:r>
              <a:rPr lang="fr-FR" sz="1400" i="1" dirty="0" smtClean="0">
                <a:solidFill>
                  <a:srgbClr val="008000"/>
                </a:solidFill>
              </a:rPr>
              <a:t>J'ai </a:t>
            </a:r>
            <a:r>
              <a:rPr lang="fr-FR" sz="1400" i="1" dirty="0">
                <a:solidFill>
                  <a:srgbClr val="008000"/>
                </a:solidFill>
              </a:rPr>
              <a:t>beaucoup aimé son </a:t>
            </a:r>
            <a:r>
              <a:rPr lang="fr-FR" sz="1400" i="1" dirty="0" smtClean="0">
                <a:solidFill>
                  <a:srgbClr val="008000"/>
                </a:solidFill>
              </a:rPr>
              <a:t>écoute</a:t>
            </a:r>
            <a:r>
              <a:rPr lang="fr-FR" sz="1400" i="1" dirty="0" smtClean="0">
                <a:solidFill>
                  <a:srgbClr val="002060"/>
                </a:solidFill>
              </a:rPr>
              <a:t> </a:t>
            </a:r>
            <a:r>
              <a:rPr lang="fr-FR" sz="1400" i="1" dirty="0">
                <a:solidFill>
                  <a:srgbClr val="002060"/>
                </a:solidFill>
              </a:rPr>
              <a:t>(mais pas trop la première fois</a:t>
            </a:r>
            <a:r>
              <a:rPr lang="fr-FR" sz="1400" i="1" dirty="0" smtClean="0">
                <a:solidFill>
                  <a:srgbClr val="002060"/>
                </a:solidFill>
              </a:rPr>
              <a:t>...). </a:t>
            </a:r>
            <a:r>
              <a:rPr lang="fr-FR" sz="1400" i="1" dirty="0" smtClean="0">
                <a:solidFill>
                  <a:srgbClr val="FF0000"/>
                </a:solidFill>
              </a:rPr>
              <a:t>J'en </a:t>
            </a:r>
            <a:r>
              <a:rPr lang="fr-FR" sz="1400" i="1" dirty="0">
                <a:solidFill>
                  <a:srgbClr val="FF0000"/>
                </a:solidFill>
              </a:rPr>
              <a:t>avais assez de mon généraliste qui me donnait l'impression de me prendre pour une malade imaginaire</a:t>
            </a:r>
            <a:r>
              <a:rPr lang="fr-FR" sz="1400" i="1" dirty="0" smtClean="0">
                <a:solidFill>
                  <a:srgbClr val="002060"/>
                </a:solidFill>
              </a:rPr>
              <a:t>.... Je </a:t>
            </a:r>
            <a:r>
              <a:rPr lang="fr-FR" sz="1400" i="1" dirty="0">
                <a:solidFill>
                  <a:srgbClr val="002060"/>
                </a:solidFill>
              </a:rPr>
              <a:t>ne sais pas si on peut le conseiller à d'autres, moi il m'a apporté ce que j'attendais</a:t>
            </a:r>
            <a:r>
              <a:rPr lang="fr-FR" sz="1400" i="1" dirty="0" smtClean="0">
                <a:solidFill>
                  <a:srgbClr val="002060"/>
                </a:solidFill>
              </a:rPr>
              <a:t>... </a:t>
            </a:r>
            <a:r>
              <a:rPr lang="fr-FR" sz="1400" i="1" dirty="0">
                <a:solidFill>
                  <a:srgbClr val="002060"/>
                </a:solidFill>
              </a:rPr>
              <a:t> Voilà Benjamin, si cela peut t'aider</a:t>
            </a:r>
            <a:r>
              <a:rPr lang="fr-FR" sz="1400" i="1" dirty="0" smtClean="0">
                <a:solidFill>
                  <a:srgbClr val="002060"/>
                </a:solidFill>
              </a:rPr>
              <a:t>... </a:t>
            </a:r>
            <a:r>
              <a:rPr lang="fr-FR" sz="1400" i="1" dirty="0">
                <a:solidFill>
                  <a:srgbClr val="002060"/>
                </a:solidFill>
              </a:rPr>
              <a:t> Bien à toi, </a:t>
            </a:r>
          </a:p>
          <a:p>
            <a:r>
              <a:rPr lang="fr-FR" sz="1400" i="1" dirty="0" smtClean="0">
                <a:solidFill>
                  <a:srgbClr val="002060"/>
                </a:solidFill>
              </a:rPr>
              <a:t>Christine</a:t>
            </a:r>
            <a:endParaRPr lang="fr-FR" sz="1400" i="1" dirty="0">
              <a:solidFill>
                <a:srgbClr val="002060"/>
              </a:solidFill>
            </a:endParaRPr>
          </a:p>
        </p:txBody>
      </p:sp>
      <p:sp>
        <p:nvSpPr>
          <p:cNvPr id="3" name="ZoneTexte 2"/>
          <p:cNvSpPr txBox="1"/>
          <p:nvPr/>
        </p:nvSpPr>
        <p:spPr>
          <a:xfrm>
            <a:off x="175755" y="1088515"/>
            <a:ext cx="4309107" cy="369332"/>
          </a:xfrm>
          <a:prstGeom prst="rect">
            <a:avLst/>
          </a:prstGeom>
          <a:noFill/>
        </p:spPr>
        <p:txBody>
          <a:bodyPr wrap="square" rtlCol="0">
            <a:spAutoFit/>
          </a:bodyPr>
          <a:lstStyle/>
          <a:p>
            <a:r>
              <a:rPr lang="fr-FR" u="sng" dirty="0" smtClean="0">
                <a:solidFill>
                  <a:srgbClr val="002060"/>
                </a:solidFill>
              </a:rPr>
              <a:t>Suite du témoignage de Christine</a:t>
            </a:r>
            <a:r>
              <a:rPr lang="fr-FR" dirty="0" smtClean="0">
                <a:solidFill>
                  <a:srgbClr val="002060"/>
                </a:solidFill>
              </a:rPr>
              <a:t> : </a:t>
            </a:r>
            <a:endParaRPr lang="fr-FR" u="sng" dirty="0">
              <a:solidFill>
                <a:srgbClr val="002060"/>
              </a:solidFill>
            </a:endParaRPr>
          </a:p>
        </p:txBody>
      </p:sp>
      <p:sp>
        <p:nvSpPr>
          <p:cNvPr id="7" name="ZoneTexte 6"/>
          <p:cNvSpPr txBox="1"/>
          <p:nvPr/>
        </p:nvSpPr>
        <p:spPr>
          <a:xfrm>
            <a:off x="175755" y="6445956"/>
            <a:ext cx="11790467" cy="307777"/>
          </a:xfrm>
          <a:prstGeom prst="rect">
            <a:avLst/>
          </a:prstGeom>
          <a:noFill/>
        </p:spPr>
        <p:txBody>
          <a:bodyPr wrap="square" rtlCol="0">
            <a:spAutoFit/>
          </a:bodyPr>
          <a:lstStyle/>
          <a:p>
            <a:pPr algn="just"/>
            <a:r>
              <a:rPr lang="fr-FR" sz="1400" dirty="0" smtClean="0">
                <a:solidFill>
                  <a:srgbClr val="002060"/>
                </a:solidFill>
              </a:rPr>
              <a:t>Nous avons souligné en </a:t>
            </a:r>
            <a:r>
              <a:rPr lang="fr-FR" sz="1400" dirty="0" smtClean="0">
                <a:solidFill>
                  <a:srgbClr val="008000"/>
                </a:solidFill>
              </a:rPr>
              <a:t>vert</a:t>
            </a:r>
            <a:r>
              <a:rPr lang="fr-FR" sz="1400" dirty="0" smtClean="0">
                <a:solidFill>
                  <a:srgbClr val="002060"/>
                </a:solidFill>
              </a:rPr>
              <a:t> , dans ce témoignage, qu’</a:t>
            </a:r>
            <a:r>
              <a:rPr lang="fr-FR" sz="1400" i="1" dirty="0" smtClean="0">
                <a:solidFill>
                  <a:srgbClr val="008000"/>
                </a:solidFill>
              </a:rPr>
              <a:t>une écoute compréhensive et le côté rassurant du neurologue peut aider à soulager le malade de ses CTC</a:t>
            </a:r>
            <a:r>
              <a:rPr lang="fr-FR" sz="1400" dirty="0" smtClean="0">
                <a:solidFill>
                  <a:srgbClr val="002060"/>
                </a:solidFill>
              </a:rPr>
              <a:t>.  </a:t>
            </a:r>
            <a:endParaRPr lang="fr-FR" sz="1400" dirty="0">
              <a:solidFill>
                <a:srgbClr val="002060"/>
              </a:solidFill>
            </a:endParaRPr>
          </a:p>
        </p:txBody>
      </p:sp>
    </p:spTree>
    <p:extLst>
      <p:ext uri="{BB962C8B-B14F-4D97-AF65-F5344CB8AC3E}">
        <p14:creationId xmlns:p14="http://schemas.microsoft.com/office/powerpoint/2010/main" val="944935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75755" y="225974"/>
            <a:ext cx="584200" cy="320675"/>
          </a:xfrm>
        </p:spPr>
        <p:txBody>
          <a:bodyPr/>
          <a:lstStyle/>
          <a:p>
            <a:fld id="{CE177AD9-1C89-497B-82D4-54EC60B92A04}" type="slidenum">
              <a:rPr lang="fr-FR" smtClean="0"/>
              <a:t>68</a:t>
            </a:fld>
            <a:endParaRPr lang="fr-FR" dirty="0"/>
          </a:p>
        </p:txBody>
      </p:sp>
      <p:sp>
        <p:nvSpPr>
          <p:cNvPr id="4" name="ZoneTexte 3"/>
          <p:cNvSpPr txBox="1"/>
          <p:nvPr/>
        </p:nvSpPr>
        <p:spPr>
          <a:xfrm>
            <a:off x="175755" y="688180"/>
            <a:ext cx="9239178" cy="369332"/>
          </a:xfrm>
          <a:prstGeom prst="rect">
            <a:avLst/>
          </a:prstGeom>
          <a:noFill/>
        </p:spPr>
        <p:txBody>
          <a:bodyPr wrap="square" rtlCol="0">
            <a:spAutoFit/>
          </a:bodyPr>
          <a:lstStyle/>
          <a:p>
            <a:r>
              <a:rPr lang="fr-FR" dirty="0" smtClean="0">
                <a:solidFill>
                  <a:srgbClr val="002060"/>
                </a:solidFill>
              </a:rPr>
              <a:t>13bis.</a:t>
            </a:r>
            <a:r>
              <a:rPr lang="fr-FR" b="1" dirty="0" smtClean="0">
                <a:solidFill>
                  <a:srgbClr val="002060"/>
                </a:solidFill>
              </a:rPr>
              <a:t> Exemples de guérisons et/ou rémissions de céphalées de tension chroniques (suite et fin)</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75755" y="1488850"/>
            <a:ext cx="11790467" cy="4616648"/>
          </a:xfrm>
          <a:prstGeom prst="rect">
            <a:avLst/>
          </a:prstGeom>
          <a:noFill/>
          <a:ln>
            <a:solidFill>
              <a:srgbClr val="002060"/>
            </a:solidFill>
          </a:ln>
        </p:spPr>
        <p:txBody>
          <a:bodyPr wrap="square" rtlCol="0">
            <a:spAutoFit/>
          </a:bodyPr>
          <a:lstStyle/>
          <a:p>
            <a:r>
              <a:rPr lang="fr-FR" sz="1400" i="1" dirty="0">
                <a:solidFill>
                  <a:srgbClr val="002060"/>
                </a:solidFill>
              </a:rPr>
              <a:t>Bonjour Benjamin</a:t>
            </a:r>
            <a:r>
              <a:rPr lang="fr-FR" sz="1400" i="1" dirty="0" smtClean="0">
                <a:solidFill>
                  <a:srgbClr val="002060"/>
                </a:solidFill>
              </a:rPr>
              <a:t>,</a:t>
            </a:r>
            <a:endParaRPr lang="fr-FR" sz="1400" i="1" dirty="0">
              <a:solidFill>
                <a:srgbClr val="002060"/>
              </a:solidFill>
            </a:endParaRPr>
          </a:p>
          <a:p>
            <a:r>
              <a:rPr lang="fr-FR" sz="1400" i="1" dirty="0">
                <a:solidFill>
                  <a:srgbClr val="002060"/>
                </a:solidFill>
              </a:rPr>
              <a:t>Il m'avait prescrit du </a:t>
            </a:r>
            <a:r>
              <a:rPr lang="fr-FR" sz="1400" i="1" dirty="0" err="1">
                <a:solidFill>
                  <a:srgbClr val="002060"/>
                </a:solidFill>
              </a:rPr>
              <a:t>Myolastan</a:t>
            </a:r>
            <a:r>
              <a:rPr lang="fr-FR" sz="1400" i="1" dirty="0">
                <a:solidFill>
                  <a:srgbClr val="002060"/>
                </a:solidFill>
              </a:rPr>
              <a:t> et du Di-</a:t>
            </a:r>
            <a:r>
              <a:rPr lang="fr-FR" sz="1400" i="1" dirty="0" err="1">
                <a:solidFill>
                  <a:srgbClr val="002060"/>
                </a:solidFill>
              </a:rPr>
              <a:t>Antalvic</a:t>
            </a:r>
            <a:r>
              <a:rPr lang="fr-FR" sz="1400" i="1" dirty="0">
                <a:solidFill>
                  <a:srgbClr val="002060"/>
                </a:solidFill>
              </a:rPr>
              <a:t>....mais surtout me demandait de faire mes exercices de relaxation. ... Mais au départ je n'ai vu aucune amélioration</a:t>
            </a:r>
            <a:r>
              <a:rPr lang="fr-FR" sz="1400" i="1" dirty="0" smtClean="0">
                <a:solidFill>
                  <a:srgbClr val="002060"/>
                </a:solidFill>
              </a:rPr>
              <a:t>. Puis </a:t>
            </a:r>
            <a:r>
              <a:rPr lang="fr-FR" sz="1400" i="1" dirty="0">
                <a:solidFill>
                  <a:srgbClr val="002060"/>
                </a:solidFill>
              </a:rPr>
              <a:t>Il y a un acupuncteur formidable à Metz, qui s'appelle M. </a:t>
            </a:r>
            <a:r>
              <a:rPr lang="fr-FR" sz="1400" i="1" dirty="0" err="1">
                <a:solidFill>
                  <a:srgbClr val="002060"/>
                </a:solidFill>
              </a:rPr>
              <a:t>Giraudot</a:t>
            </a:r>
            <a:r>
              <a:rPr lang="fr-FR" sz="1400" i="1" dirty="0">
                <a:solidFill>
                  <a:srgbClr val="002060"/>
                </a:solidFill>
              </a:rPr>
              <a:t> (ou Giraudeau) qu'on m'avait conseillé de voir. Je pense qu'il a été le premier à vraiment m'aider. C'est un vieux monsieur, qui devrait être à la retraite, mais qui travaille très tôt le matin, jusqu'à très tard la nuit... </a:t>
            </a:r>
          </a:p>
          <a:p>
            <a:r>
              <a:rPr lang="fr-FR" sz="1400" i="1" dirty="0">
                <a:solidFill>
                  <a:srgbClr val="002060"/>
                </a:solidFill>
              </a:rPr>
              <a:t>Je lui disais souvent qu'il m'avait sauvé la vie, </a:t>
            </a:r>
            <a:r>
              <a:rPr lang="fr-FR" sz="1400" i="1" dirty="0">
                <a:solidFill>
                  <a:srgbClr val="008000"/>
                </a:solidFill>
              </a:rPr>
              <a:t>il me rassurait avant tout</a:t>
            </a:r>
            <a:r>
              <a:rPr lang="fr-FR" sz="1400" i="1" dirty="0">
                <a:solidFill>
                  <a:srgbClr val="002060"/>
                </a:solidFill>
              </a:rPr>
              <a:t>. Souvent, parce que les changements ont été longs, il me disait "rappelez-vous dans quel état vous étiez la première fois que l'on s'est vus... </a:t>
            </a:r>
            <a:r>
              <a:rPr lang="fr-FR" sz="1400" i="1" dirty="0" smtClean="0">
                <a:solidFill>
                  <a:srgbClr val="002060"/>
                </a:solidFill>
              </a:rPr>
              <a:t>". </a:t>
            </a:r>
            <a:r>
              <a:rPr lang="fr-FR" sz="1400" i="1" dirty="0">
                <a:solidFill>
                  <a:srgbClr val="008000"/>
                </a:solidFill>
              </a:rPr>
              <a:t>il m'a donné le sentiment de prendre mon cas au sérieux, il m'aidait vraiment</a:t>
            </a:r>
            <a:r>
              <a:rPr lang="fr-FR" sz="1400" i="1" dirty="0">
                <a:solidFill>
                  <a:srgbClr val="002060"/>
                </a:solidFill>
              </a:rPr>
              <a:t>.</a:t>
            </a:r>
          </a:p>
          <a:p>
            <a:r>
              <a:rPr lang="fr-FR" sz="1400" i="1" dirty="0">
                <a:solidFill>
                  <a:srgbClr val="002060"/>
                </a:solidFill>
              </a:rPr>
              <a:t>Ensuite je suis retournée voir le docteur </a:t>
            </a:r>
            <a:r>
              <a:rPr lang="fr-FR" sz="1400" i="1" dirty="0">
                <a:solidFill>
                  <a:srgbClr val="008000"/>
                </a:solidFill>
              </a:rPr>
              <a:t>Scherrer, en consultation externe, deux fois, et </a:t>
            </a:r>
            <a:r>
              <a:rPr lang="fr-FR" sz="1400" i="1" dirty="0">
                <a:solidFill>
                  <a:srgbClr val="002060"/>
                </a:solidFill>
              </a:rPr>
              <a:t>il m'a beaucoup rassurée, il a réussi à faire sauter cette angoisse qui  je pense augmentait tous mes symptômes. Il n'avait pas de solutions miracles, mais était si sûr de lui</a:t>
            </a:r>
            <a:r>
              <a:rPr lang="fr-FR" sz="1400" i="1" dirty="0">
                <a:solidFill>
                  <a:srgbClr val="008000"/>
                </a:solidFill>
              </a:rPr>
              <a:t>, il m'a même accueillie une fois avec une de mes filles, et nous avons discuté tous les trois de ma façon "excessive" de réagir au stress, et à l'angoisse. Et surtout il m'a dit que je n'avais rien de grave, ce dont j'étais persuadée</a:t>
            </a:r>
            <a:r>
              <a:rPr lang="fr-FR" sz="1400" i="1" dirty="0" smtClean="0">
                <a:solidFill>
                  <a:srgbClr val="008000"/>
                </a:solidFill>
              </a:rPr>
              <a:t>.... </a:t>
            </a:r>
            <a:r>
              <a:rPr lang="fr-FR" sz="1400" i="1" dirty="0" smtClean="0">
                <a:solidFill>
                  <a:srgbClr val="FF0000"/>
                </a:solidFill>
              </a:rPr>
              <a:t>Voilà </a:t>
            </a:r>
            <a:r>
              <a:rPr lang="fr-FR" sz="1400" i="1" dirty="0">
                <a:solidFill>
                  <a:srgbClr val="FF0000"/>
                </a:solidFill>
              </a:rPr>
              <a:t>Benjamin, ce ne sont pas les médicaments</a:t>
            </a:r>
            <a:r>
              <a:rPr lang="fr-FR" sz="1400" i="1" dirty="0">
                <a:solidFill>
                  <a:srgbClr val="002060"/>
                </a:solidFill>
              </a:rPr>
              <a:t>, </a:t>
            </a:r>
            <a:r>
              <a:rPr lang="fr-FR" sz="1400" i="1" dirty="0">
                <a:solidFill>
                  <a:srgbClr val="008000"/>
                </a:solidFill>
              </a:rPr>
              <a:t>mais ces personnes m'ont aidée à être moins </a:t>
            </a:r>
            <a:r>
              <a:rPr lang="fr-FR" sz="1400" i="1" dirty="0" smtClean="0">
                <a:solidFill>
                  <a:srgbClr val="008000"/>
                </a:solidFill>
              </a:rPr>
              <a:t>angoissée</a:t>
            </a:r>
            <a:r>
              <a:rPr lang="fr-FR" sz="1400" i="1" dirty="0">
                <a:solidFill>
                  <a:srgbClr val="002060"/>
                </a:solidFill>
              </a:rPr>
              <a:t>.</a:t>
            </a:r>
            <a:r>
              <a:rPr lang="fr-FR" sz="1400" i="1" dirty="0" smtClean="0">
                <a:solidFill>
                  <a:srgbClr val="002060"/>
                </a:solidFill>
              </a:rPr>
              <a:t> </a:t>
            </a:r>
            <a:r>
              <a:rPr lang="fr-FR" sz="1400" i="1" dirty="0" smtClean="0">
                <a:solidFill>
                  <a:srgbClr val="008000"/>
                </a:solidFill>
              </a:rPr>
              <a:t>J'entrais </a:t>
            </a:r>
            <a:r>
              <a:rPr lang="fr-FR" sz="1400" i="1" dirty="0">
                <a:solidFill>
                  <a:srgbClr val="008000"/>
                </a:solidFill>
              </a:rPr>
              <a:t>dans des états de panique et je n'en avais même plus conscience, tout cela était comme un engrenage... il fallait aussi que je l'admette. </a:t>
            </a:r>
          </a:p>
          <a:p>
            <a:r>
              <a:rPr lang="fr-FR" sz="1400" i="1" dirty="0">
                <a:solidFill>
                  <a:srgbClr val="008000"/>
                </a:solidFill>
              </a:rPr>
              <a:t>La discussion avec docteur Scherrer et ma fille </a:t>
            </a:r>
            <a:r>
              <a:rPr lang="fr-FR" sz="1400" i="1" dirty="0" smtClean="0">
                <a:solidFill>
                  <a:srgbClr val="008000"/>
                </a:solidFill>
              </a:rPr>
              <a:t>a </a:t>
            </a:r>
            <a:r>
              <a:rPr lang="fr-FR" sz="1400" i="1" dirty="0">
                <a:solidFill>
                  <a:srgbClr val="008000"/>
                </a:solidFill>
              </a:rPr>
              <a:t>été salvatrice. A partir de là tout a été mieux.</a:t>
            </a:r>
          </a:p>
          <a:p>
            <a:r>
              <a:rPr lang="fr-FR" sz="1400" i="1" dirty="0">
                <a:solidFill>
                  <a:srgbClr val="008000"/>
                </a:solidFill>
              </a:rPr>
              <a:t>Mais j'avais oublie de te parler de docteur </a:t>
            </a:r>
            <a:r>
              <a:rPr lang="fr-FR" sz="1400" i="1" dirty="0" err="1">
                <a:solidFill>
                  <a:srgbClr val="008000"/>
                </a:solidFill>
              </a:rPr>
              <a:t>Giraudot</a:t>
            </a:r>
            <a:r>
              <a:rPr lang="fr-FR" sz="1400" i="1" dirty="0">
                <a:solidFill>
                  <a:srgbClr val="008000"/>
                </a:solidFill>
              </a:rPr>
              <a:t>, qui m'a aussi tellement aidée</a:t>
            </a:r>
            <a:r>
              <a:rPr lang="fr-FR" sz="1400" i="1" dirty="0" smtClean="0">
                <a:solidFill>
                  <a:srgbClr val="008000"/>
                </a:solidFill>
              </a:rPr>
              <a:t>...</a:t>
            </a:r>
            <a:endParaRPr lang="fr-FR" sz="1400" i="1" dirty="0">
              <a:solidFill>
                <a:srgbClr val="008000"/>
              </a:solidFill>
            </a:endParaRPr>
          </a:p>
          <a:p>
            <a:r>
              <a:rPr lang="fr-FR" sz="1400" i="1" dirty="0">
                <a:solidFill>
                  <a:srgbClr val="002060"/>
                </a:solidFill>
              </a:rPr>
              <a:t>Je ne sais pas si j'ai répondu à tes demandes, mais j'espère que cela t'aidera un </a:t>
            </a:r>
            <a:r>
              <a:rPr lang="fr-FR" sz="1400" i="1" dirty="0" smtClean="0">
                <a:solidFill>
                  <a:srgbClr val="002060"/>
                </a:solidFill>
              </a:rPr>
              <a:t>peu. Je </a:t>
            </a:r>
            <a:r>
              <a:rPr lang="fr-FR" sz="1400" i="1" dirty="0">
                <a:solidFill>
                  <a:srgbClr val="002060"/>
                </a:solidFill>
              </a:rPr>
              <a:t>te souhaite une bonne </a:t>
            </a:r>
            <a:r>
              <a:rPr lang="fr-FR" sz="1400" i="1" dirty="0" smtClean="0">
                <a:solidFill>
                  <a:srgbClr val="002060"/>
                </a:solidFill>
              </a:rPr>
              <a:t>journée.</a:t>
            </a:r>
            <a:endParaRPr lang="fr-FR" sz="1400" i="1" dirty="0">
              <a:solidFill>
                <a:srgbClr val="002060"/>
              </a:solidFill>
            </a:endParaRPr>
          </a:p>
          <a:p>
            <a:r>
              <a:rPr lang="en-US" sz="1400" i="1" dirty="0" smtClean="0">
                <a:solidFill>
                  <a:srgbClr val="002060"/>
                </a:solidFill>
              </a:rPr>
              <a:t>Christine</a:t>
            </a:r>
          </a:p>
          <a:p>
            <a:endParaRPr lang="fr-FR" sz="1400" i="1" dirty="0" smtClean="0">
              <a:solidFill>
                <a:srgbClr val="002060"/>
              </a:solidFill>
            </a:endParaRPr>
          </a:p>
          <a:p>
            <a:r>
              <a:rPr lang="fr-FR" sz="1400" i="1" dirty="0" smtClean="0">
                <a:solidFill>
                  <a:srgbClr val="002060"/>
                </a:solidFill>
              </a:rPr>
              <a:t>Bonjour </a:t>
            </a:r>
            <a:r>
              <a:rPr lang="fr-FR" sz="1400" i="1" dirty="0">
                <a:solidFill>
                  <a:srgbClr val="002060"/>
                </a:solidFill>
              </a:rPr>
              <a:t>Benjamin</a:t>
            </a:r>
            <a:r>
              <a:rPr lang="fr-FR" sz="1400" i="1" dirty="0" smtClean="0">
                <a:solidFill>
                  <a:srgbClr val="002060"/>
                </a:solidFill>
              </a:rPr>
              <a:t>,</a:t>
            </a:r>
            <a:endParaRPr lang="fr-FR" sz="1400" i="1" dirty="0">
              <a:solidFill>
                <a:srgbClr val="002060"/>
              </a:solidFill>
            </a:endParaRPr>
          </a:p>
          <a:p>
            <a:r>
              <a:rPr lang="fr-FR" sz="1400" i="1" dirty="0">
                <a:solidFill>
                  <a:srgbClr val="002060"/>
                </a:solidFill>
              </a:rPr>
              <a:t>Mais oui, </a:t>
            </a:r>
            <a:r>
              <a:rPr lang="fr-FR" sz="1400" i="1" dirty="0">
                <a:solidFill>
                  <a:srgbClr val="FF0000"/>
                </a:solidFill>
              </a:rPr>
              <a:t>je suis certaine que la séparation, avec ma sœur était bien un des éléments déclenchant</a:t>
            </a:r>
            <a:r>
              <a:rPr lang="fr-FR" sz="1400" i="1" dirty="0">
                <a:solidFill>
                  <a:srgbClr val="002060"/>
                </a:solidFill>
              </a:rPr>
              <a:t>... Mon mari me l'a souvent dit...., avec ma fille je ne pense pas... c'est fréquent avec les enfants ce genre de situations, mais je suis proche d'elle, même si nous ne sommes pas toujours d'accord... Avec ma sœur, les choses resteront toujours différentes, même si nous avons pu parler, rien n'est plus comme avant</a:t>
            </a:r>
            <a:r>
              <a:rPr lang="fr-FR" sz="1400" i="1" dirty="0" smtClean="0">
                <a:solidFill>
                  <a:srgbClr val="002060"/>
                </a:solidFill>
              </a:rPr>
              <a:t>....</a:t>
            </a:r>
            <a:r>
              <a:rPr lang="fr-FR" sz="1400" i="1" dirty="0">
                <a:solidFill>
                  <a:srgbClr val="002060"/>
                </a:solidFill>
              </a:rPr>
              <a:t> </a:t>
            </a:r>
            <a:r>
              <a:rPr lang="fr-FR" sz="1400" i="1" dirty="0" smtClean="0">
                <a:solidFill>
                  <a:srgbClr val="002060"/>
                </a:solidFill>
              </a:rPr>
              <a:t>bravo </a:t>
            </a:r>
            <a:r>
              <a:rPr lang="fr-FR" sz="1400" i="1" dirty="0">
                <a:solidFill>
                  <a:srgbClr val="002060"/>
                </a:solidFill>
              </a:rPr>
              <a:t>encore pour tout ce que tu fais !</a:t>
            </a:r>
          </a:p>
          <a:p>
            <a:r>
              <a:rPr lang="fr-FR" sz="1400" i="1" dirty="0" smtClean="0">
                <a:solidFill>
                  <a:srgbClr val="002060"/>
                </a:solidFill>
              </a:rPr>
              <a:t>Christine</a:t>
            </a:r>
            <a:endParaRPr lang="fr-FR" sz="1400" i="1" dirty="0">
              <a:solidFill>
                <a:srgbClr val="002060"/>
              </a:solidFill>
            </a:endParaRPr>
          </a:p>
        </p:txBody>
      </p:sp>
      <p:sp>
        <p:nvSpPr>
          <p:cNvPr id="3" name="ZoneTexte 2"/>
          <p:cNvSpPr txBox="1"/>
          <p:nvPr/>
        </p:nvSpPr>
        <p:spPr>
          <a:xfrm>
            <a:off x="175755" y="1088515"/>
            <a:ext cx="4309107" cy="369332"/>
          </a:xfrm>
          <a:prstGeom prst="rect">
            <a:avLst/>
          </a:prstGeom>
          <a:noFill/>
        </p:spPr>
        <p:txBody>
          <a:bodyPr wrap="square" rtlCol="0">
            <a:spAutoFit/>
          </a:bodyPr>
          <a:lstStyle/>
          <a:p>
            <a:r>
              <a:rPr lang="fr-FR" u="sng" dirty="0" smtClean="0">
                <a:solidFill>
                  <a:srgbClr val="002060"/>
                </a:solidFill>
              </a:rPr>
              <a:t>Suite et fin du témoignage de Christine</a:t>
            </a:r>
            <a:r>
              <a:rPr lang="fr-FR" dirty="0" smtClean="0">
                <a:solidFill>
                  <a:srgbClr val="002060"/>
                </a:solidFill>
              </a:rPr>
              <a:t> : </a:t>
            </a:r>
            <a:endParaRPr lang="fr-FR" u="sng" dirty="0">
              <a:solidFill>
                <a:srgbClr val="002060"/>
              </a:solidFill>
            </a:endParaRPr>
          </a:p>
        </p:txBody>
      </p:sp>
      <p:sp>
        <p:nvSpPr>
          <p:cNvPr id="7" name="ZoneTexte 6"/>
          <p:cNvSpPr txBox="1"/>
          <p:nvPr/>
        </p:nvSpPr>
        <p:spPr>
          <a:xfrm>
            <a:off x="85442" y="6105498"/>
            <a:ext cx="11971091" cy="742250"/>
          </a:xfrm>
          <a:prstGeom prst="rect">
            <a:avLst/>
          </a:prstGeom>
          <a:noFill/>
        </p:spPr>
        <p:txBody>
          <a:bodyPr wrap="square" rtlCol="0">
            <a:spAutoFit/>
          </a:bodyPr>
          <a:lstStyle/>
          <a:p>
            <a:pPr algn="just"/>
            <a:r>
              <a:rPr lang="fr-FR" sz="1400" dirty="0" smtClean="0">
                <a:solidFill>
                  <a:srgbClr val="002060"/>
                </a:solidFill>
              </a:rPr>
              <a:t>Nous avons encore souligné en </a:t>
            </a:r>
            <a:r>
              <a:rPr lang="fr-FR" sz="1400" dirty="0" smtClean="0">
                <a:solidFill>
                  <a:srgbClr val="008000"/>
                </a:solidFill>
              </a:rPr>
              <a:t>vert</a:t>
            </a:r>
            <a:r>
              <a:rPr lang="fr-FR" sz="1400" dirty="0" smtClean="0">
                <a:solidFill>
                  <a:srgbClr val="002060"/>
                </a:solidFill>
              </a:rPr>
              <a:t>, dans ce témoignage, l’importance d’une</a:t>
            </a:r>
            <a:r>
              <a:rPr lang="fr-FR" sz="1400" i="1" dirty="0" smtClean="0">
                <a:solidFill>
                  <a:srgbClr val="008000"/>
                </a:solidFill>
              </a:rPr>
              <a:t> écoute compréhensive</a:t>
            </a:r>
            <a:r>
              <a:rPr lang="fr-FR" sz="1400" i="1" dirty="0" smtClean="0">
                <a:solidFill>
                  <a:srgbClr val="FF0000"/>
                </a:solidFill>
              </a:rPr>
              <a:t> et en rouge, la possible contribution d’un stress grave, ici un choc émotionnel important, dans le déclenchement de la CTC.</a:t>
            </a:r>
            <a:r>
              <a:rPr lang="fr-FR" sz="1400" i="1" dirty="0" smtClean="0">
                <a:solidFill>
                  <a:srgbClr val="002060"/>
                </a:solidFill>
              </a:rPr>
              <a:t> L’auteur de ce document précise qu’il a posé des questions à Christine pour comprendre les raisons de la résolution de sa CTC, d’où ces multiples réponses de Christine.</a:t>
            </a:r>
            <a:endParaRPr lang="fr-FR" sz="1400" dirty="0">
              <a:solidFill>
                <a:srgbClr val="002060"/>
              </a:solidFill>
            </a:endParaRPr>
          </a:p>
        </p:txBody>
      </p:sp>
    </p:spTree>
    <p:extLst>
      <p:ext uri="{BB962C8B-B14F-4D97-AF65-F5344CB8AC3E}">
        <p14:creationId xmlns:p14="http://schemas.microsoft.com/office/powerpoint/2010/main" val="31007062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69</a:t>
            </a:fld>
            <a:endParaRPr lang="fr-FR" dirty="0"/>
          </a:p>
        </p:txBody>
      </p:sp>
      <p:sp>
        <p:nvSpPr>
          <p:cNvPr id="7" name="ZoneTexte 6"/>
          <p:cNvSpPr txBox="1"/>
          <p:nvPr/>
        </p:nvSpPr>
        <p:spPr>
          <a:xfrm>
            <a:off x="175755" y="688181"/>
            <a:ext cx="6615569" cy="369332"/>
          </a:xfrm>
          <a:prstGeom prst="rect">
            <a:avLst/>
          </a:prstGeom>
          <a:noFill/>
        </p:spPr>
        <p:txBody>
          <a:bodyPr wrap="square" rtlCol="0">
            <a:spAutoFit/>
          </a:bodyPr>
          <a:lstStyle/>
          <a:p>
            <a:r>
              <a:rPr lang="fr-FR" dirty="0" smtClean="0">
                <a:solidFill>
                  <a:srgbClr val="002060"/>
                </a:solidFill>
              </a:rPr>
              <a:t>14.</a:t>
            </a:r>
            <a:r>
              <a:rPr lang="fr-FR" b="1" dirty="0" smtClean="0">
                <a:solidFill>
                  <a:srgbClr val="002060"/>
                </a:solidFill>
              </a:rPr>
              <a:t> Méthodes de résolution de la CTC préconisées par l’association</a:t>
            </a:r>
            <a:endParaRPr lang="fr-FR" dirty="0">
              <a:solidFill>
                <a:srgbClr val="002060"/>
              </a:solidFill>
            </a:endParaRPr>
          </a:p>
        </p:txBody>
      </p:sp>
      <p:sp>
        <p:nvSpPr>
          <p:cNvPr id="8" name="ZoneTexte 7"/>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9" name="ZoneTexte 8"/>
          <p:cNvSpPr txBox="1"/>
          <p:nvPr/>
        </p:nvSpPr>
        <p:spPr>
          <a:xfrm>
            <a:off x="125219" y="1057513"/>
            <a:ext cx="9420224" cy="5206189"/>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La politique de l’association n’est pas la préconisation de </a:t>
            </a:r>
            <a:r>
              <a:rPr lang="fr-FR" dirty="0">
                <a:solidFill>
                  <a:srgbClr val="002060"/>
                </a:solidFill>
              </a:rPr>
              <a:t>la </a:t>
            </a:r>
            <a:r>
              <a:rPr lang="fr-FR" dirty="0" smtClean="0">
                <a:solidFill>
                  <a:srgbClr val="002060"/>
                </a:solidFill>
              </a:rPr>
              <a:t>solution médicamenteuse, pour soigner les CTC.</a:t>
            </a:r>
          </a:p>
          <a:p>
            <a:pPr marL="285750" indent="-285750" algn="just">
              <a:buFont typeface="Arial" panose="020B0604020202020204" pitchFamily="34" charset="0"/>
              <a:buChar char="•"/>
            </a:pPr>
            <a:r>
              <a:rPr lang="fr-FR" dirty="0" smtClean="0">
                <a:solidFill>
                  <a:srgbClr val="002060"/>
                </a:solidFill>
              </a:rPr>
              <a:t>Nous pouvons comprendre que </a:t>
            </a:r>
            <a:r>
              <a:rPr lang="fr-FR" dirty="0">
                <a:solidFill>
                  <a:srgbClr val="002060"/>
                </a:solidFill>
              </a:rPr>
              <a:t>la prise </a:t>
            </a:r>
            <a:r>
              <a:rPr lang="fr-FR" dirty="0" smtClean="0">
                <a:solidFill>
                  <a:srgbClr val="002060"/>
                </a:solidFill>
              </a:rPr>
              <a:t>d’antidépresseurs (</a:t>
            </a:r>
            <a:r>
              <a:rPr lang="fr-FR" dirty="0" err="1" smtClean="0">
                <a:solidFill>
                  <a:srgbClr val="002060"/>
                </a:solidFill>
              </a:rPr>
              <a:t>Laroxyl</a:t>
            </a:r>
            <a:r>
              <a:rPr lang="fr-FR" dirty="0">
                <a:solidFill>
                  <a:srgbClr val="002060"/>
                </a:solidFill>
              </a:rPr>
              <a:t>, </a:t>
            </a:r>
            <a:r>
              <a:rPr lang="fr-FR" dirty="0" err="1">
                <a:solidFill>
                  <a:srgbClr val="002060"/>
                </a:solidFill>
              </a:rPr>
              <a:t>Lyrica</a:t>
            </a:r>
            <a:r>
              <a:rPr lang="fr-FR" dirty="0">
                <a:solidFill>
                  <a:srgbClr val="002060"/>
                </a:solidFill>
              </a:rPr>
              <a:t>, </a:t>
            </a:r>
            <a:r>
              <a:rPr lang="fr-FR" dirty="0" err="1">
                <a:solidFill>
                  <a:srgbClr val="002060"/>
                </a:solidFill>
              </a:rPr>
              <a:t>Neurontin</a:t>
            </a:r>
            <a:r>
              <a:rPr lang="fr-FR" dirty="0">
                <a:solidFill>
                  <a:srgbClr val="002060"/>
                </a:solidFill>
              </a:rPr>
              <a:t> </a:t>
            </a:r>
            <a:r>
              <a:rPr lang="fr-FR" dirty="0" smtClean="0">
                <a:solidFill>
                  <a:srgbClr val="002060"/>
                </a:solidFill>
              </a:rPr>
              <a:t>…) peut aider un malade à franchir une mauvaise passe et lui servir de béquille mentale (car il y a chez les malades, des personnes souffrant de dépressions importante). </a:t>
            </a:r>
          </a:p>
          <a:p>
            <a:pPr marL="285750" indent="-285750" algn="just">
              <a:buFont typeface="Arial" panose="020B0604020202020204" pitchFamily="34" charset="0"/>
              <a:buChar char="•"/>
            </a:pPr>
            <a:r>
              <a:rPr lang="fr-FR" dirty="0" smtClean="0">
                <a:solidFill>
                  <a:srgbClr val="002060"/>
                </a:solidFill>
              </a:rPr>
              <a:t>Mais bien que nous ne soyons pas médecins, nous ne pensons pas que leur prescription </a:t>
            </a:r>
            <a:r>
              <a:rPr lang="fr-FR" dirty="0">
                <a:solidFill>
                  <a:srgbClr val="002060"/>
                </a:solidFill>
              </a:rPr>
              <a:t>à long </a:t>
            </a:r>
            <a:r>
              <a:rPr lang="fr-FR" dirty="0" smtClean="0">
                <a:solidFill>
                  <a:srgbClr val="002060"/>
                </a:solidFill>
              </a:rPr>
              <a:t>terme soit la meilleurs solution … Les médicaments masquent le problème mais ne le résout pas et </a:t>
            </a:r>
            <a:r>
              <a:rPr lang="fr-FR" dirty="0" smtClean="0">
                <a:solidFill>
                  <a:srgbClr val="FF0000"/>
                </a:solidFill>
              </a:rPr>
              <a:t>peuvent avoir de nombreux effets secondaires indésirables </a:t>
            </a:r>
            <a:r>
              <a:rPr lang="fr-FR" dirty="0" smtClean="0">
                <a:solidFill>
                  <a:srgbClr val="002060"/>
                </a:solidFill>
              </a:rPr>
              <a:t>(*).</a:t>
            </a:r>
          </a:p>
          <a:p>
            <a:pPr marL="285750" indent="-285750" algn="just">
              <a:buFont typeface="Arial" panose="020B0604020202020204" pitchFamily="34" charset="0"/>
              <a:buChar char="•"/>
            </a:pPr>
            <a:r>
              <a:rPr lang="fr-FR" dirty="0" smtClean="0">
                <a:solidFill>
                  <a:srgbClr val="FF0000"/>
                </a:solidFill>
              </a:rPr>
              <a:t>Et nous alertons les malades du </a:t>
            </a:r>
            <a:r>
              <a:rPr lang="fr-FR" b="1" dirty="0" smtClean="0">
                <a:solidFill>
                  <a:srgbClr val="FF0000"/>
                </a:solidFill>
              </a:rPr>
              <a:t>risque important de dépendance avec la prise</a:t>
            </a:r>
            <a:r>
              <a:rPr lang="fr-FR" dirty="0" smtClean="0">
                <a:solidFill>
                  <a:srgbClr val="FF0000"/>
                </a:solidFill>
              </a:rPr>
              <a:t>, sur le long terme, a) des anxiolytiques ou tranquillisants, b) des somnifères ou hypnotiques (°), c) des antalgiques type opiacés, morphiniques, </a:t>
            </a:r>
            <a:r>
              <a:rPr lang="fr-FR" dirty="0" err="1" smtClean="0">
                <a:solidFill>
                  <a:srgbClr val="FF0000"/>
                </a:solidFill>
              </a:rPr>
              <a:t>codéiniques</a:t>
            </a:r>
            <a:r>
              <a:rPr lang="fr-FR" dirty="0" smtClean="0">
                <a:solidFill>
                  <a:srgbClr val="FF0000"/>
                </a:solidFill>
              </a:rPr>
              <a:t> (+).  </a:t>
            </a:r>
          </a:p>
          <a:p>
            <a:pPr algn="just"/>
            <a:endParaRPr lang="fr-FR" sz="1200" dirty="0" smtClean="0">
              <a:solidFill>
                <a:srgbClr val="002060"/>
              </a:solidFill>
            </a:endParaRPr>
          </a:p>
          <a:p>
            <a:pPr algn="just"/>
            <a:r>
              <a:rPr lang="fr-FR" sz="1200" dirty="0" smtClean="0">
                <a:solidFill>
                  <a:srgbClr val="FF0000"/>
                </a:solidFill>
              </a:rPr>
              <a:t>(°) Nous dissuadons les malades de prendre des somnifères, parce que a) il n’induisent aucun sommeil réparateur, b) ils détruisent le sommeil, à long terme. Une malade vantait un somnifère, le </a:t>
            </a:r>
            <a:r>
              <a:rPr lang="fr-FR" sz="1200" b="1" dirty="0" err="1" smtClean="0">
                <a:solidFill>
                  <a:srgbClr val="FF0000"/>
                </a:solidFill>
              </a:rPr>
              <a:t>Zoplicone</a:t>
            </a:r>
            <a:r>
              <a:rPr lang="fr-FR" sz="1200" dirty="0" smtClean="0">
                <a:solidFill>
                  <a:srgbClr val="FF0000"/>
                </a:solidFill>
              </a:rPr>
              <a:t>, pour « soigner » sa CTC. </a:t>
            </a:r>
            <a:r>
              <a:rPr lang="fr-FR" sz="1200" b="1" dirty="0" smtClean="0">
                <a:solidFill>
                  <a:srgbClr val="FF0000"/>
                </a:solidFill>
              </a:rPr>
              <a:t>Mais deux ans après, elle cherchait à s’en sevrer </a:t>
            </a:r>
            <a:r>
              <a:rPr lang="fr-FR" sz="1200" dirty="0" smtClean="0">
                <a:solidFill>
                  <a:srgbClr val="FF0000"/>
                </a:solidFill>
              </a:rPr>
              <a:t>(!).</a:t>
            </a:r>
          </a:p>
          <a:p>
            <a:pPr algn="just"/>
            <a:r>
              <a:rPr lang="fr-FR" sz="1200" dirty="0" smtClean="0">
                <a:solidFill>
                  <a:srgbClr val="FF0000"/>
                </a:solidFill>
              </a:rPr>
              <a:t>(+) </a:t>
            </a:r>
            <a:r>
              <a:rPr lang="fr-FR" sz="1200" dirty="0" err="1" smtClean="0">
                <a:solidFill>
                  <a:srgbClr val="FF0000"/>
                </a:solidFill>
              </a:rPr>
              <a:t>Diantalvic</a:t>
            </a:r>
            <a:r>
              <a:rPr lang="fr-FR" sz="1200" dirty="0" smtClean="0">
                <a:solidFill>
                  <a:srgbClr val="FF0000"/>
                </a:solidFill>
              </a:rPr>
              <a:t>, </a:t>
            </a:r>
            <a:r>
              <a:rPr lang="fr-FR" sz="1200" dirty="0" err="1" smtClean="0">
                <a:solidFill>
                  <a:srgbClr val="FF0000"/>
                </a:solidFill>
              </a:rPr>
              <a:t>Ixprim</a:t>
            </a:r>
            <a:r>
              <a:rPr lang="fr-FR" sz="1200" dirty="0" smtClean="0">
                <a:solidFill>
                  <a:srgbClr val="FF0000"/>
                </a:solidFill>
              </a:rPr>
              <a:t> (, </a:t>
            </a:r>
            <a:r>
              <a:rPr lang="fr-FR" sz="1200" dirty="0" err="1" smtClean="0">
                <a:solidFill>
                  <a:srgbClr val="FF0000"/>
                </a:solidFill>
              </a:rPr>
              <a:t>Lamaline</a:t>
            </a:r>
            <a:r>
              <a:rPr lang="fr-FR" sz="1200" dirty="0" smtClean="0">
                <a:solidFill>
                  <a:srgbClr val="FF0000"/>
                </a:solidFill>
              </a:rPr>
              <a:t>) … </a:t>
            </a:r>
          </a:p>
          <a:p>
            <a:pPr algn="just"/>
            <a:r>
              <a:rPr lang="fr-FR" sz="1200" dirty="0">
                <a:solidFill>
                  <a:srgbClr val="FF0000"/>
                </a:solidFill>
              </a:rPr>
              <a:t>(*) </a:t>
            </a:r>
            <a:r>
              <a:rPr lang="fr-FR" sz="1200" dirty="0" err="1">
                <a:solidFill>
                  <a:srgbClr val="FF0000"/>
                </a:solidFill>
              </a:rPr>
              <a:t>sursédation</a:t>
            </a:r>
            <a:r>
              <a:rPr lang="fr-FR" sz="1200" dirty="0" smtClean="0">
                <a:solidFill>
                  <a:srgbClr val="FF0000"/>
                </a:solidFill>
              </a:rPr>
              <a:t>, prise de poids importante [souvent plus de 20 kg], </a:t>
            </a:r>
            <a:r>
              <a:rPr lang="fr-FR" sz="1200" dirty="0">
                <a:solidFill>
                  <a:srgbClr val="FF0000"/>
                </a:solidFill>
              </a:rPr>
              <a:t>interactions avec les autres drogues, troubles de mémoire, effets stimulants paradoxaux, émotions </a:t>
            </a:r>
            <a:r>
              <a:rPr lang="fr-FR" sz="1200" dirty="0" smtClean="0">
                <a:solidFill>
                  <a:srgbClr val="FF0000"/>
                </a:solidFill>
              </a:rPr>
              <a:t>émoussées, </a:t>
            </a:r>
            <a:r>
              <a:rPr lang="fr-FR" sz="1200" dirty="0">
                <a:solidFill>
                  <a:srgbClr val="FF0000"/>
                </a:solidFill>
              </a:rPr>
              <a:t>effets contraires durant la grossesse, </a:t>
            </a:r>
            <a:r>
              <a:rPr lang="fr-FR" sz="1200" dirty="0" smtClean="0">
                <a:solidFill>
                  <a:srgbClr val="FF0000"/>
                </a:solidFill>
              </a:rPr>
              <a:t> tolérance</a:t>
            </a:r>
            <a:r>
              <a:rPr lang="fr-FR" sz="1200" dirty="0">
                <a:solidFill>
                  <a:srgbClr val="FF0000"/>
                </a:solidFill>
              </a:rPr>
              <a:t>, accoutumance et dépendance, coûts socio-économiques de l'usage prolongé d'une benzodiazépine, , effets contraires chez les personnes </a:t>
            </a:r>
            <a:r>
              <a:rPr lang="fr-FR" sz="1200" dirty="0" smtClean="0">
                <a:solidFill>
                  <a:srgbClr val="FF0000"/>
                </a:solidFill>
              </a:rPr>
              <a:t>âgées :</a:t>
            </a:r>
            <a:endParaRPr lang="fr-FR" sz="1200" dirty="0">
              <a:solidFill>
                <a:srgbClr val="FF0000"/>
              </a:solidFill>
            </a:endParaRPr>
          </a:p>
          <a:p>
            <a:pPr algn="just"/>
            <a:r>
              <a:rPr lang="fr-FR" sz="1200" dirty="0" smtClean="0">
                <a:solidFill>
                  <a:srgbClr val="FF0000"/>
                </a:solidFill>
              </a:rPr>
              <a:t>Les </a:t>
            </a:r>
            <a:r>
              <a:rPr lang="fr-FR" sz="1200" dirty="0">
                <a:solidFill>
                  <a:srgbClr val="FF0000"/>
                </a:solidFill>
              </a:rPr>
              <a:t>benzodiazépines peuvent causer de la confusion, de l'amnésie, de l'ataxie (perte d'équilibre), des maux de cœur et de la pseudodémence (souvent attribué par erreur à la maladie d'Alzheimer) chez les personnes âgées et devraient être évités le plus possible. Source : </a:t>
            </a:r>
            <a:r>
              <a:rPr lang="fr-FR" sz="1200" i="1" dirty="0">
                <a:solidFill>
                  <a:srgbClr val="FF0000"/>
                </a:solidFill>
              </a:rPr>
              <a:t>CHAPITRE I: LES BENZODIAZÉPINES: COMMENT FONCTIONNENT-ELLES DANS NOTRE ORGANISME ? Les Benzodiazépines: Comment agissent-elles et comment s'en sevrer </a:t>
            </a:r>
            <a:r>
              <a:rPr lang="fr-FR" sz="1200" i="1" dirty="0" smtClean="0">
                <a:solidFill>
                  <a:srgbClr val="FF0000"/>
                </a:solidFill>
              </a:rPr>
              <a:t>?, </a:t>
            </a:r>
            <a:r>
              <a:rPr lang="fr-FR" sz="1200" dirty="0" smtClean="0">
                <a:solidFill>
                  <a:srgbClr val="FF0000"/>
                </a:solidFill>
              </a:rPr>
              <a:t>Professeure </a:t>
            </a:r>
            <a:r>
              <a:rPr lang="fr-FR" sz="1200" dirty="0">
                <a:solidFill>
                  <a:srgbClr val="FF0000"/>
                </a:solidFill>
              </a:rPr>
              <a:t>C Heather Ashton DM, FRCP, 2002 (rév.2006</a:t>
            </a:r>
            <a:r>
              <a:rPr lang="fr-FR" sz="1200" dirty="0" smtClean="0">
                <a:solidFill>
                  <a:srgbClr val="FF0000"/>
                </a:solidFill>
              </a:rPr>
              <a:t>), </a:t>
            </a:r>
            <a:r>
              <a:rPr lang="fr-FR" sz="1200" dirty="0" smtClean="0">
                <a:hlinkClick r:id="rId2"/>
              </a:rPr>
              <a:t>http</a:t>
            </a:r>
            <a:r>
              <a:rPr lang="fr-FR" sz="1200" dirty="0">
                <a:hlinkClick r:id="rId2"/>
              </a:rPr>
              <a:t>://</a:t>
            </a:r>
            <a:r>
              <a:rPr lang="fr-FR" sz="1200" dirty="0" smtClean="0">
                <a:hlinkClick r:id="rId2"/>
              </a:rPr>
              <a:t>www.benzo.org.uk/freman/bzcha01.htm</a:t>
            </a:r>
            <a:endParaRPr lang="fr-FR" sz="1200" dirty="0"/>
          </a:p>
        </p:txBody>
      </p:sp>
      <p:pic>
        <p:nvPicPr>
          <p:cNvPr id="5122" name="Picture 2" descr="D:\Users\blisan\Documents\divers\céphalées\céphalées\Les Français restent méfiants envers les médicaments génériqu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3518" y="3837722"/>
            <a:ext cx="2325607" cy="174420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175755" y="6177149"/>
            <a:ext cx="11923907" cy="646331"/>
          </a:xfrm>
          <a:prstGeom prst="rect">
            <a:avLst/>
          </a:prstGeom>
          <a:noFill/>
        </p:spPr>
        <p:txBody>
          <a:bodyPr wrap="square" rtlCol="0">
            <a:spAutoFit/>
          </a:bodyPr>
          <a:lstStyle/>
          <a:p>
            <a:r>
              <a:rPr lang="fr-FR" sz="1200" dirty="0">
                <a:solidFill>
                  <a:srgbClr val="FF0000"/>
                </a:solidFill>
              </a:rPr>
              <a:t>« </a:t>
            </a:r>
            <a:r>
              <a:rPr lang="fr-FR" sz="1200" i="1" dirty="0">
                <a:solidFill>
                  <a:srgbClr val="FF0000"/>
                </a:solidFill>
              </a:rPr>
              <a:t>La France est largement championne pour les 4 catégories de psychotropes. Elle en consomme 3 fois plus que l’Allemagne ou la Grande-Bretagne, et largement 2 fois plus que l’Italie. En moyenne, de 2 à 4 fois plus de psychotropes que n’importe quel autre pays </a:t>
            </a:r>
            <a:r>
              <a:rPr lang="fr-FR" sz="1200" i="1" dirty="0" smtClean="0">
                <a:solidFill>
                  <a:srgbClr val="FF0000"/>
                </a:solidFill>
              </a:rPr>
              <a:t>européen</a:t>
            </a:r>
            <a:r>
              <a:rPr lang="fr-FR" sz="1200" dirty="0" smtClean="0">
                <a:solidFill>
                  <a:srgbClr val="FF0000"/>
                </a:solidFill>
              </a:rPr>
              <a:t> ». </a:t>
            </a:r>
            <a:r>
              <a:rPr lang="fr-FR" sz="1200" dirty="0">
                <a:solidFill>
                  <a:srgbClr val="FF0000"/>
                </a:solidFill>
              </a:rPr>
              <a:t>Source : LA  FRANCE  MEDAILLE  D'OR  DES  PILULES  DU  BONHEUR, LE  NOUVEL  OBSERVATEUR  - 5-11 septembre 1996, Fabien GRUHIER, </a:t>
            </a:r>
            <a:r>
              <a:rPr lang="fr-FR" sz="1200" dirty="0">
                <a:solidFill>
                  <a:srgbClr val="FF0000"/>
                </a:solidFill>
                <a:hlinkClick r:id="rId4"/>
              </a:rPr>
              <a:t>http://</a:t>
            </a:r>
            <a:r>
              <a:rPr lang="fr-FR" sz="1200" dirty="0" smtClean="0">
                <a:solidFill>
                  <a:srgbClr val="FF0000"/>
                </a:solidFill>
                <a:hlinkClick r:id="rId4"/>
              </a:rPr>
              <a:t>wassil.free.fr/france_championne.htm</a:t>
            </a:r>
            <a:r>
              <a:rPr lang="fr-FR" sz="1200" dirty="0" smtClean="0">
                <a:solidFill>
                  <a:srgbClr val="FF0000"/>
                </a:solidFill>
              </a:rPr>
              <a:t> [C’était en 1996. C’est toujours le cas en 2014].</a:t>
            </a:r>
            <a:endParaRPr lang="fr-FR" sz="1200" dirty="0">
              <a:solidFill>
                <a:srgbClr val="FF0000"/>
              </a:solidFill>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5112" y="294840"/>
            <a:ext cx="2109506" cy="2794048"/>
          </a:xfrm>
          <a:prstGeom prst="rect">
            <a:avLst/>
          </a:prstGeom>
        </p:spPr>
      </p:pic>
      <p:sp>
        <p:nvSpPr>
          <p:cNvPr id="3" name="ZoneTexte 2"/>
          <p:cNvSpPr txBox="1"/>
          <p:nvPr/>
        </p:nvSpPr>
        <p:spPr>
          <a:xfrm>
            <a:off x="9545444" y="3088888"/>
            <a:ext cx="2488843" cy="461665"/>
          </a:xfrm>
          <a:prstGeom prst="rect">
            <a:avLst/>
          </a:prstGeom>
          <a:noFill/>
        </p:spPr>
        <p:txBody>
          <a:bodyPr wrap="square" rtlCol="0">
            <a:spAutoFit/>
          </a:bodyPr>
          <a:lstStyle/>
          <a:p>
            <a:pPr algn="ctr"/>
            <a:r>
              <a:rPr lang="fr-FR" sz="1200" dirty="0" smtClean="0">
                <a:solidFill>
                  <a:srgbClr val="002060"/>
                </a:solidFill>
              </a:rPr>
              <a:t>Traitement antidépresseur bio :</a:t>
            </a:r>
          </a:p>
          <a:p>
            <a:pPr algn="ctr"/>
            <a:r>
              <a:rPr lang="fr-FR" sz="1200" dirty="0" smtClean="0">
                <a:solidFill>
                  <a:srgbClr val="002060"/>
                </a:solidFill>
              </a:rPr>
              <a:t>« </a:t>
            </a:r>
            <a:r>
              <a:rPr lang="fr-FR" sz="1200" i="1" dirty="0" smtClean="0">
                <a:solidFill>
                  <a:srgbClr val="002060"/>
                </a:solidFill>
              </a:rPr>
              <a:t>Je pourrais avoir un petit bisou ?</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889955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41741" y="191136"/>
            <a:ext cx="574638" cy="367228"/>
          </a:xfrm>
        </p:spPr>
        <p:txBody>
          <a:bodyPr/>
          <a:lstStyle/>
          <a:p>
            <a:fld id="{CE177AD9-1C89-497B-82D4-54EC60B92A04}" type="slidenum">
              <a:rPr lang="fr-FR" smtClean="0"/>
              <a:t>7</a:t>
            </a:fld>
            <a:endParaRPr lang="fr-FR" dirty="0"/>
          </a:p>
        </p:txBody>
      </p:sp>
      <p:sp>
        <p:nvSpPr>
          <p:cNvPr id="3" name="ZoneTexte 2"/>
          <p:cNvSpPr txBox="1"/>
          <p:nvPr/>
        </p:nvSpPr>
        <p:spPr>
          <a:xfrm>
            <a:off x="322729" y="359130"/>
            <a:ext cx="3849452" cy="369332"/>
          </a:xfrm>
          <a:prstGeom prst="rect">
            <a:avLst/>
          </a:prstGeom>
          <a:noFill/>
        </p:spPr>
        <p:txBody>
          <a:bodyPr wrap="none" rtlCol="0">
            <a:spAutoFit/>
          </a:bodyPr>
          <a:lstStyle/>
          <a:p>
            <a:r>
              <a:rPr lang="fr-FR" b="1" dirty="0" smtClean="0">
                <a:solidFill>
                  <a:srgbClr val="002060"/>
                </a:solidFill>
              </a:rPr>
              <a:t>1. Définition de la céphalée de tension</a:t>
            </a:r>
            <a:endParaRPr lang="fr-FR" b="1" dirty="0">
              <a:solidFill>
                <a:srgbClr val="002060"/>
              </a:solidFill>
            </a:endParaRPr>
          </a:p>
        </p:txBody>
      </p:sp>
      <p:sp>
        <p:nvSpPr>
          <p:cNvPr id="7" name="ZoneTexte 6"/>
          <p:cNvSpPr txBox="1"/>
          <p:nvPr/>
        </p:nvSpPr>
        <p:spPr>
          <a:xfrm>
            <a:off x="204395" y="728462"/>
            <a:ext cx="11768866" cy="5909310"/>
          </a:xfrm>
          <a:prstGeom prst="rect">
            <a:avLst/>
          </a:prstGeom>
          <a:noFill/>
        </p:spPr>
        <p:txBody>
          <a:bodyPr wrap="square" rtlCol="0">
            <a:spAutoFit/>
          </a:bodyPr>
          <a:lstStyle/>
          <a:p>
            <a:pPr algn="just"/>
            <a:r>
              <a:rPr lang="fr-FR" dirty="0" smtClean="0">
                <a:solidFill>
                  <a:srgbClr val="002060"/>
                </a:solidFill>
              </a:rPr>
              <a:t>Toutes </a:t>
            </a:r>
            <a:r>
              <a:rPr lang="fr-FR" dirty="0">
                <a:solidFill>
                  <a:srgbClr val="002060"/>
                </a:solidFill>
              </a:rPr>
              <a:t>les céphalées, qu'elles soient secondaires ou </a:t>
            </a:r>
            <a:r>
              <a:rPr lang="fr-FR" dirty="0" smtClean="0">
                <a:solidFill>
                  <a:srgbClr val="002060"/>
                </a:solidFill>
              </a:rPr>
              <a:t>primaires, </a:t>
            </a:r>
            <a:r>
              <a:rPr lang="fr-FR" dirty="0">
                <a:solidFill>
                  <a:srgbClr val="002060"/>
                </a:solidFill>
              </a:rPr>
              <a:t>sont définies dans la </a:t>
            </a:r>
            <a:r>
              <a:rPr lang="fr-FR" b="1" dirty="0">
                <a:solidFill>
                  <a:srgbClr val="002060"/>
                </a:solidFill>
              </a:rPr>
              <a:t>classification </a:t>
            </a:r>
            <a:r>
              <a:rPr lang="fr-FR" b="1" dirty="0" smtClean="0">
                <a:solidFill>
                  <a:srgbClr val="002060"/>
                </a:solidFill>
              </a:rPr>
              <a:t>internationale </a:t>
            </a:r>
            <a:r>
              <a:rPr lang="fr-FR" dirty="0" smtClean="0">
                <a:solidFill>
                  <a:srgbClr val="002060"/>
                </a:solidFill>
              </a:rPr>
              <a:t>(°)</a:t>
            </a:r>
            <a:r>
              <a:rPr lang="fr-FR" b="1" dirty="0" smtClean="0">
                <a:solidFill>
                  <a:srgbClr val="002060"/>
                </a:solidFill>
              </a:rPr>
              <a:t> </a:t>
            </a:r>
            <a:r>
              <a:rPr lang="fr-FR" dirty="0">
                <a:solidFill>
                  <a:srgbClr val="002060"/>
                </a:solidFill>
              </a:rPr>
              <a:t>à partir de leurs </a:t>
            </a:r>
            <a:r>
              <a:rPr lang="fr-FR" dirty="0" smtClean="0">
                <a:solidFill>
                  <a:srgbClr val="002060"/>
                </a:solidFill>
              </a:rPr>
              <a:t>caractéristiques </a:t>
            </a:r>
            <a:r>
              <a:rPr lang="fr-FR" dirty="0">
                <a:solidFill>
                  <a:srgbClr val="002060"/>
                </a:solidFill>
              </a:rPr>
              <a:t>sémiologiques, c'est-à-dire par la manière dont elles se manifestent, avec des critères qui renvoient à ce que ressentent les sujets qui souffrent de chaque type de céphalée.</a:t>
            </a:r>
          </a:p>
          <a:p>
            <a:pPr algn="just"/>
            <a:endParaRPr lang="fr-FR" dirty="0">
              <a:solidFill>
                <a:srgbClr val="002060"/>
              </a:solidFill>
            </a:endParaRPr>
          </a:p>
          <a:p>
            <a:pPr algn="just"/>
            <a:r>
              <a:rPr lang="fr-FR" dirty="0" smtClean="0">
                <a:solidFill>
                  <a:srgbClr val="002060"/>
                </a:solidFill>
              </a:rPr>
              <a:t>La </a:t>
            </a:r>
            <a:r>
              <a:rPr lang="fr-FR" dirty="0">
                <a:solidFill>
                  <a:srgbClr val="002060"/>
                </a:solidFill>
              </a:rPr>
              <a:t>céphalée de tension est ainsi définie par des </a:t>
            </a:r>
            <a:r>
              <a:rPr lang="fr-FR" b="1" dirty="0">
                <a:solidFill>
                  <a:srgbClr val="FF0000"/>
                </a:solidFill>
              </a:rPr>
              <a:t>épisodes de céphalées qui peuvent durer de 30 minutes à 7 jours</a:t>
            </a:r>
            <a:r>
              <a:rPr lang="fr-FR" dirty="0">
                <a:solidFill>
                  <a:srgbClr val="002060"/>
                </a:solidFill>
              </a:rPr>
              <a:t>. Au cours de ces épisodes, le sujet ressent des maux de tête présentant au moins 2 des </a:t>
            </a:r>
            <a:r>
              <a:rPr lang="fr-FR" dirty="0" smtClean="0">
                <a:solidFill>
                  <a:srgbClr val="002060"/>
                </a:solidFill>
              </a:rPr>
              <a:t>caractéristiques </a:t>
            </a:r>
            <a:r>
              <a:rPr lang="fr-FR" dirty="0">
                <a:solidFill>
                  <a:srgbClr val="002060"/>
                </a:solidFill>
              </a:rPr>
              <a:t>suivantes </a:t>
            </a:r>
            <a:r>
              <a:rPr lang="fr-FR" dirty="0" smtClean="0">
                <a:solidFill>
                  <a:srgbClr val="002060"/>
                </a:solidFill>
              </a:rPr>
              <a:t>:</a:t>
            </a:r>
          </a:p>
          <a:p>
            <a:pPr algn="just"/>
            <a:endParaRPr lang="fr-FR" dirty="0">
              <a:solidFill>
                <a:srgbClr val="002060"/>
              </a:solidFill>
            </a:endParaRPr>
          </a:p>
          <a:p>
            <a:pPr marL="285750" indent="-285750" algn="just">
              <a:buFont typeface="Arial" panose="020B0604020202020204" pitchFamily="34" charset="0"/>
              <a:buChar char="•"/>
            </a:pPr>
            <a:r>
              <a:rPr lang="fr-FR" dirty="0" smtClean="0">
                <a:solidFill>
                  <a:srgbClr val="002060"/>
                </a:solidFill>
              </a:rPr>
              <a:t>Localisation </a:t>
            </a:r>
            <a:r>
              <a:rPr lang="fr-FR" dirty="0">
                <a:solidFill>
                  <a:srgbClr val="002060"/>
                </a:solidFill>
              </a:rPr>
              <a:t>bilatérale (douleur diffuse</a:t>
            </a:r>
            <a:r>
              <a:rPr lang="fr-FR" dirty="0" smtClean="0">
                <a:solidFill>
                  <a:srgbClr val="002060"/>
                </a:solidFill>
              </a:rPr>
              <a:t>).</a:t>
            </a:r>
          </a:p>
          <a:p>
            <a:pPr marL="285750" indent="-285750" algn="just">
              <a:buFont typeface="Arial" panose="020B0604020202020204" pitchFamily="34" charset="0"/>
              <a:buChar char="•"/>
            </a:pPr>
            <a:r>
              <a:rPr lang="fr-FR" dirty="0" smtClean="0">
                <a:solidFill>
                  <a:srgbClr val="002060"/>
                </a:solidFill>
              </a:rPr>
              <a:t>Sensation </a:t>
            </a:r>
            <a:r>
              <a:rPr lang="fr-FR" dirty="0">
                <a:solidFill>
                  <a:srgbClr val="002060"/>
                </a:solidFill>
              </a:rPr>
              <a:t>de pression ou de compression (douleur en "</a:t>
            </a:r>
            <a:r>
              <a:rPr lang="fr-FR" dirty="0" smtClean="0">
                <a:solidFill>
                  <a:srgbClr val="002060"/>
                </a:solidFill>
              </a:rPr>
              <a:t>étaux").</a:t>
            </a:r>
            <a:endParaRPr lang="fr-FR" dirty="0">
              <a:solidFill>
                <a:srgbClr val="002060"/>
              </a:solidFill>
            </a:endParaRPr>
          </a:p>
          <a:p>
            <a:pPr marL="285750" indent="-285750" algn="just">
              <a:buFont typeface="Arial" panose="020B0604020202020204" pitchFamily="34" charset="0"/>
              <a:buChar char="•"/>
            </a:pPr>
            <a:r>
              <a:rPr lang="fr-FR" dirty="0" smtClean="0">
                <a:solidFill>
                  <a:srgbClr val="002060"/>
                </a:solidFill>
              </a:rPr>
              <a:t>Intensité </a:t>
            </a:r>
            <a:r>
              <a:rPr lang="fr-FR" dirty="0">
                <a:solidFill>
                  <a:srgbClr val="002060"/>
                </a:solidFill>
              </a:rPr>
              <a:t>légère à </a:t>
            </a:r>
            <a:r>
              <a:rPr lang="fr-FR" dirty="0">
                <a:solidFill>
                  <a:srgbClr val="FF0000"/>
                </a:solidFill>
              </a:rPr>
              <a:t>modérée</a:t>
            </a:r>
            <a:r>
              <a:rPr lang="fr-FR" dirty="0">
                <a:solidFill>
                  <a:srgbClr val="002060"/>
                </a:solidFill>
              </a:rPr>
              <a:t>.</a:t>
            </a:r>
          </a:p>
          <a:p>
            <a:pPr marL="285750" indent="-285750" algn="just">
              <a:buFont typeface="Arial" panose="020B0604020202020204" pitchFamily="34" charset="0"/>
              <a:buChar char="•"/>
            </a:pPr>
            <a:r>
              <a:rPr lang="fr-FR" dirty="0" smtClean="0">
                <a:solidFill>
                  <a:srgbClr val="002060"/>
                </a:solidFill>
              </a:rPr>
              <a:t>Absence </a:t>
            </a:r>
            <a:r>
              <a:rPr lang="fr-FR" dirty="0">
                <a:solidFill>
                  <a:srgbClr val="002060"/>
                </a:solidFill>
              </a:rPr>
              <a:t>d'aggravation lors des activités courantes (comme la montée d'escaliers).</a:t>
            </a:r>
          </a:p>
          <a:p>
            <a:pPr algn="just"/>
            <a:endParaRPr lang="fr-FR" dirty="0" smtClean="0">
              <a:solidFill>
                <a:srgbClr val="002060"/>
              </a:solidFill>
            </a:endParaRPr>
          </a:p>
          <a:p>
            <a:pPr algn="just"/>
            <a:r>
              <a:rPr lang="fr-FR" dirty="0">
                <a:solidFill>
                  <a:srgbClr val="FF0000"/>
                </a:solidFill>
              </a:rPr>
              <a:t>Cette céphalée est par ailleurs associée à très </a:t>
            </a:r>
            <a:r>
              <a:rPr lang="fr-FR" b="1" dirty="0">
                <a:solidFill>
                  <a:srgbClr val="FF0000"/>
                </a:solidFill>
              </a:rPr>
              <a:t>peu d'autres signes </a:t>
            </a:r>
            <a:r>
              <a:rPr lang="fr-FR" dirty="0">
                <a:solidFill>
                  <a:srgbClr val="002060"/>
                </a:solidFill>
              </a:rPr>
              <a:t>: au contraire de la migraine</a:t>
            </a:r>
            <a:r>
              <a:rPr lang="fr-FR" dirty="0">
                <a:solidFill>
                  <a:srgbClr val="FF0000"/>
                </a:solidFill>
              </a:rPr>
              <a:t>, la personne ne présente pas de symptômes digestifs à type de nausées ou de vomissements</a:t>
            </a:r>
            <a:r>
              <a:rPr lang="fr-FR" dirty="0">
                <a:solidFill>
                  <a:srgbClr val="002060"/>
                </a:solidFill>
              </a:rPr>
              <a:t> et, lorsqu'elle présente une sensibilité excessive à des stimulations extérieures, celle-ci se limite aux stimulations sonores (</a:t>
            </a:r>
            <a:r>
              <a:rPr lang="fr-FR" i="1" dirty="0" err="1">
                <a:solidFill>
                  <a:srgbClr val="002060"/>
                </a:solidFill>
              </a:rPr>
              <a:t>phonophobie</a:t>
            </a:r>
            <a:r>
              <a:rPr lang="fr-FR" dirty="0">
                <a:solidFill>
                  <a:srgbClr val="002060"/>
                </a:solidFill>
              </a:rPr>
              <a:t>) ou aux stimulations visuelles (</a:t>
            </a:r>
            <a:r>
              <a:rPr lang="fr-FR" i="1" dirty="0">
                <a:solidFill>
                  <a:srgbClr val="002060"/>
                </a:solidFill>
              </a:rPr>
              <a:t>photophobie</a:t>
            </a:r>
            <a:r>
              <a:rPr lang="fr-FR" dirty="0">
                <a:solidFill>
                  <a:srgbClr val="002060"/>
                </a:solidFill>
              </a:rPr>
              <a:t>) mais n'associe jamais les deux</a:t>
            </a:r>
            <a:r>
              <a:rPr lang="fr-FR" dirty="0" smtClean="0">
                <a:solidFill>
                  <a:srgbClr val="002060"/>
                </a:solidFill>
              </a:rPr>
              <a:t>.</a:t>
            </a:r>
          </a:p>
          <a:p>
            <a:pPr algn="just"/>
            <a:endParaRPr lang="fr-FR" dirty="0" smtClean="0">
              <a:solidFill>
                <a:srgbClr val="002060"/>
              </a:solidFill>
            </a:endParaRPr>
          </a:p>
          <a:p>
            <a:pPr algn="just"/>
            <a:r>
              <a:rPr lang="fr-FR" dirty="0" smtClean="0">
                <a:solidFill>
                  <a:srgbClr val="FF0000"/>
                </a:solidFill>
              </a:rPr>
              <a:t>En rouge, sont les affirmations que notre association remet au cause, en tant qu’</a:t>
            </a:r>
            <a:r>
              <a:rPr lang="fr-FR" b="1" dirty="0" smtClean="0">
                <a:solidFill>
                  <a:srgbClr val="FF0000"/>
                </a:solidFill>
              </a:rPr>
              <a:t>idées reçues et fausses</a:t>
            </a:r>
            <a:r>
              <a:rPr lang="fr-FR" dirty="0" smtClean="0">
                <a:solidFill>
                  <a:srgbClr val="FF0000"/>
                </a:solidFill>
              </a:rPr>
              <a:t>.</a:t>
            </a:r>
            <a:endParaRPr lang="fr-FR" dirty="0">
              <a:solidFill>
                <a:srgbClr val="FF0000"/>
              </a:solidFill>
            </a:endParaRPr>
          </a:p>
          <a:p>
            <a:pPr algn="just"/>
            <a:endParaRPr lang="fr-FR" dirty="0">
              <a:solidFill>
                <a:srgbClr val="002060"/>
              </a:solidFill>
            </a:endParaRPr>
          </a:p>
          <a:p>
            <a:pPr algn="just"/>
            <a:r>
              <a:rPr lang="fr-FR" dirty="0" smtClean="0">
                <a:solidFill>
                  <a:srgbClr val="002060"/>
                </a:solidFill>
              </a:rPr>
              <a:t>(°) </a:t>
            </a:r>
            <a:r>
              <a:rPr lang="en-US" u="sng" dirty="0" err="1" smtClean="0">
                <a:solidFill>
                  <a:srgbClr val="002060"/>
                </a:solidFill>
              </a:rPr>
              <a:t>Bibliographie</a:t>
            </a:r>
            <a:r>
              <a:rPr lang="en-US" dirty="0" smtClean="0">
                <a:solidFill>
                  <a:srgbClr val="002060"/>
                </a:solidFill>
              </a:rPr>
              <a:t> :</a:t>
            </a:r>
            <a:endParaRPr lang="en-US" dirty="0">
              <a:solidFill>
                <a:srgbClr val="002060"/>
              </a:solidFill>
            </a:endParaRPr>
          </a:p>
          <a:p>
            <a:pPr algn="just"/>
            <a:r>
              <a:rPr lang="en-US" i="1" dirty="0" err="1">
                <a:solidFill>
                  <a:srgbClr val="002060"/>
                </a:solidFill>
              </a:rPr>
              <a:t>Heaclache</a:t>
            </a:r>
            <a:r>
              <a:rPr lang="en-US" i="1" dirty="0">
                <a:solidFill>
                  <a:srgbClr val="002060"/>
                </a:solidFill>
              </a:rPr>
              <a:t> Classification Subcommittee of the International </a:t>
            </a:r>
            <a:r>
              <a:rPr lang="en-US" i="1" dirty="0" err="1">
                <a:solidFill>
                  <a:srgbClr val="002060"/>
                </a:solidFill>
              </a:rPr>
              <a:t>Heaclache</a:t>
            </a:r>
            <a:r>
              <a:rPr lang="en-US" i="1" dirty="0">
                <a:solidFill>
                  <a:srgbClr val="002060"/>
                </a:solidFill>
              </a:rPr>
              <a:t> Society</a:t>
            </a:r>
            <a:r>
              <a:rPr lang="en-US" dirty="0">
                <a:solidFill>
                  <a:srgbClr val="002060"/>
                </a:solidFill>
              </a:rPr>
              <a:t>. </a:t>
            </a:r>
            <a:r>
              <a:rPr lang="en-US" dirty="0" err="1">
                <a:solidFill>
                  <a:srgbClr val="002060"/>
                </a:solidFill>
              </a:rPr>
              <a:t>Cephalalgia</a:t>
            </a:r>
            <a:r>
              <a:rPr lang="en-US" dirty="0">
                <a:solidFill>
                  <a:srgbClr val="002060"/>
                </a:solidFill>
              </a:rPr>
              <a:t> 2004 (</a:t>
            </a:r>
            <a:r>
              <a:rPr lang="en-US" dirty="0" err="1">
                <a:solidFill>
                  <a:srgbClr val="002060"/>
                </a:solidFill>
              </a:rPr>
              <a:t>suppl</a:t>
            </a:r>
            <a:r>
              <a:rPr lang="en-US" dirty="0">
                <a:solidFill>
                  <a:srgbClr val="002060"/>
                </a:solidFill>
              </a:rPr>
              <a:t> 1): 1-160.</a:t>
            </a:r>
            <a:endParaRPr lang="fr-FR" dirty="0">
              <a:solidFill>
                <a:srgbClr val="002060"/>
              </a:solidFill>
            </a:endParaRPr>
          </a:p>
        </p:txBody>
      </p:sp>
      <p:sp>
        <p:nvSpPr>
          <p:cNvPr id="8" name="ZoneTexte 7"/>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Tree>
    <p:extLst>
      <p:ext uri="{BB962C8B-B14F-4D97-AF65-F5344CB8AC3E}">
        <p14:creationId xmlns:p14="http://schemas.microsoft.com/office/powerpoint/2010/main" val="7269597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70</a:t>
            </a:fld>
            <a:endParaRPr lang="fr-FR" dirty="0"/>
          </a:p>
        </p:txBody>
      </p:sp>
      <p:sp>
        <p:nvSpPr>
          <p:cNvPr id="7" name="ZoneTexte 6"/>
          <p:cNvSpPr txBox="1"/>
          <p:nvPr/>
        </p:nvSpPr>
        <p:spPr>
          <a:xfrm>
            <a:off x="175755" y="688180"/>
            <a:ext cx="7615695" cy="369332"/>
          </a:xfrm>
          <a:prstGeom prst="rect">
            <a:avLst/>
          </a:prstGeom>
          <a:noFill/>
        </p:spPr>
        <p:txBody>
          <a:bodyPr wrap="square" rtlCol="0">
            <a:spAutoFit/>
          </a:bodyPr>
          <a:lstStyle/>
          <a:p>
            <a:r>
              <a:rPr lang="fr-FR" dirty="0" smtClean="0">
                <a:solidFill>
                  <a:srgbClr val="002060"/>
                </a:solidFill>
              </a:rPr>
              <a:t>14.</a:t>
            </a:r>
            <a:r>
              <a:rPr lang="fr-FR" b="1" dirty="0" smtClean="0">
                <a:solidFill>
                  <a:srgbClr val="002060"/>
                </a:solidFill>
              </a:rPr>
              <a:t> Méthodes de résolution de la CTC préconisées par l’association (suite)</a:t>
            </a:r>
            <a:endParaRPr lang="fr-FR" dirty="0">
              <a:solidFill>
                <a:srgbClr val="002060"/>
              </a:solidFill>
            </a:endParaRPr>
          </a:p>
        </p:txBody>
      </p:sp>
      <p:sp>
        <p:nvSpPr>
          <p:cNvPr id="8" name="ZoneTexte 7"/>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9" name="ZoneTexte 8"/>
          <p:cNvSpPr txBox="1"/>
          <p:nvPr/>
        </p:nvSpPr>
        <p:spPr>
          <a:xfrm>
            <a:off x="125219" y="1057512"/>
            <a:ext cx="11942620" cy="3693319"/>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2060"/>
                </a:solidFill>
              </a:rPr>
              <a:t>Pour </a:t>
            </a:r>
            <a:r>
              <a:rPr lang="fr-FR" dirty="0">
                <a:solidFill>
                  <a:srgbClr val="002060"/>
                </a:solidFill>
              </a:rPr>
              <a:t>les </a:t>
            </a:r>
            <a:r>
              <a:rPr lang="fr-FR" dirty="0" smtClean="0">
                <a:solidFill>
                  <a:srgbClr val="002060"/>
                </a:solidFill>
              </a:rPr>
              <a:t>personnes semblant </a:t>
            </a:r>
            <a:r>
              <a:rPr lang="fr-FR" dirty="0">
                <a:solidFill>
                  <a:srgbClr val="002060"/>
                </a:solidFill>
              </a:rPr>
              <a:t>sujettes à divers </a:t>
            </a:r>
            <a:r>
              <a:rPr lang="fr-FR" b="1" i="1" dirty="0">
                <a:solidFill>
                  <a:srgbClr val="002060"/>
                </a:solidFill>
              </a:rPr>
              <a:t>dysfonctionnements psychosomatiques</a:t>
            </a:r>
            <a:r>
              <a:rPr lang="fr-FR" dirty="0">
                <a:solidFill>
                  <a:srgbClr val="002060"/>
                </a:solidFill>
              </a:rPr>
              <a:t>  _ par exemple, pour </a:t>
            </a:r>
            <a:r>
              <a:rPr lang="fr-FR" dirty="0" smtClean="0">
                <a:solidFill>
                  <a:srgbClr val="002060"/>
                </a:solidFill>
              </a:rPr>
              <a:t>celles qui ont un </a:t>
            </a:r>
            <a:r>
              <a:rPr lang="fr-FR" dirty="0">
                <a:solidFill>
                  <a:srgbClr val="002060"/>
                </a:solidFill>
              </a:rPr>
              <a:t>profil </a:t>
            </a:r>
            <a:r>
              <a:rPr lang="fr-FR" dirty="0" smtClean="0">
                <a:solidFill>
                  <a:srgbClr val="002060"/>
                </a:solidFill>
              </a:rPr>
              <a:t>anxieux, qui sont psychologiquement </a:t>
            </a:r>
            <a:r>
              <a:rPr lang="fr-FR" dirty="0">
                <a:solidFill>
                  <a:srgbClr val="002060"/>
                </a:solidFill>
              </a:rPr>
              <a:t>«</a:t>
            </a:r>
            <a:r>
              <a:rPr lang="fr-FR" dirty="0" smtClean="0">
                <a:solidFill>
                  <a:srgbClr val="002060"/>
                </a:solidFill>
              </a:rPr>
              <a:t>hypersensibles» (telles les personnes souffrant parfois d’aversions </a:t>
            </a:r>
            <a:r>
              <a:rPr lang="fr-FR" dirty="0">
                <a:solidFill>
                  <a:srgbClr val="002060"/>
                </a:solidFill>
              </a:rPr>
              <a:t>« irrationnelles » [sans raison logique</a:t>
            </a:r>
            <a:r>
              <a:rPr lang="fr-FR" dirty="0" smtClean="0">
                <a:solidFill>
                  <a:srgbClr val="002060"/>
                </a:solidFill>
              </a:rPr>
              <a:t>]) et celles  </a:t>
            </a:r>
            <a:r>
              <a:rPr lang="fr-FR" dirty="0">
                <a:solidFill>
                  <a:srgbClr val="002060"/>
                </a:solidFill>
              </a:rPr>
              <a:t>qui souffrent de tout un cortège de maux déroutants : </a:t>
            </a:r>
            <a:r>
              <a:rPr lang="fr-FR" dirty="0" smtClean="0">
                <a:solidFill>
                  <a:srgbClr val="002060"/>
                </a:solidFill>
              </a:rPr>
              <a:t>CTC, </a:t>
            </a:r>
            <a:r>
              <a:rPr lang="fr-FR" dirty="0">
                <a:solidFill>
                  <a:srgbClr val="002060"/>
                </a:solidFill>
              </a:rPr>
              <a:t>diverses </a:t>
            </a:r>
            <a:r>
              <a:rPr lang="fr-FR" dirty="0" smtClean="0">
                <a:solidFill>
                  <a:srgbClr val="002060"/>
                </a:solidFill>
              </a:rPr>
              <a:t>douleurs neuropathiques (°), </a:t>
            </a:r>
            <a:r>
              <a:rPr lang="fr-FR" dirty="0">
                <a:solidFill>
                  <a:srgbClr val="002060"/>
                </a:solidFill>
              </a:rPr>
              <a:t>troubles du sommeils </a:t>
            </a:r>
            <a:r>
              <a:rPr lang="fr-FR" dirty="0" smtClean="0">
                <a:solidFill>
                  <a:srgbClr val="002060"/>
                </a:solidFill>
              </a:rPr>
              <a:t>etc.</a:t>
            </a:r>
            <a:r>
              <a:rPr lang="fr-FR" dirty="0">
                <a:solidFill>
                  <a:srgbClr val="002060"/>
                </a:solidFill>
              </a:rPr>
              <a:t> </a:t>
            </a:r>
            <a:r>
              <a:rPr lang="fr-FR" dirty="0" smtClean="0">
                <a:solidFill>
                  <a:srgbClr val="002060"/>
                </a:solidFill>
              </a:rPr>
              <a:t>_ </a:t>
            </a:r>
            <a:r>
              <a:rPr lang="fr-FR" dirty="0">
                <a:solidFill>
                  <a:srgbClr val="002060"/>
                </a:solidFill>
              </a:rPr>
              <a:t>nous </a:t>
            </a:r>
            <a:r>
              <a:rPr lang="fr-FR" dirty="0" smtClean="0">
                <a:solidFill>
                  <a:srgbClr val="002060"/>
                </a:solidFill>
              </a:rPr>
              <a:t>recommandons A) </a:t>
            </a:r>
            <a:r>
              <a:rPr lang="fr-FR" b="1" dirty="0">
                <a:solidFill>
                  <a:srgbClr val="002060"/>
                </a:solidFill>
              </a:rPr>
              <a:t>u</a:t>
            </a:r>
            <a:r>
              <a:rPr lang="fr-FR" b="1" dirty="0" smtClean="0">
                <a:solidFill>
                  <a:srgbClr val="002060"/>
                </a:solidFill>
              </a:rPr>
              <a:t>ne </a:t>
            </a:r>
            <a:r>
              <a:rPr lang="fr-FR" b="1" dirty="0">
                <a:solidFill>
                  <a:srgbClr val="002060"/>
                </a:solidFill>
              </a:rPr>
              <a:t>bonne hygiène de </a:t>
            </a:r>
            <a:r>
              <a:rPr lang="fr-FR" b="1" dirty="0" smtClean="0">
                <a:solidFill>
                  <a:srgbClr val="002060"/>
                </a:solidFill>
              </a:rPr>
              <a:t>vie </a:t>
            </a:r>
            <a:r>
              <a:rPr lang="fr-FR" dirty="0" smtClean="0">
                <a:solidFill>
                  <a:srgbClr val="002060"/>
                </a:solidFill>
              </a:rPr>
              <a:t>_ telle la </a:t>
            </a:r>
            <a:r>
              <a:rPr lang="fr-FR" dirty="0">
                <a:solidFill>
                  <a:srgbClr val="002060"/>
                </a:solidFill>
              </a:rPr>
              <a:t>recherche d’une vie positive</a:t>
            </a:r>
            <a:r>
              <a:rPr lang="fr-FR" dirty="0" smtClean="0">
                <a:solidFill>
                  <a:srgbClr val="002060"/>
                </a:solidFill>
              </a:rPr>
              <a:t>, généreuse, </a:t>
            </a:r>
            <a:r>
              <a:rPr lang="fr-FR" dirty="0">
                <a:solidFill>
                  <a:srgbClr val="002060"/>
                </a:solidFill>
              </a:rPr>
              <a:t>tournée vers les autres (dans l’associatif et humanitaire), </a:t>
            </a:r>
            <a:r>
              <a:rPr lang="fr-FR" dirty="0" smtClean="0">
                <a:solidFill>
                  <a:srgbClr val="002060"/>
                </a:solidFill>
              </a:rPr>
              <a:t>saine _ par exemple, en mangeant </a:t>
            </a:r>
            <a:r>
              <a:rPr lang="fr-FR" dirty="0">
                <a:solidFill>
                  <a:srgbClr val="002060"/>
                </a:solidFill>
              </a:rPr>
              <a:t>sain, bio, équilibré, diversifié</a:t>
            </a:r>
            <a:r>
              <a:rPr lang="fr-FR" dirty="0" smtClean="0">
                <a:solidFill>
                  <a:srgbClr val="002060"/>
                </a:solidFill>
              </a:rPr>
              <a:t>) _ équilibrée </a:t>
            </a:r>
            <a:r>
              <a:rPr lang="fr-FR" dirty="0">
                <a:solidFill>
                  <a:srgbClr val="002060"/>
                </a:solidFill>
              </a:rPr>
              <a:t>[sans drogue addictive],  dans laquelle </a:t>
            </a:r>
            <a:r>
              <a:rPr lang="fr-FR" dirty="0" smtClean="0">
                <a:solidFill>
                  <a:srgbClr val="002060"/>
                </a:solidFill>
              </a:rPr>
              <a:t>le malade recherchera </a:t>
            </a:r>
            <a:r>
              <a:rPr lang="fr-FR" dirty="0">
                <a:solidFill>
                  <a:srgbClr val="002060"/>
                </a:solidFill>
              </a:rPr>
              <a:t>des </a:t>
            </a:r>
            <a:r>
              <a:rPr lang="fr-FR" dirty="0" smtClean="0">
                <a:solidFill>
                  <a:srgbClr val="002060"/>
                </a:solidFill>
              </a:rPr>
              <a:t>régularités, en </a:t>
            </a:r>
            <a:r>
              <a:rPr lang="fr-FR" dirty="0">
                <a:solidFill>
                  <a:srgbClr val="002060"/>
                </a:solidFill>
              </a:rPr>
              <a:t>tant que points de repères dans sa </a:t>
            </a:r>
            <a:r>
              <a:rPr lang="fr-FR" dirty="0" smtClean="0">
                <a:solidFill>
                  <a:srgbClr val="002060"/>
                </a:solidFill>
              </a:rPr>
              <a:t>vie, </a:t>
            </a:r>
            <a:r>
              <a:rPr lang="fr-FR" dirty="0">
                <a:solidFill>
                  <a:srgbClr val="002060"/>
                </a:solidFill>
              </a:rPr>
              <a:t>comme  le respect de ses rythmes de sommeil </a:t>
            </a:r>
            <a:r>
              <a:rPr lang="fr-FR" dirty="0" smtClean="0">
                <a:solidFill>
                  <a:srgbClr val="002060"/>
                </a:solidFill>
              </a:rPr>
              <a:t>(en essayant </a:t>
            </a:r>
            <a:r>
              <a:rPr lang="fr-FR" dirty="0">
                <a:solidFill>
                  <a:srgbClr val="002060"/>
                </a:solidFill>
              </a:rPr>
              <a:t>de dormir heure fixe et respecter ses heures de sommeil </a:t>
            </a:r>
            <a:r>
              <a:rPr lang="fr-FR" dirty="0" smtClean="0">
                <a:solidFill>
                  <a:srgbClr val="002060"/>
                </a:solidFill>
              </a:rPr>
              <a:t>…) _, B) des </a:t>
            </a:r>
            <a:r>
              <a:rPr lang="fr-FR" b="1" dirty="0" smtClean="0">
                <a:solidFill>
                  <a:srgbClr val="002060"/>
                </a:solidFill>
              </a:rPr>
              <a:t>techniques de gestions du stress </a:t>
            </a:r>
            <a:r>
              <a:rPr lang="fr-FR" dirty="0" smtClean="0">
                <a:solidFill>
                  <a:srgbClr val="002060"/>
                </a:solidFill>
              </a:rPr>
              <a:t>_ telles que les techniques de respiration, de relaxation</a:t>
            </a:r>
            <a:r>
              <a:rPr lang="fr-FR" dirty="0">
                <a:solidFill>
                  <a:srgbClr val="002060"/>
                </a:solidFill>
              </a:rPr>
              <a:t>,  la Thérapie comportementale et cognitive (TCC</a:t>
            </a:r>
            <a:r>
              <a:rPr lang="fr-FR" dirty="0" smtClean="0">
                <a:solidFill>
                  <a:srgbClr val="002060"/>
                </a:solidFill>
              </a:rPr>
              <a:t>), C</a:t>
            </a:r>
            <a:r>
              <a:rPr lang="fr-FR" dirty="0">
                <a:solidFill>
                  <a:srgbClr val="002060"/>
                </a:solidFill>
              </a:rPr>
              <a:t>) d’éviter de </a:t>
            </a:r>
            <a:r>
              <a:rPr lang="fr-FR" dirty="0" smtClean="0">
                <a:solidFill>
                  <a:srgbClr val="002060"/>
                </a:solidFill>
              </a:rPr>
              <a:t>paniquer, de prendre un temps de repos salutaire _ en prenant des vacances _, dès que la céphalée apparaît, pour éviter justement qu’elle s’installe …</a:t>
            </a:r>
          </a:p>
          <a:p>
            <a:pPr marL="285750" indent="-285750" algn="just">
              <a:buFont typeface="Arial" panose="020B0604020202020204" pitchFamily="34" charset="0"/>
              <a:buChar char="•"/>
            </a:pPr>
            <a:r>
              <a:rPr lang="fr-FR" dirty="0" smtClean="0">
                <a:solidFill>
                  <a:srgbClr val="FF0000"/>
                </a:solidFill>
              </a:rPr>
              <a:t>Nous conseillons aux malades de ne pas se plaindre ou de menacer de suicider, face au corps médical, pour éviter d’accréditer, auprès des médecins, l’image de malades hypocondriaques ou qui voudraient leur forcer la main.</a:t>
            </a:r>
          </a:p>
        </p:txBody>
      </p:sp>
      <p:pic>
        <p:nvPicPr>
          <p:cNvPr id="3074" name="Picture 2" descr="D:\Users\blisan\Documents\divers\céphalées\céphalées\psychosomatiqu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25" y="5289211"/>
            <a:ext cx="10953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blisan\Documents\divers\céphalées\céphalées\psychosomatiqu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613" y="4877112"/>
            <a:ext cx="2827888" cy="18513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Users\blisan\Documents\divers\céphalées\céphalées\psychosomatiqu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945" y="4877112"/>
            <a:ext cx="2899103" cy="18192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Users\blisan\Documents\divers\céphalées\céphalées\psychosomatiqu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817" y="5022511"/>
            <a:ext cx="1028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Users\blisan\Documents\divers\céphalées\céphalées\psychosomatique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5214" y="4713845"/>
            <a:ext cx="1482625" cy="202316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Users\blisan\Documents\divers\céphalées\céphalées\psychosomatiqu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7371" y="5299308"/>
            <a:ext cx="1099350" cy="14291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3152" y="4768028"/>
            <a:ext cx="3388043" cy="276999"/>
          </a:xfrm>
          <a:prstGeom prst="rect">
            <a:avLst/>
          </a:prstGeom>
        </p:spPr>
        <p:txBody>
          <a:bodyPr wrap="none">
            <a:spAutoFit/>
          </a:bodyPr>
          <a:lstStyle/>
          <a:p>
            <a:pPr algn="just"/>
            <a:r>
              <a:rPr lang="fr-FR" sz="1200" dirty="0">
                <a:solidFill>
                  <a:srgbClr val="002060"/>
                </a:solidFill>
              </a:rPr>
              <a:t>(°) pubalgies, hypersensibilité tactiles, lombalgies …</a:t>
            </a:r>
            <a:endParaRPr lang="fr-FR" sz="1200" dirty="0"/>
          </a:p>
        </p:txBody>
      </p:sp>
    </p:spTree>
    <p:extLst>
      <p:ext uri="{BB962C8B-B14F-4D97-AF65-F5344CB8AC3E}">
        <p14:creationId xmlns:p14="http://schemas.microsoft.com/office/powerpoint/2010/main" val="26110598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71</a:t>
            </a:fld>
            <a:endParaRPr lang="fr-FR" dirty="0"/>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04774" y="1083185"/>
            <a:ext cx="11991975" cy="3570208"/>
          </a:xfrm>
          <a:prstGeom prst="rect">
            <a:avLst/>
          </a:prstGeom>
          <a:noFill/>
        </p:spPr>
        <p:txBody>
          <a:bodyPr wrap="square" rtlCol="0">
            <a:spAutoFit/>
          </a:bodyPr>
          <a:lstStyle/>
          <a:p>
            <a:pPr algn="just"/>
            <a:r>
              <a:rPr lang="fr-FR" sz="1400" dirty="0" smtClean="0">
                <a:solidFill>
                  <a:srgbClr val="008000"/>
                </a:solidFill>
              </a:rPr>
              <a:t>Nous préconisons une succession de « méthodes psychothérapiques , pour chacun des facteurs psychologiques </a:t>
            </a:r>
            <a:r>
              <a:rPr lang="fr-FR" sz="1400" dirty="0">
                <a:solidFill>
                  <a:srgbClr val="008000"/>
                </a:solidFill>
              </a:rPr>
              <a:t>qui pourraient </a:t>
            </a:r>
            <a:r>
              <a:rPr lang="fr-FR" sz="1400" dirty="0" smtClean="0">
                <a:solidFill>
                  <a:srgbClr val="008000"/>
                </a:solidFill>
              </a:rPr>
              <a:t>être la </a:t>
            </a:r>
            <a:r>
              <a:rPr lang="fr-FR" sz="1400" dirty="0">
                <a:solidFill>
                  <a:srgbClr val="008000"/>
                </a:solidFill>
              </a:rPr>
              <a:t>cause </a:t>
            </a:r>
            <a:r>
              <a:rPr lang="fr-FR" sz="1400" dirty="0" smtClean="0">
                <a:solidFill>
                  <a:srgbClr val="008000"/>
                </a:solidFill>
              </a:rPr>
              <a:t>des CTC du malade</a:t>
            </a:r>
            <a:r>
              <a:rPr lang="fr-FR" sz="1400" dirty="0">
                <a:solidFill>
                  <a:srgbClr val="008000"/>
                </a:solidFill>
              </a:rPr>
              <a:t> :</a:t>
            </a:r>
          </a:p>
          <a:p>
            <a:pPr algn="just"/>
            <a:r>
              <a:rPr lang="fr-FR" sz="1400" dirty="0">
                <a:solidFill>
                  <a:srgbClr val="008000"/>
                </a:solidFill>
              </a:rPr>
              <a:t> </a:t>
            </a:r>
          </a:p>
          <a:p>
            <a:pPr marL="285750" lvl="0" indent="-285750" algn="just">
              <a:buFont typeface="Arial" panose="020B0604020202020204" pitchFamily="34" charset="0"/>
              <a:buChar char="•"/>
            </a:pPr>
            <a:r>
              <a:rPr lang="fr-FR" u="sng" dirty="0" smtClean="0">
                <a:solidFill>
                  <a:srgbClr val="008000"/>
                </a:solidFill>
              </a:rPr>
              <a:t>Anxiété</a:t>
            </a:r>
            <a:r>
              <a:rPr lang="fr-FR" dirty="0" smtClean="0">
                <a:solidFill>
                  <a:srgbClr val="008000"/>
                </a:solidFill>
              </a:rPr>
              <a:t> :</a:t>
            </a:r>
            <a:r>
              <a:rPr lang="fr-FR" dirty="0">
                <a:solidFill>
                  <a:srgbClr val="008000"/>
                </a:solidFill>
              </a:rPr>
              <a:t> Chez des malades anxieux (des épisodes de surmenages dans leur vie sont une indication, parmi d’autres, concernant leur nature anxieuse), </a:t>
            </a:r>
            <a:r>
              <a:rPr lang="fr-FR" dirty="0" smtClean="0">
                <a:solidFill>
                  <a:srgbClr val="008000"/>
                </a:solidFill>
              </a:rPr>
              <a:t>nous </a:t>
            </a:r>
            <a:r>
              <a:rPr lang="fr-FR" dirty="0">
                <a:solidFill>
                  <a:srgbClr val="008000"/>
                </a:solidFill>
              </a:rPr>
              <a:t>les </a:t>
            </a:r>
            <a:r>
              <a:rPr lang="fr-FR" dirty="0" smtClean="0">
                <a:solidFill>
                  <a:srgbClr val="008000"/>
                </a:solidFill>
              </a:rPr>
              <a:t>incitons, par des techniques d’improvisation théâtrales, à </a:t>
            </a:r>
            <a:r>
              <a:rPr lang="fr-FR" dirty="0">
                <a:solidFill>
                  <a:srgbClr val="008000"/>
                </a:solidFill>
              </a:rPr>
              <a:t>se mettre en </a:t>
            </a:r>
            <a:r>
              <a:rPr lang="fr-FR" dirty="0" smtClean="0">
                <a:solidFill>
                  <a:srgbClr val="008000"/>
                </a:solidFill>
              </a:rPr>
              <a:t>situation et à simuler </a:t>
            </a:r>
            <a:r>
              <a:rPr lang="fr-FR" dirty="0">
                <a:solidFill>
                  <a:srgbClr val="008000"/>
                </a:solidFill>
              </a:rPr>
              <a:t>situation </a:t>
            </a:r>
            <a:r>
              <a:rPr lang="fr-FR" dirty="0" smtClean="0">
                <a:solidFill>
                  <a:srgbClr val="008000"/>
                </a:solidFill>
              </a:rPr>
              <a:t>anxiogène, puis à s’entrainer à y </a:t>
            </a:r>
            <a:r>
              <a:rPr lang="fr-FR" dirty="0">
                <a:solidFill>
                  <a:srgbClr val="008000"/>
                </a:solidFill>
              </a:rPr>
              <a:t>résister, </a:t>
            </a:r>
            <a:r>
              <a:rPr lang="fr-FR" dirty="0" smtClean="0">
                <a:solidFill>
                  <a:srgbClr val="008000"/>
                </a:solidFill>
              </a:rPr>
              <a:t>en maîtrisant la </a:t>
            </a:r>
            <a:r>
              <a:rPr lang="fr-FR" dirty="0">
                <a:solidFill>
                  <a:srgbClr val="008000"/>
                </a:solidFill>
              </a:rPr>
              <a:t>montée </a:t>
            </a:r>
            <a:r>
              <a:rPr lang="fr-FR" dirty="0" smtClean="0">
                <a:solidFill>
                  <a:srgbClr val="008000"/>
                </a:solidFill>
              </a:rPr>
              <a:t>d’anxiété, en soi, grâce à une prise de recul face à </a:t>
            </a:r>
            <a:r>
              <a:rPr lang="fr-FR" dirty="0">
                <a:solidFill>
                  <a:srgbClr val="008000"/>
                </a:solidFill>
              </a:rPr>
              <a:t>l’épisode stressant, même </a:t>
            </a:r>
            <a:r>
              <a:rPr lang="fr-FR" dirty="0" smtClean="0">
                <a:solidFill>
                  <a:srgbClr val="008000"/>
                </a:solidFill>
              </a:rPr>
              <a:t>négatif </a:t>
            </a:r>
            <a:r>
              <a:rPr lang="fr-FR" dirty="0">
                <a:solidFill>
                  <a:srgbClr val="008000"/>
                </a:solidFill>
              </a:rPr>
              <a:t>ou catastrophique </a:t>
            </a:r>
            <a:r>
              <a:rPr lang="fr-FR" dirty="0" smtClean="0">
                <a:solidFill>
                  <a:srgbClr val="008000"/>
                </a:solidFill>
              </a:rPr>
              <a:t>(y compris par l’adoption d’un regard scientifique, observateur), par </a:t>
            </a:r>
            <a:r>
              <a:rPr lang="fr-FR" dirty="0">
                <a:solidFill>
                  <a:srgbClr val="008000"/>
                </a:solidFill>
              </a:rPr>
              <a:t>des techniques de respiration, par l’apprentissage d’attitudes qui donnent l’impression, devant les autres, qu’on est confiant et sûr de </a:t>
            </a:r>
            <a:r>
              <a:rPr lang="fr-FR" dirty="0" smtClean="0">
                <a:solidFill>
                  <a:srgbClr val="008000"/>
                </a:solidFill>
              </a:rPr>
              <a:t>soi.</a:t>
            </a:r>
            <a:r>
              <a:rPr lang="fr-FR" dirty="0">
                <a:solidFill>
                  <a:srgbClr val="008000"/>
                </a:solidFill>
              </a:rPr>
              <a:t> </a:t>
            </a:r>
            <a:r>
              <a:rPr lang="fr-FR" dirty="0" smtClean="0">
                <a:solidFill>
                  <a:srgbClr val="008000"/>
                </a:solidFill>
              </a:rPr>
              <a:t>On lui </a:t>
            </a:r>
            <a:r>
              <a:rPr lang="fr-FR" dirty="0" smtClean="0">
                <a:solidFill>
                  <a:srgbClr val="008000"/>
                </a:solidFill>
              </a:rPr>
              <a:t>apprend </a:t>
            </a:r>
            <a:r>
              <a:rPr lang="fr-FR" dirty="0" smtClean="0">
                <a:solidFill>
                  <a:srgbClr val="008000"/>
                </a:solidFill>
              </a:rPr>
              <a:t>à </a:t>
            </a:r>
            <a:r>
              <a:rPr lang="fr-FR" dirty="0">
                <a:solidFill>
                  <a:srgbClr val="008000"/>
                </a:solidFill>
              </a:rPr>
              <a:t>prendre le temps de vivre, </a:t>
            </a:r>
            <a:r>
              <a:rPr lang="fr-FR" dirty="0" smtClean="0">
                <a:solidFill>
                  <a:srgbClr val="008000"/>
                </a:solidFill>
              </a:rPr>
              <a:t>à </a:t>
            </a:r>
            <a:r>
              <a:rPr lang="fr-FR" dirty="0">
                <a:solidFill>
                  <a:srgbClr val="008000"/>
                </a:solidFill>
              </a:rPr>
              <a:t>de prendre du bon </a:t>
            </a:r>
            <a:r>
              <a:rPr lang="fr-FR" dirty="0" smtClean="0">
                <a:solidFill>
                  <a:srgbClr val="008000"/>
                </a:solidFill>
              </a:rPr>
              <a:t>temps, </a:t>
            </a:r>
            <a:r>
              <a:rPr lang="fr-FR" dirty="0">
                <a:solidFill>
                  <a:srgbClr val="008000"/>
                </a:solidFill>
              </a:rPr>
              <a:t>y compris pour se </a:t>
            </a:r>
            <a:r>
              <a:rPr lang="fr-FR" dirty="0" smtClean="0">
                <a:solidFill>
                  <a:srgbClr val="008000"/>
                </a:solidFill>
              </a:rPr>
              <a:t>distraire, à </a:t>
            </a:r>
            <a:r>
              <a:rPr lang="fr-FR" dirty="0">
                <a:solidFill>
                  <a:srgbClr val="008000"/>
                </a:solidFill>
              </a:rPr>
              <a:t>«lâcher prise </a:t>
            </a:r>
            <a:r>
              <a:rPr lang="fr-FR" dirty="0" smtClean="0">
                <a:solidFill>
                  <a:srgbClr val="008000"/>
                </a:solidFill>
              </a:rPr>
              <a:t>» </a:t>
            </a:r>
            <a:r>
              <a:rPr lang="fr-FR" dirty="0">
                <a:solidFill>
                  <a:srgbClr val="008000"/>
                </a:solidFill>
              </a:rPr>
              <a:t>(</a:t>
            </a:r>
            <a:r>
              <a:rPr lang="fr-FR" dirty="0" err="1">
                <a:solidFill>
                  <a:srgbClr val="008000"/>
                </a:solidFill>
              </a:rPr>
              <a:t>take</a:t>
            </a:r>
            <a:r>
              <a:rPr lang="fr-FR" dirty="0">
                <a:solidFill>
                  <a:srgbClr val="008000"/>
                </a:solidFill>
              </a:rPr>
              <a:t> </a:t>
            </a:r>
            <a:r>
              <a:rPr lang="fr-FR" dirty="0" err="1">
                <a:solidFill>
                  <a:srgbClr val="008000"/>
                </a:solidFill>
              </a:rPr>
              <a:t>it</a:t>
            </a:r>
            <a:r>
              <a:rPr lang="fr-FR" dirty="0">
                <a:solidFill>
                  <a:srgbClr val="008000"/>
                </a:solidFill>
              </a:rPr>
              <a:t> </a:t>
            </a:r>
            <a:r>
              <a:rPr lang="fr-FR" dirty="0" err="1">
                <a:solidFill>
                  <a:srgbClr val="008000"/>
                </a:solidFill>
              </a:rPr>
              <a:t>easy</a:t>
            </a:r>
            <a:r>
              <a:rPr lang="fr-FR" dirty="0">
                <a:solidFill>
                  <a:srgbClr val="008000"/>
                </a:solidFill>
              </a:rPr>
              <a:t>, </a:t>
            </a:r>
            <a:r>
              <a:rPr lang="fr-FR" dirty="0" err="1">
                <a:solidFill>
                  <a:srgbClr val="008000"/>
                </a:solidFill>
              </a:rPr>
              <a:t>take</a:t>
            </a:r>
            <a:r>
              <a:rPr lang="fr-FR" dirty="0">
                <a:solidFill>
                  <a:srgbClr val="008000"/>
                </a:solidFill>
              </a:rPr>
              <a:t> </a:t>
            </a:r>
            <a:r>
              <a:rPr lang="fr-FR" dirty="0" err="1">
                <a:solidFill>
                  <a:srgbClr val="008000"/>
                </a:solidFill>
              </a:rPr>
              <a:t>it</a:t>
            </a:r>
            <a:r>
              <a:rPr lang="fr-FR" dirty="0">
                <a:solidFill>
                  <a:srgbClr val="008000"/>
                </a:solidFill>
              </a:rPr>
              <a:t> cool, </a:t>
            </a:r>
            <a:r>
              <a:rPr lang="fr-FR" dirty="0" err="1">
                <a:solidFill>
                  <a:srgbClr val="008000"/>
                </a:solidFill>
              </a:rPr>
              <a:t>keep</a:t>
            </a:r>
            <a:r>
              <a:rPr lang="fr-FR" dirty="0">
                <a:solidFill>
                  <a:srgbClr val="008000"/>
                </a:solidFill>
              </a:rPr>
              <a:t> cool </a:t>
            </a:r>
            <a:r>
              <a:rPr lang="fr-FR" dirty="0" smtClean="0">
                <a:solidFill>
                  <a:srgbClr val="008000"/>
                </a:solidFill>
              </a:rPr>
              <a:t>…), à </a:t>
            </a:r>
            <a:r>
              <a:rPr lang="fr-FR" dirty="0">
                <a:solidFill>
                  <a:srgbClr val="008000"/>
                </a:solidFill>
              </a:rPr>
              <a:t>ne pas </a:t>
            </a:r>
            <a:r>
              <a:rPr lang="fr-FR" dirty="0" smtClean="0">
                <a:solidFill>
                  <a:srgbClr val="008000"/>
                </a:solidFill>
              </a:rPr>
              <a:t>dramatiser, à ne pas tout voir en noir, à ne </a:t>
            </a:r>
            <a:r>
              <a:rPr lang="fr-FR" dirty="0">
                <a:solidFill>
                  <a:srgbClr val="008000"/>
                </a:solidFill>
              </a:rPr>
              <a:t>pas « </a:t>
            </a:r>
            <a:r>
              <a:rPr lang="fr-FR" i="1" dirty="0">
                <a:solidFill>
                  <a:srgbClr val="008000"/>
                </a:solidFill>
              </a:rPr>
              <a:t>se mettre la rate au </a:t>
            </a:r>
            <a:r>
              <a:rPr lang="fr-FR" i="1" dirty="0" smtClean="0">
                <a:solidFill>
                  <a:srgbClr val="008000"/>
                </a:solidFill>
              </a:rPr>
              <a:t>court-bouillon ou martel en tête</a:t>
            </a:r>
            <a:r>
              <a:rPr lang="fr-FR" dirty="0">
                <a:solidFill>
                  <a:srgbClr val="008000"/>
                </a:solidFill>
              </a:rPr>
              <a:t> </a:t>
            </a:r>
            <a:r>
              <a:rPr lang="fr-FR" dirty="0" smtClean="0">
                <a:solidFill>
                  <a:srgbClr val="008000"/>
                </a:solidFill>
              </a:rPr>
              <a:t>», à ne pas se faire des nœuds au cerveau, à ne pas s’énerver, engueuler les autres ....</a:t>
            </a:r>
            <a:endParaRPr lang="fr-FR" dirty="0">
              <a:solidFill>
                <a:srgbClr val="008000"/>
              </a:solidFill>
            </a:endParaRPr>
          </a:p>
          <a:p>
            <a:pPr lvl="0" algn="just"/>
            <a:endParaRPr lang="fr-FR" sz="1200" dirty="0" smtClean="0">
              <a:solidFill>
                <a:srgbClr val="008000"/>
              </a:solidFill>
            </a:endParaRPr>
          </a:p>
          <a:p>
            <a:pPr lvl="0" algn="just"/>
            <a:r>
              <a:rPr lang="fr-FR" sz="1200" dirty="0" smtClean="0">
                <a:solidFill>
                  <a:srgbClr val="008000"/>
                </a:solidFill>
              </a:rPr>
              <a:t>(°) </a:t>
            </a:r>
            <a:r>
              <a:rPr lang="fr-FR" sz="1200" dirty="0">
                <a:solidFill>
                  <a:srgbClr val="008000"/>
                </a:solidFill>
              </a:rPr>
              <a:t>pour diverses raisons, souvent fausses, qui </a:t>
            </a:r>
            <a:r>
              <a:rPr lang="fr-FR" sz="1200" dirty="0" smtClean="0">
                <a:solidFill>
                  <a:srgbClr val="008000"/>
                </a:solidFill>
              </a:rPr>
              <a:t>les </a:t>
            </a:r>
            <a:r>
              <a:rPr lang="fr-FR" sz="1200" dirty="0">
                <a:solidFill>
                  <a:srgbClr val="008000"/>
                </a:solidFill>
              </a:rPr>
              <a:t>poussent à se dévaloriser, à ne pas reconnaître ou avoir conscience de </a:t>
            </a:r>
            <a:r>
              <a:rPr lang="fr-FR" sz="1200" dirty="0" smtClean="0">
                <a:solidFill>
                  <a:srgbClr val="008000"/>
                </a:solidFill>
              </a:rPr>
              <a:t>leurs </a:t>
            </a:r>
            <a:r>
              <a:rPr lang="fr-FR" sz="1200" dirty="0">
                <a:solidFill>
                  <a:srgbClr val="008000"/>
                </a:solidFill>
              </a:rPr>
              <a:t>talents, parce que </a:t>
            </a:r>
            <a:r>
              <a:rPr lang="fr-FR" sz="1200" dirty="0" smtClean="0">
                <a:solidFill>
                  <a:srgbClr val="008000"/>
                </a:solidFill>
              </a:rPr>
              <a:t>ces personnes </a:t>
            </a:r>
            <a:r>
              <a:rPr lang="fr-FR" sz="1200" dirty="0">
                <a:solidFill>
                  <a:srgbClr val="008000"/>
                </a:solidFill>
              </a:rPr>
              <a:t>se sent trop </a:t>
            </a:r>
            <a:r>
              <a:rPr lang="fr-FR" sz="1200" dirty="0" smtClean="0">
                <a:solidFill>
                  <a:srgbClr val="008000"/>
                </a:solidFill>
              </a:rPr>
              <a:t>grosses, laides, idiotes </a:t>
            </a:r>
            <a:r>
              <a:rPr lang="fr-FR" sz="1200" dirty="0">
                <a:solidFill>
                  <a:srgbClr val="008000"/>
                </a:solidFill>
              </a:rPr>
              <a:t>… </a:t>
            </a:r>
            <a:endParaRPr lang="fr-FR" sz="1200" dirty="0" smtClean="0">
              <a:solidFill>
                <a:srgbClr val="008000"/>
              </a:solidFill>
            </a:endParaRPr>
          </a:p>
        </p:txBody>
      </p:sp>
      <p:sp>
        <p:nvSpPr>
          <p:cNvPr id="7" name="ZoneTexte 6"/>
          <p:cNvSpPr txBox="1"/>
          <p:nvPr/>
        </p:nvSpPr>
        <p:spPr>
          <a:xfrm>
            <a:off x="175755" y="688181"/>
            <a:ext cx="7525208" cy="369332"/>
          </a:xfrm>
          <a:prstGeom prst="rect">
            <a:avLst/>
          </a:prstGeom>
          <a:noFill/>
        </p:spPr>
        <p:txBody>
          <a:bodyPr wrap="square" rtlCol="0">
            <a:spAutoFit/>
          </a:bodyPr>
          <a:lstStyle/>
          <a:p>
            <a:r>
              <a:rPr lang="fr-FR" dirty="0" smtClean="0">
                <a:solidFill>
                  <a:srgbClr val="002060"/>
                </a:solidFill>
              </a:rPr>
              <a:t>14.</a:t>
            </a:r>
            <a:r>
              <a:rPr lang="fr-FR" b="1" dirty="0" smtClean="0">
                <a:solidFill>
                  <a:srgbClr val="002060"/>
                </a:solidFill>
              </a:rPr>
              <a:t> Méthodes de résolution de la CTC préconisées par </a:t>
            </a:r>
            <a:r>
              <a:rPr lang="fr-FR" b="1" dirty="0">
                <a:solidFill>
                  <a:srgbClr val="002060"/>
                </a:solidFill>
              </a:rPr>
              <a:t>l’association (suite</a:t>
            </a:r>
            <a:r>
              <a:rPr lang="fr-FR" b="1" dirty="0" smtClean="0">
                <a:solidFill>
                  <a:srgbClr val="002060"/>
                </a:solidFill>
              </a:rPr>
              <a:t>)</a:t>
            </a:r>
            <a:endParaRPr lang="fr-FR" dirty="0">
              <a:solidFill>
                <a:srgbClr val="002060"/>
              </a:solidFill>
            </a:endParaRPr>
          </a:p>
        </p:txBody>
      </p:sp>
      <p:pic>
        <p:nvPicPr>
          <p:cNvPr id="2050" name="Picture 2" descr="D:\Users\blisan\Documents\divers\céphalées\céphalées\lâcher p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753" y="4522063"/>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sers\blisan\Documents\divers\céphalées\céphalées\lâcher prise dess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738" y="4645887"/>
            <a:ext cx="305752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Users\blisan\Documents\divers\céphalées\céphalées\gaston ham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676" y="4598264"/>
            <a:ext cx="2867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49193" y="6188939"/>
            <a:ext cx="2706906" cy="646331"/>
          </a:xfrm>
          <a:prstGeom prst="rect">
            <a:avLst/>
          </a:prstGeom>
          <a:noFill/>
        </p:spPr>
        <p:txBody>
          <a:bodyPr wrap="square" rtlCol="0">
            <a:spAutoFit/>
          </a:bodyPr>
          <a:lstStyle/>
          <a:p>
            <a:pPr algn="ctr"/>
            <a:r>
              <a:rPr lang="fr-FR" sz="1200" dirty="0">
                <a:solidFill>
                  <a:srgbClr val="008000"/>
                </a:solidFill>
              </a:rPr>
              <a:t>Technique de détournement </a:t>
            </a:r>
            <a:r>
              <a:rPr lang="fr-FR" sz="1200" dirty="0" smtClean="0">
                <a:solidFill>
                  <a:srgbClr val="008000"/>
                </a:solidFill>
              </a:rPr>
              <a:t>de l’attention par rapport à la douleur (comme dans l’illusionnisme)</a:t>
            </a:r>
            <a:endParaRPr lang="fr-FR" sz="1200" dirty="0">
              <a:solidFill>
                <a:srgbClr val="008000"/>
              </a:solidFill>
            </a:endParaRP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21" y="4453886"/>
            <a:ext cx="1565461" cy="1735053"/>
          </a:xfrm>
          <a:prstGeom prst="rect">
            <a:avLst/>
          </a:prstGeom>
        </p:spPr>
      </p:pic>
      <p:sp>
        <p:nvSpPr>
          <p:cNvPr id="8" name="ZoneTexte 7"/>
          <p:cNvSpPr txBox="1"/>
          <p:nvPr/>
        </p:nvSpPr>
        <p:spPr>
          <a:xfrm>
            <a:off x="6207676" y="6341339"/>
            <a:ext cx="5768734" cy="276999"/>
          </a:xfrm>
          <a:prstGeom prst="rect">
            <a:avLst/>
          </a:prstGeom>
          <a:noFill/>
        </p:spPr>
        <p:txBody>
          <a:bodyPr wrap="square" rtlCol="0">
            <a:spAutoFit/>
          </a:bodyPr>
          <a:lstStyle/>
          <a:p>
            <a:pPr algn="ctr"/>
            <a:r>
              <a:rPr lang="fr-FR" sz="1200" dirty="0" smtClean="0">
                <a:solidFill>
                  <a:srgbClr val="008000"/>
                </a:solidFill>
              </a:rPr>
              <a:t>Prendre du bon temps, </a:t>
            </a:r>
            <a:r>
              <a:rPr lang="fr-FR" sz="1200" dirty="0">
                <a:solidFill>
                  <a:srgbClr val="008000"/>
                </a:solidFill>
              </a:rPr>
              <a:t>«lâcher prise » (</a:t>
            </a:r>
            <a:r>
              <a:rPr lang="fr-FR" sz="1200" dirty="0" err="1">
                <a:solidFill>
                  <a:srgbClr val="008000"/>
                </a:solidFill>
              </a:rPr>
              <a:t>take</a:t>
            </a:r>
            <a:r>
              <a:rPr lang="fr-FR" sz="1200" dirty="0">
                <a:solidFill>
                  <a:srgbClr val="008000"/>
                </a:solidFill>
              </a:rPr>
              <a:t> </a:t>
            </a:r>
            <a:r>
              <a:rPr lang="fr-FR" sz="1200" dirty="0" err="1">
                <a:solidFill>
                  <a:srgbClr val="008000"/>
                </a:solidFill>
              </a:rPr>
              <a:t>it</a:t>
            </a:r>
            <a:r>
              <a:rPr lang="fr-FR" sz="1200" dirty="0">
                <a:solidFill>
                  <a:srgbClr val="008000"/>
                </a:solidFill>
              </a:rPr>
              <a:t> </a:t>
            </a:r>
            <a:r>
              <a:rPr lang="fr-FR" sz="1200" dirty="0" err="1">
                <a:solidFill>
                  <a:srgbClr val="008000"/>
                </a:solidFill>
              </a:rPr>
              <a:t>easy</a:t>
            </a:r>
            <a:r>
              <a:rPr lang="fr-FR" sz="1200" dirty="0">
                <a:solidFill>
                  <a:srgbClr val="008000"/>
                </a:solidFill>
              </a:rPr>
              <a:t>, </a:t>
            </a:r>
            <a:r>
              <a:rPr lang="fr-FR" sz="1200" dirty="0" err="1">
                <a:solidFill>
                  <a:srgbClr val="008000"/>
                </a:solidFill>
              </a:rPr>
              <a:t>take</a:t>
            </a:r>
            <a:r>
              <a:rPr lang="fr-FR" sz="1200" dirty="0">
                <a:solidFill>
                  <a:srgbClr val="008000"/>
                </a:solidFill>
              </a:rPr>
              <a:t> </a:t>
            </a:r>
            <a:r>
              <a:rPr lang="fr-FR" sz="1200" dirty="0" err="1">
                <a:solidFill>
                  <a:srgbClr val="008000"/>
                </a:solidFill>
              </a:rPr>
              <a:t>it</a:t>
            </a:r>
            <a:r>
              <a:rPr lang="fr-FR" sz="1200" dirty="0">
                <a:solidFill>
                  <a:srgbClr val="008000"/>
                </a:solidFill>
              </a:rPr>
              <a:t> cool, </a:t>
            </a:r>
            <a:r>
              <a:rPr lang="fr-FR" sz="1200" dirty="0" err="1">
                <a:solidFill>
                  <a:srgbClr val="008000"/>
                </a:solidFill>
              </a:rPr>
              <a:t>keep</a:t>
            </a:r>
            <a:r>
              <a:rPr lang="fr-FR" sz="1200" dirty="0">
                <a:solidFill>
                  <a:srgbClr val="008000"/>
                </a:solidFill>
              </a:rPr>
              <a:t> cool </a:t>
            </a:r>
            <a:r>
              <a:rPr lang="fr-FR" sz="1200" dirty="0" smtClean="0">
                <a:solidFill>
                  <a:srgbClr val="008000"/>
                </a:solidFill>
              </a:rPr>
              <a:t>…) …</a:t>
            </a:r>
            <a:endParaRPr lang="fr-FR" sz="1200" dirty="0">
              <a:solidFill>
                <a:srgbClr val="008000"/>
              </a:solidFill>
            </a:endParaRPr>
          </a:p>
        </p:txBody>
      </p:sp>
      <p:sp>
        <p:nvSpPr>
          <p:cNvPr id="9" name="Rectangle 8"/>
          <p:cNvSpPr/>
          <p:nvPr/>
        </p:nvSpPr>
        <p:spPr>
          <a:xfrm>
            <a:off x="3777289" y="6264409"/>
            <a:ext cx="1314784" cy="276999"/>
          </a:xfrm>
          <a:prstGeom prst="rect">
            <a:avLst/>
          </a:prstGeom>
        </p:spPr>
        <p:txBody>
          <a:bodyPr wrap="none">
            <a:spAutoFit/>
          </a:bodyPr>
          <a:lstStyle/>
          <a:p>
            <a:pPr algn="ctr"/>
            <a:r>
              <a:rPr lang="fr-FR" sz="1200" dirty="0" smtClean="0">
                <a:solidFill>
                  <a:srgbClr val="008000"/>
                </a:solidFill>
              </a:rPr>
              <a:t>Le </a:t>
            </a:r>
            <a:r>
              <a:rPr lang="fr-FR" sz="1200" dirty="0">
                <a:solidFill>
                  <a:srgbClr val="008000"/>
                </a:solidFill>
              </a:rPr>
              <a:t>«lâcher prise » </a:t>
            </a:r>
            <a:endParaRPr lang="fr-FR" sz="1200" dirty="0"/>
          </a:p>
        </p:txBody>
      </p:sp>
    </p:spTree>
    <p:extLst>
      <p:ext uri="{BB962C8B-B14F-4D97-AF65-F5344CB8AC3E}">
        <p14:creationId xmlns:p14="http://schemas.microsoft.com/office/powerpoint/2010/main" val="28738025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72</a:t>
            </a:fld>
            <a:endParaRPr lang="fr-FR" dirty="0"/>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04774" y="1083185"/>
            <a:ext cx="11991975" cy="5632311"/>
          </a:xfrm>
          <a:prstGeom prst="rect">
            <a:avLst/>
          </a:prstGeom>
          <a:noFill/>
        </p:spPr>
        <p:txBody>
          <a:bodyPr wrap="square" rtlCol="0">
            <a:spAutoFit/>
          </a:bodyPr>
          <a:lstStyle/>
          <a:p>
            <a:pPr algn="just"/>
            <a:r>
              <a:rPr lang="fr-FR" sz="1400" dirty="0" smtClean="0">
                <a:solidFill>
                  <a:srgbClr val="008000"/>
                </a:solidFill>
              </a:rPr>
              <a:t>Nous préconisons une succession de « méthodes psychothérapiques , pour chacun des facteurs psychologiques qui pourraient être la cause des CTC du malade</a:t>
            </a:r>
            <a:r>
              <a:rPr lang="fr-FR" sz="1400" dirty="0">
                <a:solidFill>
                  <a:srgbClr val="008000"/>
                </a:solidFill>
              </a:rPr>
              <a:t> :</a:t>
            </a:r>
          </a:p>
          <a:p>
            <a:pPr algn="just"/>
            <a:r>
              <a:rPr lang="fr-FR" sz="1400" dirty="0">
                <a:solidFill>
                  <a:srgbClr val="008000"/>
                </a:solidFill>
              </a:rPr>
              <a:t> </a:t>
            </a:r>
          </a:p>
          <a:p>
            <a:pPr marL="285750" indent="-285750" algn="just">
              <a:buFont typeface="Arial" panose="020B0604020202020204" pitchFamily="34" charset="0"/>
              <a:buChar char="•"/>
            </a:pPr>
            <a:r>
              <a:rPr lang="fr-FR" sz="1700" u="sng" dirty="0" smtClean="0">
                <a:solidFill>
                  <a:srgbClr val="008000"/>
                </a:solidFill>
              </a:rPr>
              <a:t>Tendance à la culpabilisation excessive / « pathologique » ou mauvaise image de soi </a:t>
            </a:r>
            <a:r>
              <a:rPr lang="fr-FR" sz="1700" dirty="0" smtClean="0">
                <a:solidFill>
                  <a:srgbClr val="008000"/>
                </a:solidFill>
              </a:rPr>
              <a:t>: Concernant les malades qui ne s’aiment pas, ne s’apprécient pas ou qui se détestent (°), nous les incitons A) à faire un bilan de leur compétences, talents et passions (violons d’Ingres) … et à cultiver et valoriser leurs talents et passions, et faire en sorte d’une tirer une certaine confiance en soir.  Si le malade se culpabilise et a été conditionnée à se culpabiliser (excessivement par son éducation et d’une façon pathologique), B) à résister au désir de se culpabiliser, quand sa culpabilisation prend une tournure maladive et excessive (la culpabilisation n’est pas négative si elle reste raisonnable), C) à s’aimer, en se mettant en valeur, en se maquillant, en se faisant belle, en s’habillant avec de jolis vêtements (quand cela est possible et/ou qu’elle en a les moyens). Cette « thérapie » contribue à diminuer les CTC. Par exemple, une femme qui a pris énormément de poids suite à la prise de certains neuroleptiques (</a:t>
            </a:r>
            <a:r>
              <a:rPr lang="fr-FR" sz="1700" dirty="0" err="1" smtClean="0">
                <a:solidFill>
                  <a:srgbClr val="008000"/>
                </a:solidFill>
              </a:rPr>
              <a:t>Ziprexa</a:t>
            </a:r>
            <a:r>
              <a:rPr lang="fr-FR" sz="1700" dirty="0" smtClean="0">
                <a:solidFill>
                  <a:srgbClr val="008000"/>
                </a:solidFill>
              </a:rPr>
              <a:t>, </a:t>
            </a:r>
            <a:r>
              <a:rPr lang="fr-FR" sz="1700" dirty="0" err="1" smtClean="0">
                <a:solidFill>
                  <a:srgbClr val="008000"/>
                </a:solidFill>
              </a:rPr>
              <a:t>Seroquel</a:t>
            </a:r>
            <a:r>
              <a:rPr lang="fr-FR" sz="1700" dirty="0" smtClean="0">
                <a:solidFill>
                  <a:srgbClr val="008000"/>
                </a:solidFill>
              </a:rPr>
              <a:t>, voire </a:t>
            </a:r>
            <a:r>
              <a:rPr lang="fr-FR" sz="1700" dirty="0" err="1" smtClean="0">
                <a:solidFill>
                  <a:srgbClr val="008000"/>
                </a:solidFill>
              </a:rPr>
              <a:t>Epitomax</a:t>
            </a:r>
            <a:r>
              <a:rPr lang="fr-FR" sz="1700" dirty="0" smtClean="0">
                <a:solidFill>
                  <a:srgbClr val="008000"/>
                </a:solidFill>
              </a:rPr>
              <a:t> …), et donc qui se sent « grosse », « moche » et laide, qui ne se maquille plus et qui ne mets plus en valeur, nous lui suggérons alors a) de diminuer les doses (voire de se sevrer progressivement sur un mois) du médicament provoquant la surcharge pondérale, quand cela est possible et sans risques, b) d’aller voire un diététicien et de manger équilibré, c) de faire du sport (en particulier de faire 30 mn mini de marche par jour, puis de la natation, de l’aquagym, si elle en les moyens …). D) d’accomplir des actions humanitaires, sociales etc. qui la valorisent, aux yeux des autres, qui l’occupent [et détournent son attention de sa douleur] et qui lui donne confiance en elle et qui permettent de mettre en valeur ses talents (souvent cachés). Car il n’existe aucune personne qui n’ai pas de talent caché. Et on peut lui donner des exemples sources d’inspirations pour elle : avec des femmes grosses , célèbres et bien dans leur peau … comme a)  Marianne James (l’actrice), b) la chanteuse du groupe </a:t>
            </a:r>
            <a:r>
              <a:rPr lang="fr-FR" sz="1700" dirty="0" err="1" smtClean="0">
                <a:solidFill>
                  <a:srgbClr val="008000"/>
                </a:solidFill>
              </a:rPr>
              <a:t>Gossip</a:t>
            </a:r>
            <a:r>
              <a:rPr lang="fr-FR" sz="1700" dirty="0" smtClean="0">
                <a:solidFill>
                  <a:srgbClr val="008000"/>
                </a:solidFill>
              </a:rPr>
              <a:t>, Beth </a:t>
            </a:r>
            <a:r>
              <a:rPr lang="fr-FR" sz="1700" dirty="0" err="1" smtClean="0">
                <a:solidFill>
                  <a:srgbClr val="008000"/>
                </a:solidFill>
              </a:rPr>
              <a:t>Ditto</a:t>
            </a:r>
            <a:r>
              <a:rPr lang="fr-FR" sz="1700" dirty="0" smtClean="0">
                <a:solidFill>
                  <a:srgbClr val="008000"/>
                </a:solidFill>
              </a:rPr>
              <a:t> etc. (+).</a:t>
            </a:r>
          </a:p>
          <a:p>
            <a:pPr lvl="0" algn="just"/>
            <a:endParaRPr lang="fr-FR" sz="1200" dirty="0" smtClean="0">
              <a:solidFill>
                <a:srgbClr val="008000"/>
              </a:solidFill>
            </a:endParaRPr>
          </a:p>
          <a:p>
            <a:pPr lvl="0" algn="just"/>
            <a:r>
              <a:rPr lang="fr-FR" sz="1200" dirty="0" smtClean="0">
                <a:solidFill>
                  <a:srgbClr val="008000"/>
                </a:solidFill>
              </a:rPr>
              <a:t>(°) </a:t>
            </a:r>
            <a:r>
              <a:rPr lang="fr-FR" sz="1200" dirty="0">
                <a:solidFill>
                  <a:srgbClr val="008000"/>
                </a:solidFill>
              </a:rPr>
              <a:t>pour diverses raisons, souvent fausses, qui </a:t>
            </a:r>
            <a:r>
              <a:rPr lang="fr-FR" sz="1200" dirty="0" smtClean="0">
                <a:solidFill>
                  <a:srgbClr val="008000"/>
                </a:solidFill>
              </a:rPr>
              <a:t>les </a:t>
            </a:r>
            <a:r>
              <a:rPr lang="fr-FR" sz="1200" dirty="0">
                <a:solidFill>
                  <a:srgbClr val="008000"/>
                </a:solidFill>
              </a:rPr>
              <a:t>poussent à se dévaloriser, à ne pas reconnaître ou avoir conscience de </a:t>
            </a:r>
            <a:r>
              <a:rPr lang="fr-FR" sz="1200" dirty="0" smtClean="0">
                <a:solidFill>
                  <a:srgbClr val="008000"/>
                </a:solidFill>
              </a:rPr>
              <a:t>leurs </a:t>
            </a:r>
            <a:r>
              <a:rPr lang="fr-FR" sz="1200" dirty="0">
                <a:solidFill>
                  <a:srgbClr val="008000"/>
                </a:solidFill>
              </a:rPr>
              <a:t>talents, parce que </a:t>
            </a:r>
            <a:r>
              <a:rPr lang="fr-FR" sz="1200" dirty="0" smtClean="0">
                <a:solidFill>
                  <a:srgbClr val="008000"/>
                </a:solidFill>
              </a:rPr>
              <a:t>ces personnes </a:t>
            </a:r>
            <a:r>
              <a:rPr lang="fr-FR" sz="1200" dirty="0">
                <a:solidFill>
                  <a:srgbClr val="008000"/>
                </a:solidFill>
              </a:rPr>
              <a:t>se sent trop </a:t>
            </a:r>
            <a:r>
              <a:rPr lang="fr-FR" sz="1200" dirty="0" smtClean="0">
                <a:solidFill>
                  <a:srgbClr val="008000"/>
                </a:solidFill>
              </a:rPr>
              <a:t>grosses, laides, idiotes </a:t>
            </a:r>
            <a:r>
              <a:rPr lang="fr-FR" sz="1200" dirty="0">
                <a:solidFill>
                  <a:srgbClr val="008000"/>
                </a:solidFill>
              </a:rPr>
              <a:t>… </a:t>
            </a:r>
            <a:endParaRPr lang="fr-FR" sz="1200" dirty="0" smtClean="0">
              <a:solidFill>
                <a:srgbClr val="008000"/>
              </a:solidFill>
            </a:endParaRPr>
          </a:p>
          <a:p>
            <a:pPr lvl="0" algn="just"/>
            <a:r>
              <a:rPr lang="fr-FR" sz="1200" dirty="0">
                <a:solidFill>
                  <a:srgbClr val="008000"/>
                </a:solidFill>
              </a:rPr>
              <a:t>(+) </a:t>
            </a:r>
            <a:r>
              <a:rPr lang="fr-FR" sz="1200" dirty="0" smtClean="0">
                <a:solidFill>
                  <a:srgbClr val="008000"/>
                </a:solidFill>
              </a:rPr>
              <a:t>Il existe une association </a:t>
            </a:r>
            <a:r>
              <a:rPr lang="fr-FR" sz="1200" dirty="0">
                <a:solidFill>
                  <a:srgbClr val="008000"/>
                </a:solidFill>
              </a:rPr>
              <a:t>des femmes </a:t>
            </a:r>
            <a:r>
              <a:rPr lang="fr-FR" sz="1200" dirty="0" smtClean="0">
                <a:solidFill>
                  <a:srgbClr val="008000"/>
                </a:solidFill>
              </a:rPr>
              <a:t>rondes et </a:t>
            </a:r>
            <a:r>
              <a:rPr lang="fr-FR" sz="1200" dirty="0">
                <a:solidFill>
                  <a:srgbClr val="008000"/>
                </a:solidFill>
              </a:rPr>
              <a:t>qui </a:t>
            </a:r>
            <a:r>
              <a:rPr lang="fr-FR" sz="1200" dirty="0" smtClean="0">
                <a:solidFill>
                  <a:srgbClr val="008000"/>
                </a:solidFill>
              </a:rPr>
              <a:t>assument </a:t>
            </a:r>
            <a:r>
              <a:rPr lang="fr-FR" sz="1200" dirty="0">
                <a:solidFill>
                  <a:srgbClr val="008000"/>
                </a:solidFill>
              </a:rPr>
              <a:t>leur rodeurs : </a:t>
            </a:r>
            <a:r>
              <a:rPr lang="fr-FR" sz="1200" dirty="0">
                <a:solidFill>
                  <a:srgbClr val="008000"/>
                </a:solidFill>
                <a:hlinkClick r:id="rId2"/>
              </a:rPr>
              <a:t>http://</a:t>
            </a:r>
            <a:r>
              <a:rPr lang="fr-FR" sz="1200" dirty="0" smtClean="0">
                <a:solidFill>
                  <a:srgbClr val="008000"/>
                </a:solidFill>
                <a:hlinkClick r:id="rId2"/>
              </a:rPr>
              <a:t>rondeetsanscomplexe.fr/association-pulp-et-ronde</a:t>
            </a:r>
            <a:r>
              <a:rPr lang="fr-FR" sz="1200" dirty="0" smtClean="0">
                <a:solidFill>
                  <a:srgbClr val="008000"/>
                </a:solidFill>
              </a:rPr>
              <a:t>, </a:t>
            </a:r>
            <a:r>
              <a:rPr lang="fr-FR" sz="1200" dirty="0">
                <a:solidFill>
                  <a:srgbClr val="008000"/>
                </a:solidFill>
                <a:hlinkClick r:id="rId3"/>
              </a:rPr>
              <a:t>http://www.rondeetjolie.com/associations.html</a:t>
            </a:r>
            <a:r>
              <a:rPr lang="fr-FR" sz="1200" dirty="0" smtClean="0">
                <a:solidFill>
                  <a:srgbClr val="008000"/>
                </a:solidFill>
              </a:rPr>
              <a:t>,  </a:t>
            </a:r>
            <a:r>
              <a:rPr lang="fr-FR" sz="1200" dirty="0">
                <a:solidFill>
                  <a:srgbClr val="008000"/>
                </a:solidFill>
                <a:hlinkClick r:id="rId4"/>
              </a:rPr>
              <a:t>http://</a:t>
            </a:r>
            <a:r>
              <a:rPr lang="fr-FR" sz="1200" dirty="0" smtClean="0">
                <a:solidFill>
                  <a:srgbClr val="008000"/>
                </a:solidFill>
                <a:hlinkClick r:id="rId4"/>
              </a:rPr>
              <a:t>www.gros.org</a:t>
            </a:r>
            <a:r>
              <a:rPr lang="fr-FR" sz="1200" dirty="0" smtClean="0">
                <a:solidFill>
                  <a:srgbClr val="008000"/>
                </a:solidFill>
              </a:rPr>
              <a:t>  </a:t>
            </a:r>
            <a:r>
              <a:rPr lang="fr-FR" sz="1200" dirty="0">
                <a:solidFill>
                  <a:srgbClr val="008000"/>
                </a:solidFill>
              </a:rPr>
              <a:t>...</a:t>
            </a:r>
          </a:p>
        </p:txBody>
      </p:sp>
      <p:sp>
        <p:nvSpPr>
          <p:cNvPr id="7" name="ZoneTexte 6"/>
          <p:cNvSpPr txBox="1"/>
          <p:nvPr/>
        </p:nvSpPr>
        <p:spPr>
          <a:xfrm>
            <a:off x="175755" y="688181"/>
            <a:ext cx="7301370" cy="369332"/>
          </a:xfrm>
          <a:prstGeom prst="rect">
            <a:avLst/>
          </a:prstGeom>
          <a:noFill/>
        </p:spPr>
        <p:txBody>
          <a:bodyPr wrap="square" rtlCol="0">
            <a:spAutoFit/>
          </a:bodyPr>
          <a:lstStyle/>
          <a:p>
            <a:r>
              <a:rPr lang="fr-FR" dirty="0" smtClean="0">
                <a:solidFill>
                  <a:srgbClr val="002060"/>
                </a:solidFill>
              </a:rPr>
              <a:t>14.</a:t>
            </a:r>
            <a:r>
              <a:rPr lang="fr-FR" b="1" dirty="0" smtClean="0">
                <a:solidFill>
                  <a:srgbClr val="002060"/>
                </a:solidFill>
              </a:rPr>
              <a:t> Méthodes de résolution de la CTC préconisées par </a:t>
            </a:r>
            <a:r>
              <a:rPr lang="fr-FR" b="1" dirty="0">
                <a:solidFill>
                  <a:srgbClr val="002060"/>
                </a:solidFill>
              </a:rPr>
              <a:t>l’association (suite</a:t>
            </a:r>
            <a:r>
              <a:rPr lang="fr-FR" b="1" dirty="0" smtClean="0">
                <a:solidFill>
                  <a:srgbClr val="002060"/>
                </a:solidFill>
              </a:rPr>
              <a:t>) </a:t>
            </a:r>
            <a:endParaRPr lang="fr-FR" dirty="0">
              <a:solidFill>
                <a:srgbClr val="002060"/>
              </a:solidFill>
            </a:endParaRPr>
          </a:p>
        </p:txBody>
      </p:sp>
      <p:sp>
        <p:nvSpPr>
          <p:cNvPr id="2" name="Rectangle 1"/>
          <p:cNvSpPr/>
          <p:nvPr/>
        </p:nvSpPr>
        <p:spPr>
          <a:xfrm>
            <a:off x="10202106" y="688181"/>
            <a:ext cx="996107" cy="276999"/>
          </a:xfrm>
          <a:prstGeom prst="rect">
            <a:avLst/>
          </a:prstGeom>
        </p:spPr>
        <p:txBody>
          <a:bodyPr wrap="none">
            <a:spAutoFit/>
          </a:bodyPr>
          <a:lstStyle/>
          <a:p>
            <a:r>
              <a:rPr lang="fr-FR" sz="1200" dirty="0">
                <a:solidFill>
                  <a:srgbClr val="002060"/>
                </a:solidFill>
              </a:rPr>
              <a:t>Beth </a:t>
            </a:r>
            <a:r>
              <a:rPr lang="fr-FR" sz="1200" dirty="0" err="1" smtClean="0">
                <a:solidFill>
                  <a:srgbClr val="002060"/>
                </a:solidFill>
              </a:rPr>
              <a:t>Ditto</a:t>
            </a:r>
            <a:r>
              <a:rPr lang="fr-FR" sz="1200" dirty="0" smtClean="0">
                <a:solidFill>
                  <a:srgbClr val="002060"/>
                </a:solidFill>
              </a:rPr>
              <a:t> →</a:t>
            </a:r>
            <a:endParaRPr lang="fr-FR" sz="1200" dirty="0">
              <a:solidFill>
                <a:srgbClr val="002060"/>
              </a:solidFill>
            </a:endParaRPr>
          </a:p>
        </p:txBody>
      </p:sp>
      <p:pic>
        <p:nvPicPr>
          <p:cNvPr id="1026" name="Picture 2" descr="D:\Users\blisan\Documents\divers\céphalées\céphalées\Beth Dit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6249" y="0"/>
            <a:ext cx="855751" cy="12043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37257" y="806186"/>
            <a:ext cx="1383712" cy="276999"/>
          </a:xfrm>
          <a:prstGeom prst="rect">
            <a:avLst/>
          </a:prstGeom>
        </p:spPr>
        <p:txBody>
          <a:bodyPr wrap="none">
            <a:spAutoFit/>
          </a:bodyPr>
          <a:lstStyle/>
          <a:p>
            <a:pPr algn="ctr"/>
            <a:r>
              <a:rPr lang="fr-FR" sz="1200" dirty="0">
                <a:solidFill>
                  <a:srgbClr val="002060"/>
                </a:solidFill>
              </a:rPr>
              <a:t>Marianne </a:t>
            </a:r>
            <a:r>
              <a:rPr lang="fr-FR" sz="1200" dirty="0" smtClean="0">
                <a:solidFill>
                  <a:srgbClr val="002060"/>
                </a:solidFill>
              </a:rPr>
              <a:t>James →</a:t>
            </a:r>
            <a:endParaRPr lang="fr-FR" sz="1200" dirty="0">
              <a:solidFill>
                <a:srgbClr val="002060"/>
              </a:solidFill>
            </a:endParaRPr>
          </a:p>
        </p:txBody>
      </p:sp>
      <p:pic>
        <p:nvPicPr>
          <p:cNvPr id="1027" name="Picture 3" descr="D:\Users\blisan\Documents\divers\céphalées\céphalées\Marianne Jam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0969" y="8305"/>
            <a:ext cx="744163" cy="111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866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73</a:t>
            </a:fld>
            <a:endParaRPr lang="fr-FR" dirty="0"/>
          </a:p>
        </p:txBody>
      </p:sp>
      <p:sp>
        <p:nvSpPr>
          <p:cNvPr id="4" name="ZoneTexte 3"/>
          <p:cNvSpPr txBox="1"/>
          <p:nvPr/>
        </p:nvSpPr>
        <p:spPr>
          <a:xfrm>
            <a:off x="0" y="467795"/>
            <a:ext cx="9620250" cy="369332"/>
          </a:xfrm>
          <a:prstGeom prst="rect">
            <a:avLst/>
          </a:prstGeom>
          <a:noFill/>
        </p:spPr>
        <p:txBody>
          <a:bodyPr wrap="square" rtlCol="0">
            <a:spAutoFit/>
          </a:bodyPr>
          <a:lstStyle/>
          <a:p>
            <a:r>
              <a:rPr lang="fr-FR" dirty="0" smtClean="0">
                <a:solidFill>
                  <a:srgbClr val="002060"/>
                </a:solidFill>
              </a:rPr>
              <a:t>14.</a:t>
            </a:r>
            <a:r>
              <a:rPr lang="fr-FR" b="1" dirty="0" smtClean="0">
                <a:solidFill>
                  <a:srgbClr val="002060"/>
                </a:solidFill>
              </a:rPr>
              <a:t> </a:t>
            </a:r>
            <a:r>
              <a:rPr lang="fr-FR" b="1" dirty="0">
                <a:solidFill>
                  <a:srgbClr val="002060"/>
                </a:solidFill>
              </a:rPr>
              <a:t>Méthodes de résolution de la CTC préconisées par l’association (</a:t>
            </a:r>
            <a:r>
              <a:rPr lang="fr-FR" b="1" dirty="0" smtClean="0">
                <a:solidFill>
                  <a:srgbClr val="002060"/>
                </a:solidFill>
              </a:rPr>
              <a:t>suite et fin)</a:t>
            </a:r>
            <a:endParaRPr lang="fr-FR" dirty="0">
              <a:solidFill>
                <a:srgbClr val="002060"/>
              </a:solidFill>
            </a:endParaRPr>
          </a:p>
        </p:txBody>
      </p:sp>
      <p:sp>
        <p:nvSpPr>
          <p:cNvPr id="5" name="ZoneTexte 4"/>
          <p:cNvSpPr txBox="1"/>
          <p:nvPr/>
        </p:nvSpPr>
        <p:spPr>
          <a:xfrm>
            <a:off x="5408787" y="492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75756" y="837126"/>
            <a:ext cx="11892419" cy="6063198"/>
          </a:xfrm>
          <a:prstGeom prst="rect">
            <a:avLst/>
          </a:prstGeom>
          <a:noFill/>
        </p:spPr>
        <p:txBody>
          <a:bodyPr wrap="square" rtlCol="0">
            <a:spAutoFit/>
          </a:bodyPr>
          <a:lstStyle/>
          <a:p>
            <a:pPr marL="285750" lvl="0" indent="-285750" algn="just">
              <a:buFont typeface="Arial" panose="020B0604020202020204" pitchFamily="34" charset="0"/>
              <a:buChar char="•"/>
            </a:pPr>
            <a:r>
              <a:rPr lang="fr-FR" sz="1700" dirty="0" smtClean="0">
                <a:solidFill>
                  <a:srgbClr val="002060"/>
                </a:solidFill>
              </a:rPr>
              <a:t>Nous poussons le malade </a:t>
            </a:r>
            <a:r>
              <a:rPr lang="fr-FR" sz="1700" dirty="0">
                <a:solidFill>
                  <a:srgbClr val="002060"/>
                </a:solidFill>
              </a:rPr>
              <a:t>à replacer une dynamique d’échec, par une </a:t>
            </a:r>
            <a:r>
              <a:rPr lang="fr-FR" sz="1700" b="1" dirty="0">
                <a:solidFill>
                  <a:srgbClr val="002060"/>
                </a:solidFill>
              </a:rPr>
              <a:t>dynamique de </a:t>
            </a:r>
            <a:r>
              <a:rPr lang="fr-FR" sz="1700" b="1" dirty="0" smtClean="0">
                <a:solidFill>
                  <a:srgbClr val="002060"/>
                </a:solidFill>
              </a:rPr>
              <a:t>succès</a:t>
            </a:r>
            <a:r>
              <a:rPr lang="fr-FR" sz="1700" dirty="0" smtClean="0">
                <a:solidFill>
                  <a:srgbClr val="002060"/>
                </a:solidFill>
              </a:rPr>
              <a:t>, en lui faisant retrouver </a:t>
            </a:r>
            <a:r>
              <a:rPr lang="fr-FR" sz="1700" dirty="0">
                <a:solidFill>
                  <a:srgbClr val="002060"/>
                </a:solidFill>
              </a:rPr>
              <a:t>la « </a:t>
            </a:r>
            <a:r>
              <a:rPr lang="fr-FR" sz="1700" dirty="0" err="1">
                <a:solidFill>
                  <a:srgbClr val="002060"/>
                </a:solidFill>
              </a:rPr>
              <a:t>niak</a:t>
            </a:r>
            <a:r>
              <a:rPr lang="fr-FR" sz="1700" dirty="0">
                <a:solidFill>
                  <a:srgbClr val="002060"/>
                </a:solidFill>
              </a:rPr>
              <a:t> », la confiance en lui</a:t>
            </a:r>
            <a:r>
              <a:rPr lang="fr-FR" sz="1700" dirty="0" smtClean="0">
                <a:solidFill>
                  <a:srgbClr val="002060"/>
                </a:solidFill>
              </a:rPr>
              <a:t>. Voire dans le cas de douleurs intenses, d’être dans le dépassement de soi perpétuel (Cf. Sainte Thérèse d’Avila).</a:t>
            </a:r>
            <a:endParaRPr lang="fr-FR" sz="1700" dirty="0">
              <a:solidFill>
                <a:srgbClr val="002060"/>
              </a:solidFill>
            </a:endParaRPr>
          </a:p>
          <a:p>
            <a:pPr marL="285750" lvl="0" indent="-285750" algn="just">
              <a:buFont typeface="Arial" panose="020B0604020202020204" pitchFamily="34" charset="0"/>
              <a:buChar char="•"/>
            </a:pPr>
            <a:r>
              <a:rPr lang="fr-FR" sz="1700" dirty="0" smtClean="0">
                <a:solidFill>
                  <a:srgbClr val="002060"/>
                </a:solidFill>
              </a:rPr>
              <a:t>Nous recherchons </a:t>
            </a:r>
            <a:r>
              <a:rPr lang="fr-FR" sz="1700" dirty="0">
                <a:solidFill>
                  <a:srgbClr val="002060"/>
                </a:solidFill>
              </a:rPr>
              <a:t>dans le discours du </a:t>
            </a:r>
            <a:r>
              <a:rPr lang="fr-FR" sz="1700" dirty="0" smtClean="0">
                <a:solidFill>
                  <a:srgbClr val="002060"/>
                </a:solidFill>
              </a:rPr>
              <a:t>malade, en </a:t>
            </a:r>
            <a:r>
              <a:rPr lang="fr-FR" sz="1700" dirty="0">
                <a:solidFill>
                  <a:srgbClr val="002060"/>
                </a:solidFill>
              </a:rPr>
              <a:t>lui posant les « bonnes » </a:t>
            </a:r>
            <a:r>
              <a:rPr lang="fr-FR" sz="1700" dirty="0" smtClean="0">
                <a:solidFill>
                  <a:srgbClr val="002060"/>
                </a:solidFill>
              </a:rPr>
              <a:t>questions, </a:t>
            </a:r>
            <a:r>
              <a:rPr lang="fr-FR" sz="1700" dirty="0">
                <a:solidFill>
                  <a:srgbClr val="002060"/>
                </a:solidFill>
              </a:rPr>
              <a:t>tous les facteurs de stress et d’émotions très fortes _ dont il n’a plus souvent conscience (car souvent lointains, oubliés</a:t>
            </a:r>
            <a:r>
              <a:rPr lang="fr-FR" sz="1700" dirty="0" smtClean="0">
                <a:solidFill>
                  <a:srgbClr val="002060"/>
                </a:solidFill>
              </a:rPr>
              <a:t>), qui ont été la cause de son surmenage. Car il existe beaucoup de </a:t>
            </a:r>
            <a:r>
              <a:rPr lang="fr-FR" sz="1700" dirty="0">
                <a:solidFill>
                  <a:srgbClr val="002060"/>
                </a:solidFill>
              </a:rPr>
              <a:t>causes aux </a:t>
            </a:r>
            <a:r>
              <a:rPr lang="fr-FR" sz="1700" dirty="0" smtClean="0">
                <a:solidFill>
                  <a:srgbClr val="002060"/>
                </a:solidFill>
              </a:rPr>
              <a:t>surmenages, liés à des </a:t>
            </a:r>
            <a:r>
              <a:rPr lang="fr-FR" sz="1700" dirty="0">
                <a:solidFill>
                  <a:srgbClr val="002060"/>
                </a:solidFill>
              </a:rPr>
              <a:t>traumatismes </a:t>
            </a:r>
            <a:r>
              <a:rPr lang="fr-FR" sz="1700" dirty="0" smtClean="0">
                <a:solidFill>
                  <a:srgbClr val="002060"/>
                </a:solidFill>
              </a:rPr>
              <a:t>passés. Par </a:t>
            </a:r>
            <a:r>
              <a:rPr lang="fr-FR" sz="1700" dirty="0">
                <a:solidFill>
                  <a:srgbClr val="002060"/>
                </a:solidFill>
              </a:rPr>
              <a:t>exemple, </a:t>
            </a:r>
            <a:r>
              <a:rPr lang="fr-FR" sz="1700" dirty="0" smtClean="0">
                <a:solidFill>
                  <a:srgbClr val="002060"/>
                </a:solidFill>
              </a:rPr>
              <a:t>a) un </a:t>
            </a:r>
            <a:r>
              <a:rPr lang="fr-FR" sz="1700" dirty="0">
                <a:solidFill>
                  <a:srgbClr val="002060"/>
                </a:solidFill>
              </a:rPr>
              <a:t>licenciement brutal et </a:t>
            </a:r>
            <a:r>
              <a:rPr lang="fr-FR" sz="1700" dirty="0" smtClean="0">
                <a:solidFill>
                  <a:srgbClr val="002060"/>
                </a:solidFill>
              </a:rPr>
              <a:t>infâmant, b) la peur </a:t>
            </a:r>
            <a:r>
              <a:rPr lang="fr-FR" sz="1700" dirty="0">
                <a:solidFill>
                  <a:srgbClr val="002060"/>
                </a:solidFill>
              </a:rPr>
              <a:t>« panique » que ce traumatisme se reproduise, </a:t>
            </a:r>
            <a:r>
              <a:rPr lang="fr-FR" sz="1700" dirty="0" smtClean="0">
                <a:solidFill>
                  <a:srgbClr val="002060"/>
                </a:solidFill>
              </a:rPr>
              <a:t>c) harcèlement </a:t>
            </a:r>
            <a:r>
              <a:rPr lang="fr-FR" sz="1700" dirty="0">
                <a:solidFill>
                  <a:srgbClr val="002060"/>
                </a:solidFill>
              </a:rPr>
              <a:t>moral, d</a:t>
            </a:r>
            <a:r>
              <a:rPr lang="fr-FR" sz="1700" dirty="0" smtClean="0">
                <a:solidFill>
                  <a:srgbClr val="002060"/>
                </a:solidFill>
              </a:rPr>
              <a:t>) </a:t>
            </a:r>
            <a:r>
              <a:rPr lang="fr-FR" sz="1700" dirty="0">
                <a:solidFill>
                  <a:srgbClr val="002060"/>
                </a:solidFill>
              </a:rPr>
              <a:t>maltraitances et </a:t>
            </a:r>
            <a:r>
              <a:rPr lang="fr-FR" sz="1700" dirty="0" smtClean="0">
                <a:solidFill>
                  <a:srgbClr val="002060"/>
                </a:solidFill>
              </a:rPr>
              <a:t>violences morales, e) les </a:t>
            </a:r>
            <a:r>
              <a:rPr lang="fr-FR" sz="1700" dirty="0">
                <a:solidFill>
                  <a:srgbClr val="002060"/>
                </a:solidFill>
              </a:rPr>
              <a:t>abandons ou/et rejets affectifs, </a:t>
            </a:r>
            <a:r>
              <a:rPr lang="fr-FR" sz="1700" dirty="0" smtClean="0">
                <a:solidFill>
                  <a:srgbClr val="002060"/>
                </a:solidFill>
              </a:rPr>
              <a:t>f) une dévalorisation destructrice subie </a:t>
            </a:r>
            <a:r>
              <a:rPr lang="fr-FR" sz="1700" dirty="0">
                <a:solidFill>
                  <a:srgbClr val="002060"/>
                </a:solidFill>
              </a:rPr>
              <a:t>dans </a:t>
            </a:r>
            <a:r>
              <a:rPr lang="fr-FR" sz="1700" dirty="0" smtClean="0">
                <a:solidFill>
                  <a:srgbClr val="002060"/>
                </a:solidFill>
              </a:rPr>
              <a:t>l’enfance … </a:t>
            </a:r>
          </a:p>
          <a:p>
            <a:pPr marL="285750" lvl="0" indent="-285750" algn="just">
              <a:buFont typeface="Arial" panose="020B0604020202020204" pitchFamily="34" charset="0"/>
              <a:buChar char="•"/>
            </a:pPr>
            <a:r>
              <a:rPr lang="fr-FR" sz="1700" dirty="0" smtClean="0">
                <a:solidFill>
                  <a:srgbClr val="002060"/>
                </a:solidFill>
              </a:rPr>
              <a:t>Bref, tout </a:t>
            </a:r>
            <a:r>
              <a:rPr lang="fr-FR" sz="1700" dirty="0">
                <a:solidFill>
                  <a:srgbClr val="002060"/>
                </a:solidFill>
              </a:rPr>
              <a:t>ce qui peut </a:t>
            </a:r>
            <a:r>
              <a:rPr lang="fr-FR" sz="1700" dirty="0" smtClean="0">
                <a:solidFill>
                  <a:srgbClr val="002060"/>
                </a:solidFill>
              </a:rPr>
              <a:t>avoir fragilisé psychologiquement le malade.</a:t>
            </a:r>
            <a:endParaRPr lang="fr-FR" sz="1700" dirty="0">
              <a:solidFill>
                <a:srgbClr val="002060"/>
              </a:solidFill>
            </a:endParaRPr>
          </a:p>
          <a:p>
            <a:pPr marL="285750" indent="-285750" algn="just">
              <a:buFont typeface="Arial" panose="020B0604020202020204" pitchFamily="34" charset="0"/>
              <a:buChar char="•"/>
            </a:pPr>
            <a:r>
              <a:rPr lang="fr-FR" sz="1700" dirty="0">
                <a:solidFill>
                  <a:srgbClr val="002060"/>
                </a:solidFill>
              </a:rPr>
              <a:t> </a:t>
            </a:r>
            <a:r>
              <a:rPr lang="fr-FR" sz="1700" dirty="0" smtClean="0">
                <a:solidFill>
                  <a:srgbClr val="002060"/>
                </a:solidFill>
              </a:rPr>
              <a:t>Sinon, il </a:t>
            </a:r>
            <a:r>
              <a:rPr lang="fr-FR" sz="1700" dirty="0">
                <a:solidFill>
                  <a:srgbClr val="002060"/>
                </a:solidFill>
              </a:rPr>
              <a:t>arrive que la recherche de la piste psychosomatique échoue … et que l’origine de la CTC reste </a:t>
            </a:r>
            <a:r>
              <a:rPr lang="fr-FR" sz="1700" dirty="0" smtClean="0">
                <a:solidFill>
                  <a:srgbClr val="002060"/>
                </a:solidFill>
              </a:rPr>
              <a:t>inconnue.</a:t>
            </a:r>
          </a:p>
          <a:p>
            <a:pPr marL="285750" indent="-285750" algn="just">
              <a:buFont typeface="Arial" panose="020B0604020202020204" pitchFamily="34" charset="0"/>
              <a:buChar char="•"/>
            </a:pPr>
            <a:r>
              <a:rPr lang="fr-FR" sz="1700" dirty="0" smtClean="0">
                <a:solidFill>
                  <a:srgbClr val="002060"/>
                </a:solidFill>
              </a:rPr>
              <a:t>Dans les cas plus graves, resterait peut-être (?) le recours à la technique </a:t>
            </a:r>
            <a:r>
              <a:rPr lang="fr-FR" sz="1700" dirty="0">
                <a:solidFill>
                  <a:srgbClr val="002060"/>
                </a:solidFill>
              </a:rPr>
              <a:t>chirurgicale </a:t>
            </a:r>
            <a:r>
              <a:rPr lang="fr-FR" sz="1700" dirty="0" smtClean="0">
                <a:solidFill>
                  <a:srgbClr val="FF0000"/>
                </a:solidFill>
              </a:rPr>
              <a:t>invasive et lourde, </a:t>
            </a:r>
            <a:r>
              <a:rPr lang="fr-FR" sz="1700" dirty="0">
                <a:solidFill>
                  <a:srgbClr val="FF0000"/>
                </a:solidFill>
              </a:rPr>
              <a:t>la </a:t>
            </a:r>
            <a:r>
              <a:rPr lang="fr-FR" sz="1700" dirty="0" smtClean="0">
                <a:solidFill>
                  <a:srgbClr val="FF0000"/>
                </a:solidFill>
              </a:rPr>
              <a:t>« </a:t>
            </a:r>
            <a:r>
              <a:rPr lang="fr-FR" sz="1700" b="1" dirty="0" smtClean="0">
                <a:solidFill>
                  <a:srgbClr val="FF0000"/>
                </a:solidFill>
              </a:rPr>
              <a:t>stimulation </a:t>
            </a:r>
            <a:r>
              <a:rPr lang="fr-FR" sz="1700" b="1" dirty="0">
                <a:solidFill>
                  <a:srgbClr val="FF0000"/>
                </a:solidFill>
              </a:rPr>
              <a:t>cérébrale </a:t>
            </a:r>
            <a:r>
              <a:rPr lang="fr-FR" sz="1700" b="1" dirty="0" smtClean="0">
                <a:solidFill>
                  <a:srgbClr val="FF0000"/>
                </a:solidFill>
              </a:rPr>
              <a:t>profonde</a:t>
            </a:r>
            <a:r>
              <a:rPr lang="fr-FR" sz="1700" dirty="0" smtClean="0">
                <a:solidFill>
                  <a:srgbClr val="FF0000"/>
                </a:solidFill>
              </a:rPr>
              <a:t> » </a:t>
            </a:r>
            <a:r>
              <a:rPr lang="fr-FR" sz="1700" dirty="0" smtClean="0">
                <a:solidFill>
                  <a:srgbClr val="002060"/>
                </a:solidFill>
              </a:rPr>
              <a:t>(°), à défaut de la réussite de la technique non invasive de la « </a:t>
            </a:r>
            <a:r>
              <a:rPr lang="fr-FR" sz="1700" b="1" dirty="0">
                <a:solidFill>
                  <a:srgbClr val="002060"/>
                </a:solidFill>
              </a:rPr>
              <a:t>stimulation magnétique </a:t>
            </a:r>
            <a:r>
              <a:rPr lang="fr-FR" sz="1700" b="1" dirty="0" err="1">
                <a:solidFill>
                  <a:srgbClr val="002060"/>
                </a:solidFill>
              </a:rPr>
              <a:t>transcranienne</a:t>
            </a:r>
            <a:r>
              <a:rPr lang="fr-FR" sz="1700" b="1" dirty="0">
                <a:solidFill>
                  <a:srgbClr val="002060"/>
                </a:solidFill>
              </a:rPr>
              <a:t> </a:t>
            </a:r>
            <a:r>
              <a:rPr lang="fr-FR" sz="1700" dirty="0">
                <a:solidFill>
                  <a:srgbClr val="002060"/>
                </a:solidFill>
              </a:rPr>
              <a:t> »  </a:t>
            </a:r>
            <a:r>
              <a:rPr lang="fr-FR" sz="1700" dirty="0" smtClean="0">
                <a:solidFill>
                  <a:srgbClr val="002060"/>
                </a:solidFill>
              </a:rPr>
              <a:t>(+).</a:t>
            </a:r>
            <a:endParaRPr lang="fr-FR" sz="1700" dirty="0">
              <a:solidFill>
                <a:srgbClr val="002060"/>
              </a:solidFill>
            </a:endParaRPr>
          </a:p>
          <a:p>
            <a:pPr algn="just"/>
            <a:r>
              <a:rPr lang="fr-FR" sz="1700" dirty="0">
                <a:solidFill>
                  <a:srgbClr val="002060"/>
                </a:solidFill>
              </a:rPr>
              <a:t> </a:t>
            </a:r>
          </a:p>
          <a:p>
            <a:pPr algn="just"/>
            <a:r>
              <a:rPr lang="fr-FR" sz="1700" dirty="0" smtClean="0">
                <a:solidFill>
                  <a:srgbClr val="002060"/>
                </a:solidFill>
              </a:rPr>
              <a:t>Dans le cadre de ce </a:t>
            </a:r>
            <a:r>
              <a:rPr lang="fr-FR" sz="1700" dirty="0">
                <a:solidFill>
                  <a:srgbClr val="002060"/>
                </a:solidFill>
              </a:rPr>
              <a:t>programme </a:t>
            </a:r>
            <a:r>
              <a:rPr lang="fr-FR" sz="1700" dirty="0" smtClean="0">
                <a:solidFill>
                  <a:srgbClr val="002060"/>
                </a:solidFill>
              </a:rPr>
              <a:t>de </a:t>
            </a:r>
            <a:r>
              <a:rPr lang="fr-FR" sz="1700" dirty="0">
                <a:solidFill>
                  <a:srgbClr val="002060"/>
                </a:solidFill>
              </a:rPr>
              <a:t>« travail sur soi » </a:t>
            </a:r>
            <a:r>
              <a:rPr lang="fr-FR" sz="1700" dirty="0" smtClean="0">
                <a:solidFill>
                  <a:srgbClr val="002060"/>
                </a:solidFill>
              </a:rPr>
              <a:t>…, nous essayons :</a:t>
            </a:r>
          </a:p>
          <a:p>
            <a:pPr marL="285750" indent="-285750" algn="just">
              <a:buFont typeface="Arial" panose="020B0604020202020204" pitchFamily="34" charset="0"/>
              <a:buChar char="•"/>
            </a:pPr>
            <a:r>
              <a:rPr lang="fr-FR" sz="1700" dirty="0" smtClean="0">
                <a:solidFill>
                  <a:srgbClr val="008000"/>
                </a:solidFill>
              </a:rPr>
              <a:t>de faire prendre conscience au malade de la dimension psychologique souvent cachée</a:t>
            </a:r>
            <a:r>
              <a:rPr lang="fr-FR" sz="1700" dirty="0">
                <a:solidFill>
                  <a:srgbClr val="008000"/>
                </a:solidFill>
              </a:rPr>
              <a:t> </a:t>
            </a:r>
            <a:r>
              <a:rPr lang="fr-FR" sz="1700" dirty="0" smtClean="0">
                <a:solidFill>
                  <a:srgbClr val="008000"/>
                </a:solidFill>
              </a:rPr>
              <a:t>de leur maladie.</a:t>
            </a:r>
          </a:p>
          <a:p>
            <a:pPr marL="285750" indent="-285750" algn="just">
              <a:buFont typeface="Arial" panose="020B0604020202020204" pitchFamily="34" charset="0"/>
              <a:buChar char="•"/>
            </a:pPr>
            <a:r>
              <a:rPr lang="fr-FR" sz="1700" dirty="0" smtClean="0">
                <a:solidFill>
                  <a:srgbClr val="008000"/>
                </a:solidFill>
              </a:rPr>
              <a:t>De s'impliquer </a:t>
            </a:r>
            <a:r>
              <a:rPr lang="fr-FR" sz="1700" dirty="0">
                <a:solidFill>
                  <a:srgbClr val="008000"/>
                </a:solidFill>
              </a:rPr>
              <a:t>à fond dans </a:t>
            </a:r>
            <a:r>
              <a:rPr lang="fr-FR" sz="1700" dirty="0" smtClean="0">
                <a:solidFill>
                  <a:srgbClr val="008000"/>
                </a:solidFill>
              </a:rPr>
              <a:t>tout ce </a:t>
            </a:r>
            <a:r>
              <a:rPr lang="fr-FR" sz="1700" dirty="0">
                <a:solidFill>
                  <a:srgbClr val="008000"/>
                </a:solidFill>
              </a:rPr>
              <a:t>qui </a:t>
            </a:r>
            <a:r>
              <a:rPr lang="fr-FR" sz="1700" dirty="0" smtClean="0">
                <a:solidFill>
                  <a:srgbClr val="008000"/>
                </a:solidFill>
              </a:rPr>
              <a:t>le </a:t>
            </a:r>
            <a:r>
              <a:rPr lang="fr-FR" sz="1700" dirty="0">
                <a:solidFill>
                  <a:srgbClr val="008000"/>
                </a:solidFill>
              </a:rPr>
              <a:t>passionne, </a:t>
            </a:r>
            <a:r>
              <a:rPr lang="fr-FR" sz="1700" dirty="0" smtClean="0">
                <a:solidFill>
                  <a:srgbClr val="008000"/>
                </a:solidFill>
              </a:rPr>
              <a:t>et le valorise.</a:t>
            </a:r>
            <a:endParaRPr lang="fr-FR" sz="1700" dirty="0">
              <a:solidFill>
                <a:srgbClr val="008000"/>
              </a:solidFill>
            </a:endParaRPr>
          </a:p>
          <a:p>
            <a:pPr marL="285750" indent="-285750" algn="just">
              <a:buFont typeface="Arial" panose="020B0604020202020204" pitchFamily="34" charset="0"/>
              <a:buChar char="•"/>
            </a:pPr>
            <a:r>
              <a:rPr lang="fr-FR" sz="1700" dirty="0" smtClean="0">
                <a:solidFill>
                  <a:srgbClr val="008000"/>
                </a:solidFill>
              </a:rPr>
              <a:t>Pour cela, éventuellement, de </a:t>
            </a:r>
            <a:r>
              <a:rPr lang="fr-FR" sz="1700" dirty="0">
                <a:solidFill>
                  <a:srgbClr val="008000"/>
                </a:solidFill>
              </a:rPr>
              <a:t>rejoindre </a:t>
            </a:r>
            <a:r>
              <a:rPr lang="fr-FR" sz="1700" dirty="0" smtClean="0">
                <a:solidFill>
                  <a:srgbClr val="008000"/>
                </a:solidFill>
              </a:rPr>
              <a:t>une </a:t>
            </a:r>
            <a:r>
              <a:rPr lang="fr-FR" sz="1700" dirty="0">
                <a:solidFill>
                  <a:srgbClr val="008000"/>
                </a:solidFill>
              </a:rPr>
              <a:t>association </a:t>
            </a:r>
            <a:r>
              <a:rPr lang="fr-FR" sz="1700" dirty="0" smtClean="0">
                <a:solidFill>
                  <a:srgbClr val="008000"/>
                </a:solidFill>
              </a:rPr>
              <a:t>en </a:t>
            </a:r>
            <a:r>
              <a:rPr lang="fr-FR" sz="1700" dirty="0">
                <a:solidFill>
                  <a:srgbClr val="008000"/>
                </a:solidFill>
              </a:rPr>
              <a:t>rapport avec </a:t>
            </a:r>
            <a:r>
              <a:rPr lang="fr-FR" sz="1700" dirty="0" smtClean="0">
                <a:solidFill>
                  <a:srgbClr val="008000"/>
                </a:solidFill>
              </a:rPr>
              <a:t>sa passion. Car </a:t>
            </a:r>
            <a:r>
              <a:rPr lang="fr-FR" sz="1700" dirty="0">
                <a:solidFill>
                  <a:srgbClr val="008000"/>
                </a:solidFill>
              </a:rPr>
              <a:t>quand </a:t>
            </a:r>
            <a:r>
              <a:rPr lang="fr-FR" sz="1700" dirty="0" smtClean="0">
                <a:solidFill>
                  <a:srgbClr val="008000"/>
                </a:solidFill>
              </a:rPr>
              <a:t>l’on</a:t>
            </a:r>
            <a:r>
              <a:rPr lang="fr-FR" sz="1700" dirty="0">
                <a:solidFill>
                  <a:srgbClr val="008000"/>
                </a:solidFill>
              </a:rPr>
              <a:t> </a:t>
            </a:r>
            <a:r>
              <a:rPr lang="fr-FR" sz="1700" dirty="0" smtClean="0">
                <a:solidFill>
                  <a:srgbClr val="008000"/>
                </a:solidFill>
              </a:rPr>
              <a:t>est pris (« possédé ») </a:t>
            </a:r>
            <a:r>
              <a:rPr lang="fr-FR" sz="1700" dirty="0">
                <a:solidFill>
                  <a:srgbClr val="008000"/>
                </a:solidFill>
              </a:rPr>
              <a:t>par sa passion, </a:t>
            </a:r>
            <a:r>
              <a:rPr lang="fr-FR" sz="1700" b="1" dirty="0">
                <a:solidFill>
                  <a:srgbClr val="008000"/>
                </a:solidFill>
              </a:rPr>
              <a:t>on oublie alors ses CTC, on les vit mieux. On est plus heureux</a:t>
            </a:r>
            <a:r>
              <a:rPr lang="fr-FR" sz="1700" dirty="0">
                <a:solidFill>
                  <a:srgbClr val="008000"/>
                </a:solidFill>
              </a:rPr>
              <a:t>. </a:t>
            </a:r>
          </a:p>
          <a:p>
            <a:pPr marL="285750" indent="-285750" algn="just">
              <a:buFont typeface="Arial" panose="020B0604020202020204" pitchFamily="34" charset="0"/>
              <a:buChar char="•"/>
            </a:pPr>
            <a:r>
              <a:rPr lang="fr-FR" sz="1700" dirty="0">
                <a:solidFill>
                  <a:srgbClr val="008000"/>
                </a:solidFill>
              </a:rPr>
              <a:t>à trouver des occupations utiles, passionnantes et aussi </a:t>
            </a:r>
            <a:r>
              <a:rPr lang="fr-FR" sz="1700" b="1" dirty="0">
                <a:solidFill>
                  <a:srgbClr val="008000"/>
                </a:solidFill>
              </a:rPr>
              <a:t>valorisantes</a:t>
            </a:r>
            <a:r>
              <a:rPr lang="fr-FR" sz="1700" dirty="0" smtClean="0">
                <a:solidFill>
                  <a:srgbClr val="008000"/>
                </a:solidFill>
              </a:rPr>
              <a:t>, à ne pas se </a:t>
            </a:r>
            <a:r>
              <a:rPr lang="fr-FR" sz="1700" dirty="0">
                <a:solidFill>
                  <a:srgbClr val="008000"/>
                </a:solidFill>
              </a:rPr>
              <a:t>replier sur soi</a:t>
            </a:r>
            <a:r>
              <a:rPr lang="fr-FR" sz="1700" dirty="0" smtClean="0">
                <a:solidFill>
                  <a:srgbClr val="008000"/>
                </a:solidFill>
              </a:rPr>
              <a:t>, à ne pas rester au lit, à ne pas </a:t>
            </a:r>
            <a:r>
              <a:rPr lang="fr-FR" sz="1700" dirty="0">
                <a:solidFill>
                  <a:srgbClr val="008000"/>
                </a:solidFill>
              </a:rPr>
              <a:t>se morfondre</a:t>
            </a:r>
            <a:r>
              <a:rPr lang="fr-FR" sz="1700" dirty="0" smtClean="0">
                <a:solidFill>
                  <a:srgbClr val="008000"/>
                </a:solidFill>
              </a:rPr>
              <a:t>, au risque </a:t>
            </a:r>
            <a:r>
              <a:rPr lang="fr-FR" sz="1700" dirty="0">
                <a:solidFill>
                  <a:srgbClr val="008000"/>
                </a:solidFill>
              </a:rPr>
              <a:t>de couler encore plus moralement. </a:t>
            </a:r>
            <a:r>
              <a:rPr lang="fr-FR" sz="1700" dirty="0" smtClean="0">
                <a:solidFill>
                  <a:srgbClr val="008000"/>
                </a:solidFill>
              </a:rPr>
              <a:t> Car le </a:t>
            </a:r>
            <a:r>
              <a:rPr lang="fr-FR" sz="1700" dirty="0">
                <a:solidFill>
                  <a:srgbClr val="008000"/>
                </a:solidFill>
              </a:rPr>
              <a:t>fait de ne rien faire de ses journées et </a:t>
            </a:r>
            <a:r>
              <a:rPr lang="fr-FR" sz="1700" dirty="0" smtClean="0">
                <a:solidFill>
                  <a:srgbClr val="008000"/>
                </a:solidFill>
              </a:rPr>
              <a:t>l'oisiveté </a:t>
            </a:r>
            <a:r>
              <a:rPr lang="fr-FR" sz="1700" dirty="0">
                <a:solidFill>
                  <a:srgbClr val="008000"/>
                </a:solidFill>
              </a:rPr>
              <a:t>contribuent vraiment à augmenter le </a:t>
            </a:r>
            <a:r>
              <a:rPr lang="fr-FR" sz="1700" dirty="0" smtClean="0">
                <a:solidFill>
                  <a:srgbClr val="008000"/>
                </a:solidFill>
              </a:rPr>
              <a:t>ressenti douloureux </a:t>
            </a:r>
            <a:r>
              <a:rPr lang="fr-FR" sz="1700" dirty="0">
                <a:solidFill>
                  <a:srgbClr val="008000"/>
                </a:solidFill>
              </a:rPr>
              <a:t>des CTC.</a:t>
            </a:r>
          </a:p>
          <a:p>
            <a:endParaRPr lang="fr-FR" sz="1200" dirty="0" smtClean="0">
              <a:solidFill>
                <a:srgbClr val="002060"/>
              </a:solidFill>
            </a:endParaRPr>
          </a:p>
          <a:p>
            <a:r>
              <a:rPr lang="fr-FR" sz="1200" dirty="0" smtClean="0">
                <a:solidFill>
                  <a:srgbClr val="002060"/>
                </a:solidFill>
              </a:rPr>
              <a:t>(°) Telle que pratiquée par le </a:t>
            </a:r>
            <a:r>
              <a:rPr lang="fr-FR" sz="1200" dirty="0">
                <a:solidFill>
                  <a:srgbClr val="002060"/>
                </a:solidFill>
              </a:rPr>
              <a:t>professeur Jean-Paul N </a:t>
            </a:r>
            <a:r>
              <a:rPr lang="fr-FR" sz="1200" dirty="0" smtClean="0">
                <a:solidFill>
                  <a:srgbClr val="002060"/>
                </a:solidFill>
              </a:rPr>
              <a:t>Nguyen, neurochirurgien, </a:t>
            </a:r>
            <a:r>
              <a:rPr lang="fr-FR" sz="1200" dirty="0">
                <a:solidFill>
                  <a:srgbClr val="002060"/>
                </a:solidFill>
              </a:rPr>
              <a:t>du centre antidouleur du CHU de </a:t>
            </a:r>
            <a:r>
              <a:rPr lang="fr-FR" sz="1200" dirty="0" smtClean="0">
                <a:solidFill>
                  <a:srgbClr val="002060"/>
                </a:solidFill>
              </a:rPr>
              <a:t>Nantes, bien que les malades souffrant de CTC ne puissent pas en bénéficier. </a:t>
            </a:r>
            <a:r>
              <a:rPr lang="fr-FR" sz="1200" dirty="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fr.wikipedia.org/wiki/Stimulation_c%C3%A9r%C3%A9brale_profonde</a:t>
            </a:r>
            <a:r>
              <a:rPr lang="fr-FR" sz="1200" dirty="0" smtClean="0">
                <a:solidFill>
                  <a:srgbClr val="002060"/>
                </a:solidFill>
              </a:rPr>
              <a:t> </a:t>
            </a:r>
          </a:p>
          <a:p>
            <a:r>
              <a:rPr lang="fr-FR" sz="1200" dirty="0">
                <a:solidFill>
                  <a:srgbClr val="002060"/>
                </a:solidFill>
              </a:rPr>
              <a:t>(+) </a:t>
            </a:r>
            <a:r>
              <a:rPr lang="fr-FR" sz="1200" dirty="0">
                <a:solidFill>
                  <a:srgbClr val="002060"/>
                </a:solidFill>
                <a:hlinkClick r:id="rId3"/>
              </a:rPr>
              <a:t>http://</a:t>
            </a:r>
            <a:r>
              <a:rPr lang="fr-FR" sz="1200" dirty="0" smtClean="0">
                <a:solidFill>
                  <a:srgbClr val="002060"/>
                </a:solidFill>
                <a:hlinkClick r:id="rId3"/>
              </a:rPr>
              <a:t>fr.wikipedia.org/wiki/Stimulation_magn%C3%A9tique_transcr%C3%A2nienne</a:t>
            </a:r>
            <a:r>
              <a:rPr lang="fr-FR" sz="1200" dirty="0" smtClean="0">
                <a:solidFill>
                  <a:srgbClr val="002060"/>
                </a:solidFill>
              </a:rPr>
              <a:t> </a:t>
            </a:r>
            <a:endParaRPr lang="fr-FR" sz="1200" dirty="0">
              <a:solidFill>
                <a:srgbClr val="008000"/>
              </a:solidFill>
            </a:endParaRPr>
          </a:p>
        </p:txBody>
      </p:sp>
    </p:spTree>
    <p:extLst>
      <p:ext uri="{BB962C8B-B14F-4D97-AF65-F5344CB8AC3E}">
        <p14:creationId xmlns:p14="http://schemas.microsoft.com/office/powerpoint/2010/main" val="14454643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49193" y="34106"/>
            <a:ext cx="612228" cy="352206"/>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74</a:t>
            </a:fld>
            <a:endParaRPr lang="fr-FR" dirty="0"/>
          </a:p>
        </p:txBody>
      </p:sp>
      <p:sp>
        <p:nvSpPr>
          <p:cNvPr id="4" name="ZoneTexte 3"/>
          <p:cNvSpPr txBox="1"/>
          <p:nvPr/>
        </p:nvSpPr>
        <p:spPr>
          <a:xfrm>
            <a:off x="175754" y="688182"/>
            <a:ext cx="11879611" cy="369332"/>
          </a:xfrm>
          <a:prstGeom prst="rect">
            <a:avLst/>
          </a:prstGeom>
          <a:noFill/>
        </p:spPr>
        <p:txBody>
          <a:bodyPr wrap="square" rtlCol="0">
            <a:spAutoFit/>
          </a:bodyPr>
          <a:lstStyle/>
          <a:p>
            <a:r>
              <a:rPr lang="fr-FR" dirty="0" smtClean="0">
                <a:solidFill>
                  <a:srgbClr val="002060"/>
                </a:solidFill>
              </a:rPr>
              <a:t>14bis.</a:t>
            </a:r>
            <a:r>
              <a:rPr lang="fr-FR" b="1" dirty="0" smtClean="0">
                <a:solidFill>
                  <a:srgbClr val="002060"/>
                </a:solidFill>
              </a:rPr>
              <a:t> Méthode pour obtenir la rémission de céphalées de tension chroniques, survenues après un surmenage grave</a:t>
            </a:r>
            <a:endParaRPr lang="fr-FR" dirty="0">
              <a:solidFill>
                <a:srgbClr val="002060"/>
              </a:solidFill>
            </a:endParaRPr>
          </a:p>
        </p:txBody>
      </p:sp>
      <p:sp>
        <p:nvSpPr>
          <p:cNvPr id="5" name="ZoneTexte 4"/>
          <p:cNvSpPr txBox="1"/>
          <p:nvPr/>
        </p:nvSpPr>
        <p:spPr>
          <a:xfrm>
            <a:off x="4484862" y="201646"/>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75756" y="1223974"/>
            <a:ext cx="11879610" cy="3139321"/>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8000"/>
                </a:solidFill>
              </a:rPr>
              <a:t>L’association recommande aux personnes souffrant de CTC, à l’origine, </a:t>
            </a:r>
            <a:r>
              <a:rPr lang="fr-FR" dirty="0">
                <a:solidFill>
                  <a:srgbClr val="008000"/>
                </a:solidFill>
              </a:rPr>
              <a:t>causées par un burnout (surmenage) </a:t>
            </a:r>
            <a:r>
              <a:rPr lang="fr-FR" dirty="0" smtClean="0">
                <a:solidFill>
                  <a:srgbClr val="008000"/>
                </a:solidFill>
              </a:rPr>
              <a:t>grave, de rechercher un </a:t>
            </a:r>
            <a:r>
              <a:rPr lang="fr-FR" b="1" dirty="0" smtClean="0">
                <a:solidFill>
                  <a:srgbClr val="00B050"/>
                </a:solidFill>
              </a:rPr>
              <a:t>repos total</a:t>
            </a:r>
            <a:r>
              <a:rPr lang="fr-FR" dirty="0" smtClean="0">
                <a:solidFill>
                  <a:srgbClr val="008000"/>
                </a:solidFill>
              </a:rPr>
              <a:t>, si possible seul, en autonomie totale (au niveau alimentaire), dans une maison forestière ou une maison isolée et confortable ou agréable en montagne (°) (+), bénéficiant d’un calme et d’un silence total, de rechercher un sommeil aussi profond que possible, afin de pouvoir « rétablir » les fonctions biologiques (?) du cerveau. </a:t>
            </a:r>
          </a:p>
          <a:p>
            <a:pPr marL="285750" indent="-285750" algn="just">
              <a:buFont typeface="Arial" panose="020B0604020202020204" pitchFamily="34" charset="0"/>
              <a:buChar char="•"/>
            </a:pPr>
            <a:r>
              <a:rPr lang="fr-FR" dirty="0" smtClean="0">
                <a:solidFill>
                  <a:srgbClr val="008000"/>
                </a:solidFill>
              </a:rPr>
              <a:t>En effet, la CTC violente de Bernard était apparue brutalement après un surmenage grave en octobre 1981, associée à une « insomnie totale » (c’est-à-dire des sommeils jamais réparateurs). </a:t>
            </a:r>
            <a:r>
              <a:rPr lang="fr-FR" dirty="0">
                <a:solidFill>
                  <a:srgbClr val="008000"/>
                </a:solidFill>
              </a:rPr>
              <a:t>E</a:t>
            </a:r>
            <a:r>
              <a:rPr lang="fr-FR" dirty="0" smtClean="0">
                <a:solidFill>
                  <a:srgbClr val="008000"/>
                </a:solidFill>
              </a:rPr>
              <a:t>n essayant de dormir 23 h / 24h, dans une maison forestière</a:t>
            </a:r>
            <a:r>
              <a:rPr lang="fr-FR" b="1" dirty="0" smtClean="0">
                <a:solidFill>
                  <a:srgbClr val="008000"/>
                </a:solidFill>
              </a:rPr>
              <a:t>, « l’insomnie totale » de Bernard a miraculeusement et totalement disparue, au bout de 3 semaines de repos total, et la CTC a diminuée </a:t>
            </a:r>
            <a:r>
              <a:rPr lang="fr-FR" dirty="0" smtClean="0">
                <a:solidFill>
                  <a:srgbClr val="008000"/>
                </a:solidFill>
              </a:rPr>
              <a:t>(quoique pas complètement). </a:t>
            </a:r>
            <a:r>
              <a:rPr lang="fr-FR" dirty="0" smtClean="0">
                <a:solidFill>
                  <a:srgbClr val="FF0000"/>
                </a:solidFill>
              </a:rPr>
              <a:t>Solution suggérée, mais sans garantie sûre de réussite</a:t>
            </a:r>
            <a:r>
              <a:rPr lang="fr-FR" dirty="0" smtClean="0">
                <a:solidFill>
                  <a:srgbClr val="008000"/>
                </a:solidFill>
              </a:rPr>
              <a:t>.</a:t>
            </a:r>
          </a:p>
          <a:p>
            <a:pPr marL="285750" indent="-285750" algn="just">
              <a:buFont typeface="Arial" panose="020B0604020202020204" pitchFamily="34" charset="0"/>
              <a:buChar char="•"/>
            </a:pPr>
            <a:endParaRPr lang="fr-FR" dirty="0" smtClean="0">
              <a:solidFill>
                <a:srgbClr val="008000"/>
              </a:solidFill>
            </a:endParaRPr>
          </a:p>
          <a:p>
            <a:pPr algn="just"/>
            <a:r>
              <a:rPr lang="fr-FR" sz="1200" dirty="0" smtClean="0">
                <a:solidFill>
                  <a:srgbClr val="002060"/>
                </a:solidFill>
              </a:rPr>
              <a:t>(°) Il faut que cette maison soit isolée de toute source de bruit (il faut être sûr que les cloches d’une église proche ne sonneront pas régulièrement, qu’il n’y a pas une ligne de train, un nationale, une usine, un centre avec des jeunes, une école, à proximité) … Eviter les retraites en monastère à cause de la sonnerie des cloches.</a:t>
            </a:r>
          </a:p>
          <a:p>
            <a:pPr algn="just"/>
            <a:r>
              <a:rPr lang="fr-FR" sz="1200" dirty="0" smtClean="0">
                <a:solidFill>
                  <a:srgbClr val="002060"/>
                </a:solidFill>
              </a:rPr>
              <a:t>(+) On peut aussi louer des refuges isolés auprès du Club </a:t>
            </a:r>
            <a:r>
              <a:rPr lang="fr-FR" sz="1200" dirty="0">
                <a:solidFill>
                  <a:srgbClr val="002060"/>
                </a:solidFill>
              </a:rPr>
              <a:t>A</a:t>
            </a:r>
            <a:r>
              <a:rPr lang="fr-FR" sz="1200" dirty="0" smtClean="0">
                <a:solidFill>
                  <a:srgbClr val="002060"/>
                </a:solidFill>
              </a:rPr>
              <a:t>lpin </a:t>
            </a:r>
            <a:r>
              <a:rPr lang="fr-FR" sz="1200" dirty="0">
                <a:solidFill>
                  <a:srgbClr val="002060"/>
                </a:solidFill>
              </a:rPr>
              <a:t>F</a:t>
            </a:r>
            <a:r>
              <a:rPr lang="fr-FR" sz="1200" dirty="0" smtClean="0">
                <a:solidFill>
                  <a:srgbClr val="002060"/>
                </a:solidFill>
              </a:rPr>
              <a:t>rançais, des Amis de la Nature, une bergerie d’alpage, un burons … etc.</a:t>
            </a:r>
            <a:endParaRPr lang="fr-FR" sz="1200" dirty="0">
              <a:solidFill>
                <a:srgbClr val="002060"/>
              </a:solidFill>
            </a:endParaRPr>
          </a:p>
        </p:txBody>
      </p:sp>
      <p:pic>
        <p:nvPicPr>
          <p:cNvPr id="16386" name="Picture 2" descr="D:\Users\blisan\Documents\divers\céphalées\céphalées\repos tot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397" y="4667197"/>
            <a:ext cx="3159770" cy="2102684"/>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D:\Users\blisan\Documents\divers\céphalées\céphalées\maison forestiè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596" y="4667198"/>
            <a:ext cx="2807190" cy="210268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Users\blisan\Documents\divers\céphalées\céphalées\repos tota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56" y="4409224"/>
            <a:ext cx="3097616" cy="231129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8391" y="4922031"/>
            <a:ext cx="2466975" cy="1847850"/>
          </a:xfrm>
          <a:prstGeom prst="rect">
            <a:avLst/>
          </a:prstGeom>
        </p:spPr>
      </p:pic>
    </p:spTree>
    <p:extLst>
      <p:ext uri="{BB962C8B-B14F-4D97-AF65-F5344CB8AC3E}">
        <p14:creationId xmlns:p14="http://schemas.microsoft.com/office/powerpoint/2010/main" val="6822149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34202" y="191135"/>
            <a:ext cx="660699" cy="288402"/>
          </a:xfrm>
        </p:spPr>
        <p:txBody>
          <a:bodyPr/>
          <a:lstStyle/>
          <a:p>
            <a:fld id="{CE177AD9-1C89-497B-82D4-54EC60B92A04}" type="slidenum">
              <a:rPr lang="fr-FR" smtClean="0"/>
              <a:t>75</a:t>
            </a:fld>
            <a:endParaRPr lang="fr-FR" dirty="0"/>
          </a:p>
        </p:txBody>
      </p:sp>
      <p:sp>
        <p:nvSpPr>
          <p:cNvPr id="3" name="Rectangle 2"/>
          <p:cNvSpPr/>
          <p:nvPr/>
        </p:nvSpPr>
        <p:spPr>
          <a:xfrm>
            <a:off x="99508" y="1145231"/>
            <a:ext cx="11672048" cy="2308324"/>
          </a:xfrm>
          <a:prstGeom prst="rect">
            <a:avLst/>
          </a:prstGeom>
        </p:spPr>
        <p:txBody>
          <a:bodyPr wrap="square">
            <a:spAutoFit/>
          </a:bodyPr>
          <a:lstStyle/>
          <a:p>
            <a:endParaRPr lang="fr-FR" dirty="0">
              <a:solidFill>
                <a:srgbClr val="002060"/>
              </a:solidFill>
            </a:endParaRPr>
          </a:p>
          <a:p>
            <a:pPr marL="285750" indent="-285750">
              <a:buFontTx/>
              <a:buChar char="-"/>
            </a:pPr>
            <a:r>
              <a:rPr lang="fr-FR" dirty="0" smtClean="0">
                <a:solidFill>
                  <a:srgbClr val="002060"/>
                </a:solidFill>
              </a:rPr>
              <a:t>Analgésiques : </a:t>
            </a:r>
            <a:r>
              <a:rPr lang="fr-FR" dirty="0">
                <a:solidFill>
                  <a:srgbClr val="002060"/>
                </a:solidFill>
              </a:rPr>
              <a:t>ASA, </a:t>
            </a:r>
            <a:r>
              <a:rPr lang="fr-FR" dirty="0" smtClean="0">
                <a:solidFill>
                  <a:srgbClr val="002060"/>
                </a:solidFill>
              </a:rPr>
              <a:t>acétaminophène, ibuprofène etc.</a:t>
            </a:r>
          </a:p>
          <a:p>
            <a:pPr marL="285750" indent="-285750">
              <a:buFontTx/>
              <a:buChar char="-"/>
            </a:pPr>
            <a:r>
              <a:rPr lang="fr-FR" dirty="0" smtClean="0">
                <a:solidFill>
                  <a:srgbClr val="002060"/>
                </a:solidFill>
              </a:rPr>
              <a:t>relaxants musculaires : </a:t>
            </a:r>
          </a:p>
          <a:p>
            <a:pPr marL="285750" indent="-285750">
              <a:buFontTx/>
              <a:buChar char="-"/>
            </a:pPr>
            <a:r>
              <a:rPr lang="fr-FR" dirty="0" smtClean="0">
                <a:solidFill>
                  <a:srgbClr val="002060"/>
                </a:solidFill>
              </a:rPr>
              <a:t>Antiépileptiques ou anticonvulsivants : Rivotril.</a:t>
            </a:r>
          </a:p>
          <a:p>
            <a:pPr marL="285750" indent="-285750">
              <a:buFontTx/>
              <a:buChar char="-"/>
            </a:pPr>
            <a:r>
              <a:rPr lang="fr-FR" dirty="0" smtClean="0">
                <a:solidFill>
                  <a:srgbClr val="002060"/>
                </a:solidFill>
              </a:rPr>
              <a:t>antidépresseurs : </a:t>
            </a:r>
            <a:r>
              <a:rPr lang="fr-FR" dirty="0" err="1" smtClean="0">
                <a:solidFill>
                  <a:srgbClr val="002060"/>
                </a:solidFill>
              </a:rPr>
              <a:t>Laroxyl</a:t>
            </a:r>
            <a:r>
              <a:rPr lang="fr-FR" dirty="0" smtClean="0">
                <a:solidFill>
                  <a:srgbClr val="002060"/>
                </a:solidFill>
              </a:rPr>
              <a:t> (°), </a:t>
            </a:r>
            <a:r>
              <a:rPr lang="fr-FR" dirty="0" err="1">
                <a:solidFill>
                  <a:srgbClr val="002060"/>
                </a:solidFill>
              </a:rPr>
              <a:t>E</a:t>
            </a:r>
            <a:r>
              <a:rPr lang="fr-FR" dirty="0" err="1" smtClean="0">
                <a:solidFill>
                  <a:srgbClr val="002060"/>
                </a:solidFill>
              </a:rPr>
              <a:t>lavil</a:t>
            </a:r>
            <a:r>
              <a:rPr lang="fr-FR" dirty="0" smtClean="0">
                <a:solidFill>
                  <a:srgbClr val="002060"/>
                </a:solidFill>
              </a:rPr>
              <a:t>.</a:t>
            </a:r>
          </a:p>
          <a:p>
            <a:endParaRPr lang="fr-FR" dirty="0" smtClean="0">
              <a:solidFill>
                <a:srgbClr val="002060"/>
              </a:solidFill>
            </a:endParaRPr>
          </a:p>
          <a:p>
            <a:r>
              <a:rPr lang="en-US" altLang="fr-FR" sz="1200" dirty="0" smtClean="0">
                <a:solidFill>
                  <a:srgbClr val="002060"/>
                </a:solidFill>
              </a:rPr>
              <a:t>Sources : a)  </a:t>
            </a:r>
            <a:r>
              <a:rPr lang="fr-FR" altLang="fr-FR" sz="1200" dirty="0">
                <a:solidFill>
                  <a:srgbClr val="002060"/>
                </a:solidFill>
              </a:rPr>
              <a:t>NEUROLOGIE, URGENCE 3, Louise Boyer, </a:t>
            </a:r>
            <a:r>
              <a:rPr lang="fr-FR" altLang="fr-FR" sz="1200" dirty="0">
                <a:solidFill>
                  <a:srgbClr val="002060"/>
                </a:solidFill>
                <a:hlinkClick r:id="rId2"/>
              </a:rPr>
              <a:t>http://</a:t>
            </a:r>
            <a:r>
              <a:rPr lang="fr-FR" altLang="fr-FR" sz="1200" dirty="0" smtClean="0">
                <a:solidFill>
                  <a:srgbClr val="002060"/>
                </a:solidFill>
                <a:hlinkClick r:id="rId2"/>
              </a:rPr>
              <a:t>louiseboyer2.tripod.com/neurologie.ppt</a:t>
            </a:r>
            <a:r>
              <a:rPr lang="fr-FR" altLang="fr-FR" sz="1200" dirty="0" smtClean="0">
                <a:solidFill>
                  <a:srgbClr val="002060"/>
                </a:solidFill>
              </a:rPr>
              <a:t>, b) Observation association « Papillons en cage ».</a:t>
            </a:r>
          </a:p>
          <a:p>
            <a:endParaRPr lang="fr-FR" altLang="fr-FR" sz="1200" dirty="0">
              <a:solidFill>
                <a:srgbClr val="002060"/>
              </a:solidFill>
            </a:endParaRPr>
          </a:p>
          <a:p>
            <a:r>
              <a:rPr lang="fr-FR" altLang="fr-FR" sz="1200" dirty="0" smtClean="0">
                <a:solidFill>
                  <a:srgbClr val="002060"/>
                </a:solidFill>
              </a:rPr>
              <a:t>(°) Extrêmement prescrits en France, dans le cadre du traitement des céphalées de tension.</a:t>
            </a:r>
            <a:endParaRPr lang="fr-CA" altLang="fr-FR" sz="1200" dirty="0">
              <a:solidFill>
                <a:srgbClr val="002060"/>
              </a:solidFill>
            </a:endParaRPr>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99508" y="3444142"/>
            <a:ext cx="11984916" cy="3323987"/>
          </a:xfrm>
          <a:prstGeom prst="rect">
            <a:avLst/>
          </a:prstGeom>
          <a:noFill/>
        </p:spPr>
        <p:txBody>
          <a:bodyPr wrap="square" rtlCol="0">
            <a:spAutoFit/>
          </a:bodyPr>
          <a:lstStyle/>
          <a:p>
            <a:r>
              <a:rPr lang="fr-FR" dirty="0" smtClean="0">
                <a:solidFill>
                  <a:srgbClr val="002060"/>
                </a:solidFill>
              </a:rPr>
              <a:t>La plupart des médicaments ne débarrasseront jamais </a:t>
            </a:r>
            <a:r>
              <a:rPr lang="fr-FR" dirty="0">
                <a:solidFill>
                  <a:srgbClr val="002060"/>
                </a:solidFill>
              </a:rPr>
              <a:t>complètement</a:t>
            </a:r>
            <a:r>
              <a:rPr lang="fr-FR" dirty="0" smtClean="0">
                <a:solidFill>
                  <a:srgbClr val="002060"/>
                </a:solidFill>
              </a:rPr>
              <a:t> les malades souffrant de céphalées de tension de leurs </a:t>
            </a:r>
            <a:r>
              <a:rPr lang="fr-FR" dirty="0">
                <a:solidFill>
                  <a:srgbClr val="002060"/>
                </a:solidFill>
              </a:rPr>
              <a:t>maux de tête, mais ils peuvent </a:t>
            </a:r>
            <a:r>
              <a:rPr lang="fr-FR" dirty="0" smtClean="0">
                <a:solidFill>
                  <a:srgbClr val="002060"/>
                </a:solidFill>
              </a:rPr>
              <a:t>leur « faciliter leur vie » (en diminuant quelque peu  leur douleur). </a:t>
            </a:r>
            <a:r>
              <a:rPr lang="fr-FR" dirty="0">
                <a:solidFill>
                  <a:srgbClr val="002060"/>
                </a:solidFill>
              </a:rPr>
              <a:t>En voici quelques-uns </a:t>
            </a:r>
            <a:r>
              <a:rPr lang="fr-FR" dirty="0" smtClean="0">
                <a:solidFill>
                  <a:srgbClr val="002060"/>
                </a:solidFill>
              </a:rPr>
              <a:t>:</a:t>
            </a:r>
          </a:p>
          <a:p>
            <a:endParaRPr lang="fr-FR" dirty="0">
              <a:solidFill>
                <a:srgbClr val="002060"/>
              </a:solidFill>
            </a:endParaRPr>
          </a:p>
          <a:p>
            <a:pPr marL="285750" indent="-285750">
              <a:buFont typeface="Arial" panose="020B0604020202020204" pitchFamily="34" charset="0"/>
              <a:buChar char="•"/>
            </a:pPr>
            <a:r>
              <a:rPr lang="fr-FR" dirty="0">
                <a:solidFill>
                  <a:srgbClr val="002060"/>
                </a:solidFill>
              </a:rPr>
              <a:t>Antidépresseurs tricycliques (comme </a:t>
            </a:r>
            <a:r>
              <a:rPr lang="fr-FR" dirty="0" smtClean="0">
                <a:solidFill>
                  <a:srgbClr val="002060"/>
                </a:solidFill>
              </a:rPr>
              <a:t>l’</a:t>
            </a:r>
            <a:r>
              <a:rPr lang="fr-FR" dirty="0" err="1" smtClean="0">
                <a:solidFill>
                  <a:srgbClr val="002060"/>
                </a:solidFill>
              </a:rPr>
              <a:t>amitriptyline</a:t>
            </a:r>
            <a:r>
              <a:rPr lang="fr-FR" dirty="0" smtClean="0">
                <a:solidFill>
                  <a:srgbClr val="002060"/>
                </a:solidFill>
              </a:rPr>
              <a:t>, </a:t>
            </a:r>
            <a:r>
              <a:rPr lang="fr-FR" dirty="0">
                <a:solidFill>
                  <a:srgbClr val="002060"/>
                </a:solidFill>
              </a:rPr>
              <a:t>la </a:t>
            </a:r>
            <a:r>
              <a:rPr lang="fr-FR" dirty="0" err="1">
                <a:solidFill>
                  <a:srgbClr val="002060"/>
                </a:solidFill>
              </a:rPr>
              <a:t>nortriptyline</a:t>
            </a:r>
            <a:r>
              <a:rPr lang="fr-FR" dirty="0">
                <a:solidFill>
                  <a:srgbClr val="002060"/>
                </a:solidFill>
              </a:rPr>
              <a:t>)</a:t>
            </a:r>
          </a:p>
          <a:p>
            <a:pPr marL="285750" indent="-285750">
              <a:buFont typeface="Arial" panose="020B0604020202020204" pitchFamily="34" charset="0"/>
              <a:buChar char="•"/>
            </a:pPr>
            <a:r>
              <a:rPr lang="fr-FR" dirty="0">
                <a:solidFill>
                  <a:srgbClr val="002060"/>
                </a:solidFill>
              </a:rPr>
              <a:t>Inhibiteurs spécifiques du </a:t>
            </a:r>
            <a:r>
              <a:rPr lang="fr-FR" dirty="0" err="1">
                <a:solidFill>
                  <a:srgbClr val="002060"/>
                </a:solidFill>
              </a:rPr>
              <a:t>recaptage</a:t>
            </a:r>
            <a:r>
              <a:rPr lang="fr-FR" dirty="0">
                <a:solidFill>
                  <a:srgbClr val="002060"/>
                </a:solidFill>
              </a:rPr>
              <a:t> de la sérotonine ou inhibiteur de la recapture de la sérotonine-noradrénaline</a:t>
            </a:r>
          </a:p>
          <a:p>
            <a:pPr marL="285750" indent="-285750">
              <a:buFont typeface="Arial" panose="020B0604020202020204" pitchFamily="34" charset="0"/>
              <a:buChar char="•"/>
            </a:pPr>
            <a:r>
              <a:rPr lang="fr-FR" dirty="0">
                <a:solidFill>
                  <a:srgbClr val="002060"/>
                </a:solidFill>
              </a:rPr>
              <a:t>Inhibiteurs calciques (comme le </a:t>
            </a:r>
            <a:r>
              <a:rPr lang="fr-FR" dirty="0" err="1" smtClean="0">
                <a:solidFill>
                  <a:srgbClr val="002060"/>
                </a:solidFill>
              </a:rPr>
              <a:t>Vérapamil</a:t>
            </a:r>
            <a:r>
              <a:rPr lang="fr-FR" dirty="0">
                <a:solidFill>
                  <a:srgbClr val="002060"/>
                </a:solidFill>
              </a:rPr>
              <a:t>)</a:t>
            </a:r>
          </a:p>
          <a:p>
            <a:pPr marL="285750" indent="-285750">
              <a:buFont typeface="Arial" panose="020B0604020202020204" pitchFamily="34" charset="0"/>
              <a:buChar char="•"/>
            </a:pPr>
            <a:r>
              <a:rPr lang="fr-FR" dirty="0">
                <a:solidFill>
                  <a:srgbClr val="002060"/>
                </a:solidFill>
              </a:rPr>
              <a:t>Bêtabloquants (comme le </a:t>
            </a:r>
            <a:r>
              <a:rPr lang="fr-FR" dirty="0" err="1" smtClean="0">
                <a:solidFill>
                  <a:srgbClr val="002060"/>
                </a:solidFill>
              </a:rPr>
              <a:t>Propranolol</a:t>
            </a:r>
            <a:r>
              <a:rPr lang="fr-FR" dirty="0">
                <a:solidFill>
                  <a:srgbClr val="002060"/>
                </a:solidFill>
              </a:rPr>
              <a:t>)</a:t>
            </a:r>
          </a:p>
          <a:p>
            <a:pPr marL="285750" indent="-285750">
              <a:buFont typeface="Arial" panose="020B0604020202020204" pitchFamily="34" charset="0"/>
              <a:buChar char="•"/>
            </a:pPr>
            <a:r>
              <a:rPr lang="fr-FR" dirty="0">
                <a:solidFill>
                  <a:srgbClr val="002060"/>
                </a:solidFill>
              </a:rPr>
              <a:t>Acide </a:t>
            </a:r>
            <a:r>
              <a:rPr lang="fr-FR" dirty="0" err="1">
                <a:solidFill>
                  <a:srgbClr val="002060"/>
                </a:solidFill>
              </a:rPr>
              <a:t>valproïque</a:t>
            </a:r>
            <a:endParaRPr lang="fr-FR" dirty="0">
              <a:solidFill>
                <a:srgbClr val="002060"/>
              </a:solidFill>
            </a:endParaRPr>
          </a:p>
          <a:p>
            <a:r>
              <a:rPr lang="fr-FR" dirty="0">
                <a:solidFill>
                  <a:srgbClr val="002060"/>
                </a:solidFill>
              </a:rPr>
              <a:t>Le </a:t>
            </a:r>
            <a:r>
              <a:rPr lang="fr-FR" dirty="0" err="1">
                <a:solidFill>
                  <a:srgbClr val="002060"/>
                </a:solidFill>
              </a:rPr>
              <a:t>Botox</a:t>
            </a:r>
            <a:r>
              <a:rPr lang="fr-FR" dirty="0">
                <a:solidFill>
                  <a:srgbClr val="002060"/>
                </a:solidFill>
              </a:rPr>
              <a:t> (la toxine botulinique de type A) a parfois été utilisé pour traiter la céphalée de tension. Il fait l’objet d’intenses recherches et il peut prouver son utilité pour certaines personnes. Il n’a pas été approuvé officiellement pour son usage contre le mal de tête</a:t>
            </a:r>
            <a:r>
              <a:rPr lang="fr-FR" dirty="0" smtClean="0">
                <a:solidFill>
                  <a:srgbClr val="002060"/>
                </a:solidFill>
              </a:rPr>
              <a:t>.</a:t>
            </a:r>
            <a:r>
              <a:rPr lang="fr-FR" sz="1200" dirty="0" smtClean="0">
                <a:solidFill>
                  <a:srgbClr val="002060"/>
                </a:solidFill>
              </a:rPr>
              <a:t> </a:t>
            </a:r>
          </a:p>
          <a:p>
            <a:r>
              <a:rPr lang="fr-FR" sz="1200" dirty="0" smtClean="0">
                <a:solidFill>
                  <a:srgbClr val="002060"/>
                </a:solidFill>
              </a:rPr>
              <a:t>Source </a:t>
            </a:r>
            <a:r>
              <a:rPr lang="fr-FR" sz="1200" dirty="0">
                <a:solidFill>
                  <a:srgbClr val="002060"/>
                </a:solidFill>
              </a:rPr>
              <a:t>: </a:t>
            </a:r>
            <a:r>
              <a:rPr lang="fr-FR" sz="1200" dirty="0">
                <a:solidFill>
                  <a:srgbClr val="002060"/>
                </a:solidFill>
                <a:hlinkClick r:id="rId3"/>
              </a:rPr>
              <a:t>http://</a:t>
            </a:r>
            <a:r>
              <a:rPr lang="fr-FR" sz="1200" dirty="0" smtClean="0">
                <a:solidFill>
                  <a:srgbClr val="002060"/>
                </a:solidFill>
                <a:hlinkClick r:id="rId3"/>
              </a:rPr>
              <a:t>www.douleurchronique.org/print_new.asp?node=203</a:t>
            </a:r>
            <a:r>
              <a:rPr lang="fr-FR" sz="1200" dirty="0" smtClean="0">
                <a:solidFill>
                  <a:srgbClr val="002060"/>
                </a:solidFill>
              </a:rPr>
              <a:t> </a:t>
            </a:r>
            <a:endParaRPr lang="fr-FR" dirty="0">
              <a:solidFill>
                <a:srgbClr val="002060"/>
              </a:solidFill>
            </a:endParaRPr>
          </a:p>
        </p:txBody>
      </p:sp>
      <p:sp>
        <p:nvSpPr>
          <p:cNvPr id="6" name="Rectangle 5"/>
          <p:cNvSpPr/>
          <p:nvPr/>
        </p:nvSpPr>
        <p:spPr>
          <a:xfrm>
            <a:off x="251908" y="775899"/>
            <a:ext cx="7691942" cy="369332"/>
          </a:xfrm>
          <a:prstGeom prst="rect">
            <a:avLst/>
          </a:prstGeom>
        </p:spPr>
        <p:txBody>
          <a:bodyPr wrap="square">
            <a:spAutoFit/>
          </a:bodyPr>
          <a:lstStyle/>
          <a:p>
            <a:r>
              <a:rPr lang="fr-FR" b="1" dirty="0" smtClean="0">
                <a:solidFill>
                  <a:srgbClr val="002060"/>
                </a:solidFill>
              </a:rPr>
              <a:t>15. </a:t>
            </a:r>
            <a:r>
              <a:rPr lang="fr-FR" b="1" dirty="0">
                <a:solidFill>
                  <a:srgbClr val="002060"/>
                </a:solidFill>
              </a:rPr>
              <a:t>Médicaments prescrits par les neurologues pour les céphalées de tension</a:t>
            </a:r>
          </a:p>
        </p:txBody>
      </p:sp>
      <p:sp>
        <p:nvSpPr>
          <p:cNvPr id="7" name="ZoneTexte 6"/>
          <p:cNvSpPr txBox="1"/>
          <p:nvPr/>
        </p:nvSpPr>
        <p:spPr>
          <a:xfrm>
            <a:off x="6091966" y="1400175"/>
            <a:ext cx="5679590" cy="830997"/>
          </a:xfrm>
          <a:prstGeom prst="rect">
            <a:avLst/>
          </a:prstGeom>
          <a:noFill/>
        </p:spPr>
        <p:txBody>
          <a:bodyPr wrap="square" rtlCol="0">
            <a:spAutoFit/>
          </a:bodyPr>
          <a:lstStyle/>
          <a:p>
            <a:r>
              <a:rPr lang="fr-FR" dirty="0" smtClean="0">
                <a:solidFill>
                  <a:srgbClr val="FF0000"/>
                </a:solidFill>
              </a:rPr>
              <a:t>La panoplie des médicaments psychotropes,  prescrits pour les céphalées de tension, est assez large.</a:t>
            </a:r>
            <a:r>
              <a:rPr lang="fr-FR" sz="1200" dirty="0" smtClean="0">
                <a:solidFill>
                  <a:srgbClr val="FF0000"/>
                </a:solidFill>
              </a:rPr>
              <a:t> Voir cette page :</a:t>
            </a:r>
          </a:p>
          <a:p>
            <a:r>
              <a:rPr lang="fr-FR" sz="1200" dirty="0">
                <a:solidFill>
                  <a:srgbClr val="FF0000"/>
                </a:solidFill>
                <a:hlinkClick r:id="rId4"/>
              </a:rPr>
              <a:t>http://</a:t>
            </a:r>
            <a:r>
              <a:rPr lang="fr-FR" sz="1200" dirty="0" smtClean="0">
                <a:solidFill>
                  <a:srgbClr val="FF0000"/>
                </a:solidFill>
                <a:hlinkClick r:id="rId4"/>
              </a:rPr>
              <a:t>benjamin.lisan.free.fr/AssoLutteContreCephalee/Medicaments.htm</a:t>
            </a:r>
            <a:r>
              <a:rPr lang="fr-FR" sz="1200" dirty="0" smtClean="0">
                <a:solidFill>
                  <a:srgbClr val="FF0000"/>
                </a:solidFill>
              </a:rPr>
              <a:t> </a:t>
            </a:r>
            <a:endParaRPr lang="fr-FR" sz="1200" dirty="0">
              <a:solidFill>
                <a:srgbClr val="FF0000"/>
              </a:solidFill>
            </a:endParaRPr>
          </a:p>
        </p:txBody>
      </p:sp>
    </p:spTree>
    <p:extLst>
      <p:ext uri="{BB962C8B-B14F-4D97-AF65-F5344CB8AC3E}">
        <p14:creationId xmlns:p14="http://schemas.microsoft.com/office/powerpoint/2010/main" val="35959244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34202" y="191135"/>
            <a:ext cx="660699" cy="288402"/>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76</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Rectangle 4"/>
          <p:cNvSpPr/>
          <p:nvPr/>
        </p:nvSpPr>
        <p:spPr>
          <a:xfrm>
            <a:off x="251907" y="775899"/>
            <a:ext cx="9920793" cy="369332"/>
          </a:xfrm>
          <a:prstGeom prst="rect">
            <a:avLst/>
          </a:prstGeom>
        </p:spPr>
        <p:txBody>
          <a:bodyPr wrap="square">
            <a:spAutoFit/>
          </a:bodyPr>
          <a:lstStyle/>
          <a:p>
            <a:r>
              <a:rPr lang="fr-FR" b="1" dirty="0" smtClean="0">
                <a:solidFill>
                  <a:srgbClr val="002060"/>
                </a:solidFill>
              </a:rPr>
              <a:t>16. Les thérapies non médicamenteuses </a:t>
            </a:r>
            <a:r>
              <a:rPr lang="fr-FR" b="1" dirty="0">
                <a:solidFill>
                  <a:srgbClr val="002060"/>
                </a:solidFill>
              </a:rPr>
              <a:t>prescrits par les neurologues pour les céphalées de tension</a:t>
            </a:r>
          </a:p>
        </p:txBody>
      </p:sp>
      <p:sp>
        <p:nvSpPr>
          <p:cNvPr id="6" name="ZoneTexte 5"/>
          <p:cNvSpPr txBox="1"/>
          <p:nvPr/>
        </p:nvSpPr>
        <p:spPr>
          <a:xfrm>
            <a:off x="234202" y="1343025"/>
            <a:ext cx="11691098" cy="3231654"/>
          </a:xfrm>
          <a:prstGeom prst="rect">
            <a:avLst/>
          </a:prstGeom>
          <a:noFill/>
        </p:spPr>
        <p:txBody>
          <a:bodyPr wrap="square" rtlCol="0">
            <a:spAutoFit/>
          </a:bodyPr>
          <a:lstStyle/>
          <a:p>
            <a:r>
              <a:rPr lang="fr-FR" dirty="0">
                <a:solidFill>
                  <a:srgbClr val="002060"/>
                </a:solidFill>
              </a:rPr>
              <a:t>Des études ont démontré que les thérapies non médicamenteuses peuvent aider à réduire la douleur et à mieux la gérer. Elles comprennent :</a:t>
            </a:r>
          </a:p>
          <a:p>
            <a:endParaRPr lang="fr-FR" dirty="0" smtClean="0">
              <a:solidFill>
                <a:srgbClr val="002060"/>
              </a:solidFill>
            </a:endParaRPr>
          </a:p>
          <a:p>
            <a:pPr marL="342900" indent="-342900">
              <a:buFont typeface="+mj-lt"/>
              <a:buAutoNum type="arabicPeriod"/>
            </a:pPr>
            <a:r>
              <a:rPr lang="fr-FR" dirty="0" smtClean="0">
                <a:solidFill>
                  <a:srgbClr val="002060"/>
                </a:solidFill>
              </a:rPr>
              <a:t>la relaxation (training-autogène, biofeedback, neuro-feedback, hypnose, sophrologie …),</a:t>
            </a:r>
            <a:endParaRPr lang="fr-FR" dirty="0">
              <a:solidFill>
                <a:srgbClr val="002060"/>
              </a:solidFill>
            </a:endParaRPr>
          </a:p>
          <a:p>
            <a:pPr marL="342900" indent="-342900">
              <a:buFont typeface="+mj-lt"/>
              <a:buAutoNum type="arabicPeriod"/>
            </a:pPr>
            <a:r>
              <a:rPr lang="fr-FR" dirty="0">
                <a:solidFill>
                  <a:srgbClr val="002060"/>
                </a:solidFill>
              </a:rPr>
              <a:t>la </a:t>
            </a:r>
            <a:r>
              <a:rPr lang="fr-FR" dirty="0" smtClean="0">
                <a:solidFill>
                  <a:srgbClr val="002060"/>
                </a:solidFill>
              </a:rPr>
              <a:t>méditation (yoga …),</a:t>
            </a:r>
            <a:endParaRPr lang="fr-FR" dirty="0">
              <a:solidFill>
                <a:srgbClr val="002060"/>
              </a:solidFill>
            </a:endParaRPr>
          </a:p>
          <a:p>
            <a:pPr marL="342900" indent="-342900">
              <a:buFont typeface="+mj-lt"/>
              <a:buAutoNum type="arabicPeriod"/>
            </a:pPr>
            <a:r>
              <a:rPr lang="fr-FR" dirty="0">
                <a:solidFill>
                  <a:srgbClr val="002060"/>
                </a:solidFill>
              </a:rPr>
              <a:t>la répartition des </a:t>
            </a:r>
            <a:r>
              <a:rPr lang="fr-FR" dirty="0" smtClean="0">
                <a:solidFill>
                  <a:srgbClr val="002060"/>
                </a:solidFill>
              </a:rPr>
              <a:t>activités (une meilleure organisation de celle-ci pour diminuer sa charge de travail, pour travailler dans le calme et éviter le « </a:t>
            </a:r>
            <a:r>
              <a:rPr lang="fr-FR" i="1" dirty="0" smtClean="0">
                <a:solidFill>
                  <a:srgbClr val="002060"/>
                </a:solidFill>
              </a:rPr>
              <a:t>panic management</a:t>
            </a:r>
            <a:r>
              <a:rPr lang="fr-FR" dirty="0" smtClean="0">
                <a:solidFill>
                  <a:srgbClr val="002060"/>
                </a:solidFill>
              </a:rPr>
              <a:t> » …),</a:t>
            </a:r>
            <a:endParaRPr lang="fr-FR" dirty="0">
              <a:solidFill>
                <a:srgbClr val="002060"/>
              </a:solidFill>
            </a:endParaRPr>
          </a:p>
          <a:p>
            <a:pPr marL="342900" indent="-342900">
              <a:buFont typeface="+mj-lt"/>
              <a:buAutoNum type="arabicPeriod"/>
            </a:pPr>
            <a:r>
              <a:rPr lang="fr-FR" dirty="0">
                <a:solidFill>
                  <a:srgbClr val="002060"/>
                </a:solidFill>
              </a:rPr>
              <a:t>la thérapie </a:t>
            </a:r>
            <a:r>
              <a:rPr lang="fr-FR" dirty="0" err="1" smtClean="0">
                <a:solidFill>
                  <a:srgbClr val="002060"/>
                </a:solidFill>
              </a:rPr>
              <a:t>cognitivo</a:t>
            </a:r>
            <a:r>
              <a:rPr lang="fr-FR" dirty="0" smtClean="0">
                <a:solidFill>
                  <a:srgbClr val="002060"/>
                </a:solidFill>
              </a:rPr>
              <a:t>-comportementale (ou TCC).</a:t>
            </a:r>
            <a:endParaRPr lang="fr-FR" dirty="0">
              <a:solidFill>
                <a:srgbClr val="002060"/>
              </a:solidFill>
            </a:endParaRPr>
          </a:p>
          <a:p>
            <a:endParaRPr lang="fr-FR" dirty="0" smtClean="0">
              <a:solidFill>
                <a:srgbClr val="002060"/>
              </a:solidFill>
            </a:endParaRPr>
          </a:p>
          <a:p>
            <a:r>
              <a:rPr lang="fr-FR" dirty="0" smtClean="0">
                <a:solidFill>
                  <a:srgbClr val="002060"/>
                </a:solidFill>
              </a:rPr>
              <a:t>Ces </a:t>
            </a:r>
            <a:r>
              <a:rPr lang="fr-FR" dirty="0">
                <a:solidFill>
                  <a:srgbClr val="002060"/>
                </a:solidFill>
              </a:rPr>
              <a:t>stratégies d’autogestion peuvent </a:t>
            </a:r>
            <a:r>
              <a:rPr lang="fr-FR" dirty="0" smtClean="0">
                <a:solidFill>
                  <a:srgbClr val="002060"/>
                </a:solidFill>
              </a:rPr>
              <a:t>aider les malades </a:t>
            </a:r>
            <a:r>
              <a:rPr lang="fr-FR" dirty="0">
                <a:solidFill>
                  <a:srgbClr val="002060"/>
                </a:solidFill>
              </a:rPr>
              <a:t>à mieux </a:t>
            </a:r>
            <a:r>
              <a:rPr lang="fr-FR" dirty="0" smtClean="0">
                <a:solidFill>
                  <a:srgbClr val="002060"/>
                </a:solidFill>
              </a:rPr>
              <a:t>supporter la douleur ou à mieux réagir face à celle-ci.</a:t>
            </a:r>
          </a:p>
          <a:p>
            <a:endParaRPr lang="fr-FR" sz="1200" dirty="0">
              <a:solidFill>
                <a:srgbClr val="002060"/>
              </a:solidFill>
            </a:endParaRPr>
          </a:p>
          <a:p>
            <a:r>
              <a:rPr lang="fr-FR" sz="1200" dirty="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www.douleurchronique.org/print_new.asp?node=203</a:t>
            </a:r>
            <a:r>
              <a:rPr lang="fr-FR" sz="1200" dirty="0" smtClean="0">
                <a:solidFill>
                  <a:srgbClr val="002060"/>
                </a:solidFill>
              </a:rPr>
              <a:t> </a:t>
            </a:r>
            <a:endParaRPr lang="fr-FR" sz="1200" dirty="0">
              <a:solidFill>
                <a:srgbClr val="002060"/>
              </a:solidFill>
            </a:endParaRPr>
          </a:p>
        </p:txBody>
      </p:sp>
      <p:sp>
        <p:nvSpPr>
          <p:cNvPr id="2" name="Rectangle 1"/>
          <p:cNvSpPr/>
          <p:nvPr/>
        </p:nvSpPr>
        <p:spPr>
          <a:xfrm>
            <a:off x="894901" y="6319113"/>
            <a:ext cx="1733680" cy="276999"/>
          </a:xfrm>
          <a:prstGeom prst="rect">
            <a:avLst/>
          </a:prstGeom>
        </p:spPr>
        <p:txBody>
          <a:bodyPr wrap="none">
            <a:spAutoFit/>
          </a:bodyPr>
          <a:lstStyle/>
          <a:p>
            <a:pPr algn="ctr"/>
            <a:r>
              <a:rPr lang="fr-FR" sz="1200" dirty="0" smtClean="0">
                <a:solidFill>
                  <a:srgbClr val="002060"/>
                </a:solidFill>
              </a:rPr>
              <a:t>Appareil de </a:t>
            </a:r>
            <a:r>
              <a:rPr lang="fr-FR" sz="1200" dirty="0">
                <a:solidFill>
                  <a:srgbClr val="002060"/>
                </a:solidFill>
              </a:rPr>
              <a:t>biofeedback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581" y="4958691"/>
            <a:ext cx="1524000" cy="11334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015" y="4644365"/>
            <a:ext cx="2524125" cy="1762125"/>
          </a:xfrm>
          <a:prstGeom prst="rect">
            <a:avLst/>
          </a:prstGeom>
        </p:spPr>
      </p:pic>
      <p:sp>
        <p:nvSpPr>
          <p:cNvPr id="9" name="Rectangle 8"/>
          <p:cNvSpPr/>
          <p:nvPr/>
        </p:nvSpPr>
        <p:spPr>
          <a:xfrm>
            <a:off x="4571237" y="6454931"/>
            <a:ext cx="1733680" cy="276999"/>
          </a:xfrm>
          <a:prstGeom prst="rect">
            <a:avLst/>
          </a:prstGeom>
        </p:spPr>
        <p:txBody>
          <a:bodyPr wrap="none">
            <a:spAutoFit/>
          </a:bodyPr>
          <a:lstStyle/>
          <a:p>
            <a:pPr algn="ctr"/>
            <a:r>
              <a:rPr lang="fr-FR" sz="1200" dirty="0" smtClean="0">
                <a:solidFill>
                  <a:srgbClr val="002060"/>
                </a:solidFill>
              </a:rPr>
              <a:t>Appareil de </a:t>
            </a:r>
            <a:r>
              <a:rPr lang="fr-FR" sz="1200" dirty="0">
                <a:solidFill>
                  <a:srgbClr val="002060"/>
                </a:solidFill>
              </a:rPr>
              <a:t>biofeedback </a:t>
            </a: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994" y="4150834"/>
            <a:ext cx="3425009" cy="2304097"/>
          </a:xfrm>
          <a:prstGeom prst="rect">
            <a:avLst/>
          </a:prstGeom>
        </p:spPr>
      </p:pic>
      <p:sp>
        <p:nvSpPr>
          <p:cNvPr id="11" name="ZoneTexte 10"/>
          <p:cNvSpPr txBox="1"/>
          <p:nvPr/>
        </p:nvSpPr>
        <p:spPr>
          <a:xfrm>
            <a:off x="7504771" y="6454931"/>
            <a:ext cx="4282068" cy="276999"/>
          </a:xfrm>
          <a:prstGeom prst="rect">
            <a:avLst/>
          </a:prstGeom>
          <a:noFill/>
        </p:spPr>
        <p:txBody>
          <a:bodyPr wrap="square" rtlCol="0">
            <a:spAutoFit/>
          </a:bodyPr>
          <a:lstStyle/>
          <a:p>
            <a:pPr algn="ctr"/>
            <a:r>
              <a:rPr lang="fr-FR" sz="1200" dirty="0" smtClean="0">
                <a:solidFill>
                  <a:srgbClr val="002060"/>
                </a:solidFill>
              </a:rPr>
              <a:t>Configuration de base d’un dispositif de neuro-feedback.</a:t>
            </a:r>
            <a:endParaRPr lang="fr-FR" sz="1200" dirty="0">
              <a:solidFill>
                <a:srgbClr val="002060"/>
              </a:solidFill>
            </a:endParaRPr>
          </a:p>
        </p:txBody>
      </p:sp>
    </p:spTree>
    <p:extLst>
      <p:ext uri="{BB962C8B-B14F-4D97-AF65-F5344CB8AC3E}">
        <p14:creationId xmlns:p14="http://schemas.microsoft.com/office/powerpoint/2010/main" val="18231164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31228" y="190106"/>
            <a:ext cx="654269" cy="355514"/>
          </a:xfrm>
        </p:spPr>
        <p:txBody>
          <a:bodyPr/>
          <a:lstStyle/>
          <a:p>
            <a:fld id="{CE177AD9-1C89-497B-82D4-54EC60B92A04}" type="slidenum">
              <a:rPr lang="fr-FR" smtClean="0"/>
              <a:t>77</a:t>
            </a:fld>
            <a:endParaRPr lang="fr-FR" dirty="0"/>
          </a:p>
        </p:txBody>
      </p:sp>
      <p:sp>
        <p:nvSpPr>
          <p:cNvPr id="3" name="ZoneTexte 2"/>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231228" y="651642"/>
            <a:ext cx="5192110" cy="367862"/>
          </a:xfrm>
          <a:prstGeom prst="rect">
            <a:avLst/>
          </a:prstGeom>
          <a:noFill/>
        </p:spPr>
        <p:txBody>
          <a:bodyPr wrap="square" rtlCol="0">
            <a:spAutoFit/>
          </a:bodyPr>
          <a:lstStyle/>
          <a:p>
            <a:r>
              <a:rPr lang="fr-FR" dirty="0" smtClean="0">
                <a:solidFill>
                  <a:srgbClr val="002060"/>
                </a:solidFill>
              </a:rPr>
              <a:t>17. </a:t>
            </a:r>
            <a:r>
              <a:rPr lang="fr-FR" b="1" dirty="0" smtClean="0">
                <a:solidFill>
                  <a:srgbClr val="002060"/>
                </a:solidFill>
              </a:rPr>
              <a:t>Conseils de médecins spécialistes</a:t>
            </a:r>
            <a:endParaRPr lang="fr-FR" dirty="0">
              <a:solidFill>
                <a:srgbClr val="002060"/>
              </a:solidFill>
            </a:endParaRPr>
          </a:p>
        </p:txBody>
      </p:sp>
      <p:sp>
        <p:nvSpPr>
          <p:cNvPr id="5" name="ZoneTexte 4"/>
          <p:cNvSpPr txBox="1"/>
          <p:nvPr/>
        </p:nvSpPr>
        <p:spPr>
          <a:xfrm>
            <a:off x="222031" y="1110679"/>
            <a:ext cx="11645462" cy="5632311"/>
          </a:xfrm>
          <a:prstGeom prst="rect">
            <a:avLst/>
          </a:prstGeom>
          <a:noFill/>
        </p:spPr>
        <p:txBody>
          <a:bodyPr wrap="square" rtlCol="0">
            <a:spAutoFit/>
          </a:bodyPr>
          <a:lstStyle/>
          <a:p>
            <a:pPr algn="just"/>
            <a:r>
              <a:rPr lang="fr-FR" dirty="0" smtClean="0">
                <a:solidFill>
                  <a:srgbClr val="002060"/>
                </a:solidFill>
              </a:rPr>
              <a:t>Dans l’article </a:t>
            </a:r>
            <a:r>
              <a:rPr lang="fr-FR" dirty="0">
                <a:solidFill>
                  <a:srgbClr val="002060"/>
                </a:solidFill>
              </a:rPr>
              <a:t>« </a:t>
            </a:r>
            <a:r>
              <a:rPr lang="fr-FR" b="1" i="1" dirty="0">
                <a:solidFill>
                  <a:srgbClr val="002060"/>
                </a:solidFill>
              </a:rPr>
              <a:t>La psychologie de la douleur</a:t>
            </a:r>
            <a:r>
              <a:rPr lang="fr-FR" dirty="0">
                <a:solidFill>
                  <a:srgbClr val="002060"/>
                </a:solidFill>
              </a:rPr>
              <a:t> », dans le Dossier "</a:t>
            </a:r>
            <a:r>
              <a:rPr lang="fr-FR" b="1" dirty="0">
                <a:solidFill>
                  <a:srgbClr val="002060"/>
                </a:solidFill>
              </a:rPr>
              <a:t>La douleur chronique</a:t>
            </a:r>
            <a:r>
              <a:rPr lang="fr-FR" dirty="0">
                <a:solidFill>
                  <a:srgbClr val="002060"/>
                </a:solidFill>
              </a:rPr>
              <a:t>", Cerveau &amp; Psycho, mars-avril 2011, </a:t>
            </a:r>
            <a:r>
              <a:rPr lang="fr-FR" dirty="0" smtClean="0">
                <a:solidFill>
                  <a:srgbClr val="002060"/>
                </a:solidFill>
              </a:rPr>
              <a:t>voici les </a:t>
            </a:r>
            <a:r>
              <a:rPr lang="fr-FR" dirty="0">
                <a:solidFill>
                  <a:srgbClr val="002060"/>
                </a:solidFill>
              </a:rPr>
              <a:t>conclusions suivantes des médecins :</a:t>
            </a:r>
          </a:p>
          <a:p>
            <a:pPr algn="just"/>
            <a:r>
              <a:rPr lang="fr-FR" dirty="0">
                <a:solidFill>
                  <a:srgbClr val="002060"/>
                </a:solidFill>
              </a:rPr>
              <a:t> </a:t>
            </a:r>
          </a:p>
          <a:p>
            <a:pPr marL="742950" lvl="1" indent="-285750" algn="just">
              <a:buFont typeface="Arial" panose="020B0604020202020204" pitchFamily="34" charset="0"/>
              <a:buChar char="•"/>
            </a:pPr>
            <a:r>
              <a:rPr lang="fr-FR" dirty="0" smtClean="0">
                <a:solidFill>
                  <a:srgbClr val="002060"/>
                </a:solidFill>
              </a:rPr>
              <a:t>« </a:t>
            </a:r>
            <a:r>
              <a:rPr lang="fr-FR" i="1" dirty="0" smtClean="0">
                <a:solidFill>
                  <a:srgbClr val="002060"/>
                </a:solidFill>
              </a:rPr>
              <a:t>Si </a:t>
            </a:r>
            <a:r>
              <a:rPr lang="fr-FR" i="1" dirty="0">
                <a:solidFill>
                  <a:srgbClr val="002060"/>
                </a:solidFill>
              </a:rPr>
              <a:t>l’on s’attend à avoir mal, l’on aura encore plus </a:t>
            </a:r>
            <a:r>
              <a:rPr lang="fr-FR" i="1" dirty="0" smtClean="0">
                <a:solidFill>
                  <a:srgbClr val="002060"/>
                </a:solidFill>
              </a:rPr>
              <a:t>mal</a:t>
            </a:r>
            <a:r>
              <a:rPr lang="fr-FR" dirty="0" smtClean="0">
                <a:solidFill>
                  <a:srgbClr val="002060"/>
                </a:solidFill>
              </a:rPr>
              <a:t> » </a:t>
            </a:r>
            <a:r>
              <a:rPr lang="fr-FR" dirty="0">
                <a:solidFill>
                  <a:srgbClr val="002060"/>
                </a:solidFill>
              </a:rPr>
              <a:t>(voir page 59 de cet article).</a:t>
            </a:r>
          </a:p>
          <a:p>
            <a:pPr marL="742950" lvl="1" indent="-285750" algn="just">
              <a:buFont typeface="Arial" panose="020B0604020202020204" pitchFamily="34" charset="0"/>
              <a:buChar char="•"/>
            </a:pPr>
            <a:r>
              <a:rPr lang="fr-FR" dirty="0" smtClean="0">
                <a:solidFill>
                  <a:srgbClr val="002060"/>
                </a:solidFill>
              </a:rPr>
              <a:t>« </a:t>
            </a:r>
            <a:r>
              <a:rPr lang="fr-FR" i="1" dirty="0" smtClean="0">
                <a:solidFill>
                  <a:srgbClr val="002060"/>
                </a:solidFill>
              </a:rPr>
              <a:t>Les </a:t>
            </a:r>
            <a:r>
              <a:rPr lang="fr-FR" i="1" dirty="0">
                <a:solidFill>
                  <a:srgbClr val="002060"/>
                </a:solidFill>
              </a:rPr>
              <a:t>plaisirs, la nourriture, les petits plaisirs et autres plaisirs naturels (l’amitié …), le plaisir de la victoire, l’anticipation et la confiance dans cette victoire peuvent détourner l’attention de la douleur et soulager la </a:t>
            </a:r>
            <a:r>
              <a:rPr lang="fr-FR" i="1" dirty="0" smtClean="0">
                <a:solidFill>
                  <a:srgbClr val="002060"/>
                </a:solidFill>
              </a:rPr>
              <a:t>douleur</a:t>
            </a:r>
            <a:r>
              <a:rPr lang="fr-FR" dirty="0" smtClean="0">
                <a:solidFill>
                  <a:srgbClr val="002060"/>
                </a:solidFill>
              </a:rPr>
              <a:t> » </a:t>
            </a:r>
            <a:r>
              <a:rPr lang="fr-FR" dirty="0">
                <a:solidFill>
                  <a:srgbClr val="002060"/>
                </a:solidFill>
              </a:rPr>
              <a:t>(page 59). </a:t>
            </a:r>
            <a:r>
              <a:rPr lang="fr-FR" dirty="0" smtClean="0">
                <a:solidFill>
                  <a:srgbClr val="002060"/>
                </a:solidFill>
              </a:rPr>
              <a:t>« </a:t>
            </a:r>
            <a:r>
              <a:rPr lang="fr-FR" i="1" dirty="0" smtClean="0">
                <a:solidFill>
                  <a:srgbClr val="008000"/>
                </a:solidFill>
              </a:rPr>
              <a:t>Si </a:t>
            </a:r>
            <a:r>
              <a:rPr lang="fr-FR" i="1" dirty="0">
                <a:solidFill>
                  <a:srgbClr val="008000"/>
                </a:solidFill>
              </a:rPr>
              <a:t>vous êtes persuadée que vous allez réussir et vous en sortir</a:t>
            </a:r>
            <a:r>
              <a:rPr lang="fr-FR" i="1" dirty="0">
                <a:solidFill>
                  <a:srgbClr val="002060"/>
                </a:solidFill>
              </a:rPr>
              <a:t>, votre douleur diminuera </a:t>
            </a:r>
            <a:r>
              <a:rPr lang="fr-FR" i="1" dirty="0" smtClean="0">
                <a:solidFill>
                  <a:srgbClr val="002060"/>
                </a:solidFill>
              </a:rPr>
              <a:t>alors</a:t>
            </a:r>
            <a:r>
              <a:rPr lang="fr-FR" dirty="0" smtClean="0">
                <a:solidFill>
                  <a:srgbClr val="002060"/>
                </a:solidFill>
              </a:rPr>
              <a:t> ».</a:t>
            </a:r>
            <a:endParaRPr lang="fr-FR" dirty="0">
              <a:solidFill>
                <a:srgbClr val="002060"/>
              </a:solidFill>
            </a:endParaRPr>
          </a:p>
          <a:p>
            <a:pPr marL="742950" lvl="1" indent="-285750" algn="just">
              <a:buFont typeface="Arial" panose="020B0604020202020204" pitchFamily="34" charset="0"/>
              <a:buChar char="•"/>
            </a:pPr>
            <a:r>
              <a:rPr lang="fr-FR" dirty="0" smtClean="0">
                <a:solidFill>
                  <a:srgbClr val="002060"/>
                </a:solidFill>
              </a:rPr>
              <a:t>« </a:t>
            </a:r>
            <a:r>
              <a:rPr lang="fr-FR" i="1" dirty="0" smtClean="0">
                <a:solidFill>
                  <a:srgbClr val="FF0000"/>
                </a:solidFill>
              </a:rPr>
              <a:t>Quand </a:t>
            </a:r>
            <a:r>
              <a:rPr lang="fr-FR" i="1" dirty="0">
                <a:solidFill>
                  <a:srgbClr val="FF0000"/>
                </a:solidFill>
              </a:rPr>
              <a:t>le stress persiste (et devient chronique), la douleur </a:t>
            </a:r>
            <a:r>
              <a:rPr lang="fr-FR" i="1" dirty="0" smtClean="0">
                <a:solidFill>
                  <a:srgbClr val="FF0000"/>
                </a:solidFill>
              </a:rPr>
              <a:t>s’intensifie</a:t>
            </a:r>
            <a:r>
              <a:rPr lang="fr-FR" dirty="0" smtClean="0">
                <a:solidFill>
                  <a:srgbClr val="002060"/>
                </a:solidFill>
              </a:rPr>
              <a:t> »</a:t>
            </a:r>
            <a:r>
              <a:rPr lang="fr-FR" dirty="0" smtClean="0">
                <a:solidFill>
                  <a:srgbClr val="FF0000"/>
                </a:solidFill>
              </a:rPr>
              <a:t> </a:t>
            </a:r>
            <a:r>
              <a:rPr lang="fr-FR" dirty="0">
                <a:solidFill>
                  <a:srgbClr val="002060"/>
                </a:solidFill>
              </a:rPr>
              <a:t>(page 62). </a:t>
            </a:r>
            <a:endParaRPr lang="fr-FR" dirty="0" smtClean="0">
              <a:solidFill>
                <a:srgbClr val="002060"/>
              </a:solidFill>
            </a:endParaRPr>
          </a:p>
          <a:p>
            <a:pPr marL="742950" lvl="1" indent="-285750" algn="just">
              <a:buFont typeface="Arial" panose="020B0604020202020204" pitchFamily="34" charset="0"/>
              <a:buChar char="•"/>
            </a:pPr>
            <a:r>
              <a:rPr lang="fr-FR" dirty="0" smtClean="0">
                <a:solidFill>
                  <a:srgbClr val="002060"/>
                </a:solidFill>
              </a:rPr>
              <a:t>« </a:t>
            </a:r>
            <a:r>
              <a:rPr lang="fr-FR" i="1" dirty="0" smtClean="0">
                <a:solidFill>
                  <a:srgbClr val="002060"/>
                </a:solidFill>
              </a:rPr>
              <a:t>La </a:t>
            </a:r>
            <a:r>
              <a:rPr lang="fr-FR" i="1" dirty="0">
                <a:solidFill>
                  <a:srgbClr val="002060"/>
                </a:solidFill>
              </a:rPr>
              <a:t>mauvaise humeur augmente également la douleur. Les personnes souffrant de dépression, par exemple, pourraient être plus vulnérables à la douleur et la toléreraient moins. […] on pense que la dépression elle-même rendrait plus sensible à la </a:t>
            </a:r>
            <a:r>
              <a:rPr lang="fr-FR" i="1" dirty="0" smtClean="0">
                <a:solidFill>
                  <a:srgbClr val="002060"/>
                </a:solidFill>
              </a:rPr>
              <a:t>douleur</a:t>
            </a:r>
            <a:r>
              <a:rPr lang="fr-FR" dirty="0" smtClean="0">
                <a:solidFill>
                  <a:srgbClr val="002060"/>
                </a:solidFill>
              </a:rPr>
              <a:t> » </a:t>
            </a:r>
            <a:r>
              <a:rPr lang="fr-FR" dirty="0">
                <a:solidFill>
                  <a:srgbClr val="002060"/>
                </a:solidFill>
              </a:rPr>
              <a:t>(page 62). </a:t>
            </a:r>
          </a:p>
          <a:p>
            <a:r>
              <a:rPr lang="fr-FR" i="1" dirty="0"/>
              <a:t> </a:t>
            </a:r>
            <a:endParaRPr lang="fr-FR" i="1" dirty="0" smtClean="0"/>
          </a:p>
          <a:p>
            <a:pPr marL="285750" indent="-285750" algn="just">
              <a:buFont typeface="Arial" panose="020B0604020202020204" pitchFamily="34" charset="0"/>
              <a:buChar char="•"/>
            </a:pPr>
            <a:r>
              <a:rPr lang="fr-FR" i="1" dirty="0" smtClean="0">
                <a:solidFill>
                  <a:srgbClr val="002060"/>
                </a:solidFill>
              </a:rPr>
              <a:t>« De </a:t>
            </a:r>
            <a:r>
              <a:rPr lang="fr-FR" i="1" dirty="0">
                <a:solidFill>
                  <a:srgbClr val="002060"/>
                </a:solidFill>
              </a:rPr>
              <a:t>plus, se dire et se répéter qu’une douleur est insupportable augmentent l’intensité ressentie de la douleur. Les patients qui voient tout en noir (présentant une forte tendance au catastrophisme évaluée par un questionnaire standard) ressentent plus de douleurs après une intervention chirurgicale et sont plus sensibles à des douleurs provoquées expérimentalement que les individus ayant des scores faibles sur ce </a:t>
            </a:r>
            <a:r>
              <a:rPr lang="fr-FR" i="1" dirty="0" smtClean="0">
                <a:solidFill>
                  <a:srgbClr val="002060"/>
                </a:solidFill>
              </a:rPr>
              <a:t>questionnaire ».</a:t>
            </a:r>
            <a:endParaRPr lang="fr-FR" dirty="0">
              <a:solidFill>
                <a:srgbClr val="002060"/>
              </a:solidFill>
            </a:endParaRPr>
          </a:p>
          <a:p>
            <a:pPr marL="285750" indent="-285750" algn="just">
              <a:buFont typeface="Arial" panose="020B0604020202020204" pitchFamily="34" charset="0"/>
              <a:buChar char="•"/>
            </a:pPr>
            <a:r>
              <a:rPr lang="fr-FR" i="1" dirty="0" smtClean="0">
                <a:solidFill>
                  <a:srgbClr val="002060"/>
                </a:solidFill>
              </a:rPr>
              <a:t>« Le </a:t>
            </a:r>
            <a:r>
              <a:rPr lang="fr-FR" i="1" dirty="0">
                <a:solidFill>
                  <a:srgbClr val="002060"/>
                </a:solidFill>
              </a:rPr>
              <a:t>catastrophisme augmenterait la douleur parce que le sujet se focalise sur la douleur, et la charge émotionnelle est </a:t>
            </a:r>
            <a:r>
              <a:rPr lang="fr-FR" i="1" dirty="0" smtClean="0">
                <a:solidFill>
                  <a:srgbClr val="002060"/>
                </a:solidFill>
              </a:rPr>
              <a:t>forte ».</a:t>
            </a:r>
            <a:endParaRPr lang="fr-FR" dirty="0">
              <a:solidFill>
                <a:srgbClr val="002060"/>
              </a:solidFill>
            </a:endParaRPr>
          </a:p>
          <a:p>
            <a:pPr marL="285750" indent="-285750" algn="just">
              <a:buFont typeface="Arial" panose="020B0604020202020204" pitchFamily="34" charset="0"/>
              <a:buChar char="•"/>
            </a:pPr>
            <a:r>
              <a:rPr lang="fr-FR" i="1" dirty="0" smtClean="0">
                <a:solidFill>
                  <a:srgbClr val="002060"/>
                </a:solidFill>
              </a:rPr>
              <a:t>« </a:t>
            </a:r>
            <a:r>
              <a:rPr lang="fr-FR" i="1" dirty="0" smtClean="0">
                <a:solidFill>
                  <a:srgbClr val="008000"/>
                </a:solidFill>
              </a:rPr>
              <a:t>Raconter </a:t>
            </a:r>
            <a:r>
              <a:rPr lang="fr-FR" i="1" dirty="0">
                <a:solidFill>
                  <a:srgbClr val="008000"/>
                </a:solidFill>
              </a:rPr>
              <a:t>à des personnes qui souffrent l’histoire d’autres individus qui ont vaincu leur souffrance peut souvent diminuer leur détresse et leur </a:t>
            </a:r>
            <a:r>
              <a:rPr lang="fr-FR" i="1" dirty="0" smtClean="0">
                <a:solidFill>
                  <a:srgbClr val="008000"/>
                </a:solidFill>
              </a:rPr>
              <a:t>douleur</a:t>
            </a:r>
            <a:r>
              <a:rPr lang="fr-FR" i="1" dirty="0" smtClean="0">
                <a:solidFill>
                  <a:srgbClr val="002060"/>
                </a:solidFill>
              </a:rPr>
              <a:t> » </a:t>
            </a:r>
            <a:r>
              <a:rPr lang="fr-FR" dirty="0">
                <a:solidFill>
                  <a:srgbClr val="002060"/>
                </a:solidFill>
              </a:rPr>
              <a:t>(page 62</a:t>
            </a:r>
            <a:r>
              <a:rPr lang="fr-FR" dirty="0" smtClean="0">
                <a:solidFill>
                  <a:srgbClr val="002060"/>
                </a:solidFill>
              </a:rPr>
              <a:t>).</a:t>
            </a:r>
            <a:endParaRPr lang="fr-FR" dirty="0"/>
          </a:p>
        </p:txBody>
      </p:sp>
    </p:spTree>
    <p:extLst>
      <p:ext uri="{BB962C8B-B14F-4D97-AF65-F5344CB8AC3E}">
        <p14:creationId xmlns:p14="http://schemas.microsoft.com/office/powerpoint/2010/main" val="25989898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20716" y="204953"/>
            <a:ext cx="990601" cy="341696"/>
          </a:xfrm>
        </p:spPr>
        <p:txBody>
          <a:bodyPr/>
          <a:lstStyle/>
          <a:p>
            <a:fld id="{CE177AD9-1C89-497B-82D4-54EC60B92A04}" type="slidenum">
              <a:rPr lang="fr-FR" smtClean="0"/>
              <a:t>78</a:t>
            </a:fld>
            <a:endParaRPr lang="fr-FR" dirty="0"/>
          </a:p>
        </p:txBody>
      </p:sp>
      <p:sp>
        <p:nvSpPr>
          <p:cNvPr id="3" name="ZoneTexte 2"/>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4" name="ZoneTexte 3"/>
          <p:cNvSpPr txBox="1"/>
          <p:nvPr/>
        </p:nvSpPr>
        <p:spPr>
          <a:xfrm>
            <a:off x="220716" y="662152"/>
            <a:ext cx="4424856" cy="369332"/>
          </a:xfrm>
          <a:prstGeom prst="rect">
            <a:avLst/>
          </a:prstGeom>
          <a:noFill/>
        </p:spPr>
        <p:txBody>
          <a:bodyPr wrap="square" rtlCol="0">
            <a:spAutoFit/>
          </a:bodyPr>
          <a:lstStyle/>
          <a:p>
            <a:r>
              <a:rPr lang="fr-FR" dirty="0" smtClean="0">
                <a:solidFill>
                  <a:srgbClr val="002060"/>
                </a:solidFill>
              </a:rPr>
              <a:t>17. </a:t>
            </a:r>
            <a:r>
              <a:rPr lang="fr-FR" b="1" dirty="0" smtClean="0">
                <a:solidFill>
                  <a:srgbClr val="002060"/>
                </a:solidFill>
              </a:rPr>
              <a:t>Conseils de médecins spécialistes (suite)</a:t>
            </a:r>
            <a:endParaRPr lang="fr-FR" dirty="0">
              <a:solidFill>
                <a:srgbClr val="002060"/>
              </a:solidFill>
            </a:endParaRPr>
          </a:p>
        </p:txBody>
      </p:sp>
      <p:sp>
        <p:nvSpPr>
          <p:cNvPr id="5" name="ZoneTexte 4"/>
          <p:cNvSpPr txBox="1"/>
          <p:nvPr/>
        </p:nvSpPr>
        <p:spPr>
          <a:xfrm>
            <a:off x="220716" y="1145628"/>
            <a:ext cx="11634953" cy="3139321"/>
          </a:xfrm>
          <a:prstGeom prst="rect">
            <a:avLst/>
          </a:prstGeom>
          <a:noFill/>
        </p:spPr>
        <p:txBody>
          <a:bodyPr wrap="square" rtlCol="0">
            <a:spAutoFit/>
          </a:bodyPr>
          <a:lstStyle/>
          <a:p>
            <a:pPr marL="285750" indent="-285750" algn="just">
              <a:buFont typeface="Arial" panose="020B0604020202020204" pitchFamily="34" charset="0"/>
              <a:buChar char="•"/>
            </a:pPr>
            <a:r>
              <a:rPr lang="fr-FR" i="1" dirty="0" smtClean="0">
                <a:solidFill>
                  <a:srgbClr val="002060"/>
                </a:solidFill>
              </a:rPr>
              <a:t>« Si </a:t>
            </a:r>
            <a:r>
              <a:rPr lang="fr-FR" i="1" dirty="0">
                <a:solidFill>
                  <a:srgbClr val="002060"/>
                </a:solidFill>
              </a:rPr>
              <a:t>vous êtes un athlète très motivé ou si vous vous attendez à apprécier la soirée ou le film, votre anticipation – en libérant des endorphines qui stimulent les récepteurs mu – n’augmentera pas seulement le plaisir anticipé de la victoire, de la nourriture ou du film, mais supprimera également la douleur. Vous choisirez (votre cerveau choisira) de supporter la douleur et d’atteindre votre but ou votre récompense. Et effectivement, vous ressentirez moins la douleur lors de la compétition ou sur votre chemin vers le restaurant ou le </a:t>
            </a:r>
            <a:r>
              <a:rPr lang="fr-FR" i="1" dirty="0" smtClean="0">
                <a:solidFill>
                  <a:srgbClr val="002060"/>
                </a:solidFill>
              </a:rPr>
              <a:t>cinéma » </a:t>
            </a:r>
            <a:r>
              <a:rPr lang="fr-FR" dirty="0">
                <a:solidFill>
                  <a:srgbClr val="002060"/>
                </a:solidFill>
              </a:rPr>
              <a:t>(page 60).</a:t>
            </a:r>
          </a:p>
          <a:p>
            <a:pPr algn="just"/>
            <a:endParaRPr lang="fr-FR" dirty="0" smtClean="0">
              <a:solidFill>
                <a:srgbClr val="002060"/>
              </a:solidFill>
            </a:endParaRPr>
          </a:p>
          <a:p>
            <a:pPr algn="just"/>
            <a:r>
              <a:rPr lang="fr-FR" dirty="0">
                <a:solidFill>
                  <a:srgbClr val="002060"/>
                </a:solidFill>
              </a:rPr>
              <a:t>D</a:t>
            </a:r>
            <a:r>
              <a:rPr lang="fr-FR" dirty="0" smtClean="0">
                <a:solidFill>
                  <a:srgbClr val="002060"/>
                </a:solidFill>
              </a:rPr>
              <a:t>ans </a:t>
            </a:r>
            <a:r>
              <a:rPr lang="fr-FR" dirty="0">
                <a:solidFill>
                  <a:srgbClr val="002060"/>
                </a:solidFill>
              </a:rPr>
              <a:t>l'article "</a:t>
            </a:r>
            <a:r>
              <a:rPr lang="fr-FR" i="1" dirty="0">
                <a:solidFill>
                  <a:srgbClr val="002060"/>
                </a:solidFill>
              </a:rPr>
              <a:t>Stimuler les neurones pour traiter la douleur</a:t>
            </a:r>
            <a:r>
              <a:rPr lang="fr-FR" dirty="0">
                <a:solidFill>
                  <a:srgbClr val="002060"/>
                </a:solidFill>
              </a:rPr>
              <a:t>", vous trouverez aussi cette réflexion des médecins :</a:t>
            </a:r>
          </a:p>
          <a:p>
            <a:pPr algn="just"/>
            <a:r>
              <a:rPr lang="fr-FR" dirty="0">
                <a:solidFill>
                  <a:srgbClr val="002060"/>
                </a:solidFill>
              </a:rPr>
              <a:t> </a:t>
            </a:r>
          </a:p>
          <a:p>
            <a:pPr algn="just"/>
            <a:r>
              <a:rPr lang="fr-FR" i="1" dirty="0" smtClean="0">
                <a:solidFill>
                  <a:srgbClr val="002060"/>
                </a:solidFill>
              </a:rPr>
              <a:t>« Par </a:t>
            </a:r>
            <a:r>
              <a:rPr lang="fr-FR" i="1" dirty="0">
                <a:solidFill>
                  <a:srgbClr val="002060"/>
                </a:solidFill>
              </a:rPr>
              <a:t>ailleurs, </a:t>
            </a:r>
            <a:r>
              <a:rPr lang="fr-FR" i="1" dirty="0">
                <a:solidFill>
                  <a:srgbClr val="008000"/>
                </a:solidFill>
              </a:rPr>
              <a:t>on encourage les patients à maintenir des activités socialisantes, car on constate que les rencontres et activités sociales ont un effet bénéfique, notamment en détournant l’attention et en favorisant des émotions qui ont un rôle modulateur de la dimension affective de la </a:t>
            </a:r>
            <a:r>
              <a:rPr lang="fr-FR" i="1" dirty="0" smtClean="0">
                <a:solidFill>
                  <a:srgbClr val="008000"/>
                </a:solidFill>
              </a:rPr>
              <a:t>douleur</a:t>
            </a:r>
            <a:r>
              <a:rPr lang="fr-FR" i="1" dirty="0" smtClean="0">
                <a:solidFill>
                  <a:srgbClr val="002060"/>
                </a:solidFill>
              </a:rPr>
              <a:t> »</a:t>
            </a:r>
            <a:r>
              <a:rPr lang="fr-FR" dirty="0" smtClean="0">
                <a:solidFill>
                  <a:srgbClr val="002060"/>
                </a:solidFill>
              </a:rPr>
              <a:t> </a:t>
            </a:r>
            <a:r>
              <a:rPr lang="fr-FR" dirty="0">
                <a:solidFill>
                  <a:srgbClr val="002060"/>
                </a:solidFill>
              </a:rPr>
              <a:t>(page 73</a:t>
            </a:r>
            <a:r>
              <a:rPr lang="fr-FR" dirty="0" smtClean="0">
                <a:solidFill>
                  <a:srgbClr val="002060"/>
                </a:solidFill>
              </a:rPr>
              <a:t>).</a:t>
            </a:r>
            <a:endParaRPr lang="fr-FR" dirty="0">
              <a:solidFill>
                <a:srgbClr val="00206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824" y="4142204"/>
            <a:ext cx="2279552" cy="226942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358" y="4153146"/>
            <a:ext cx="2952293" cy="2251554"/>
          </a:xfrm>
          <a:prstGeom prst="rect">
            <a:avLst/>
          </a:prstGeom>
        </p:spPr>
      </p:pic>
      <p:sp>
        <p:nvSpPr>
          <p:cNvPr id="8" name="ZoneTexte 7"/>
          <p:cNvSpPr txBox="1"/>
          <p:nvPr/>
        </p:nvSpPr>
        <p:spPr>
          <a:xfrm>
            <a:off x="5876693" y="6411625"/>
            <a:ext cx="6315307" cy="279107"/>
          </a:xfrm>
          <a:prstGeom prst="rect">
            <a:avLst/>
          </a:prstGeom>
          <a:noFill/>
        </p:spPr>
        <p:txBody>
          <a:bodyPr wrap="square" rtlCol="0">
            <a:spAutoFit/>
          </a:bodyPr>
          <a:lstStyle/>
          <a:p>
            <a:pPr algn="ctr"/>
            <a:r>
              <a:rPr lang="fr-FR" sz="1200" dirty="0" smtClean="0">
                <a:solidFill>
                  <a:srgbClr val="002060"/>
                </a:solidFill>
              </a:rPr>
              <a:t>Malgré les « avanies » ou CTC subies, il faut toujours tenter de rebondir, sans cesse, dans sa vie.</a:t>
            </a:r>
            <a:endParaRPr lang="fr-FR" sz="1200" dirty="0">
              <a:solidFill>
                <a:srgbClr val="002060"/>
              </a:solidFill>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81" y="4399093"/>
            <a:ext cx="2466975" cy="1847850"/>
          </a:xfrm>
          <a:prstGeom prst="rect">
            <a:avLst/>
          </a:prstGeom>
        </p:spPr>
      </p:pic>
      <p:sp>
        <p:nvSpPr>
          <p:cNvPr id="10" name="ZoneTexte 9"/>
          <p:cNvSpPr txBox="1"/>
          <p:nvPr/>
        </p:nvSpPr>
        <p:spPr>
          <a:xfrm>
            <a:off x="220716" y="6229067"/>
            <a:ext cx="2466040" cy="461665"/>
          </a:xfrm>
          <a:prstGeom prst="rect">
            <a:avLst/>
          </a:prstGeom>
          <a:noFill/>
        </p:spPr>
        <p:txBody>
          <a:bodyPr wrap="square" rtlCol="0">
            <a:spAutoFit/>
          </a:bodyPr>
          <a:lstStyle/>
          <a:p>
            <a:pPr algn="ctr"/>
            <a:r>
              <a:rPr lang="fr-FR" sz="1200" dirty="0" smtClean="0">
                <a:solidFill>
                  <a:srgbClr val="002060"/>
                </a:solidFill>
              </a:rPr>
              <a:t>Il est important de ne pas paniquer face l’apparition de sa CTC.</a:t>
            </a:r>
            <a:endParaRPr lang="fr-FR" sz="1200" dirty="0">
              <a:solidFill>
                <a:srgbClr val="002060"/>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2996" y="4205351"/>
            <a:ext cx="2143125" cy="2143125"/>
          </a:xfrm>
          <a:prstGeom prst="rect">
            <a:avLst/>
          </a:prstGeom>
        </p:spPr>
      </p:pic>
      <p:sp>
        <p:nvSpPr>
          <p:cNvPr id="12" name="ZoneTexte 11"/>
          <p:cNvSpPr txBox="1"/>
          <p:nvPr/>
        </p:nvSpPr>
        <p:spPr>
          <a:xfrm>
            <a:off x="2736736" y="6320345"/>
            <a:ext cx="2531065" cy="461665"/>
          </a:xfrm>
          <a:prstGeom prst="rect">
            <a:avLst/>
          </a:prstGeom>
          <a:noFill/>
        </p:spPr>
        <p:txBody>
          <a:bodyPr wrap="square" rtlCol="0">
            <a:spAutoFit/>
          </a:bodyPr>
          <a:lstStyle/>
          <a:p>
            <a:pPr algn="ctr"/>
            <a:r>
              <a:rPr lang="fr-FR" sz="1200" dirty="0" smtClean="0">
                <a:solidFill>
                  <a:srgbClr val="002060"/>
                </a:solidFill>
              </a:rPr>
              <a:t>Pas facile de se motiver, quand on souffre de céphalée de tension.</a:t>
            </a:r>
            <a:endParaRPr lang="fr-FR" sz="1200" dirty="0">
              <a:solidFill>
                <a:srgbClr val="002060"/>
              </a:solidFill>
            </a:endParaRPr>
          </a:p>
        </p:txBody>
      </p:sp>
      <p:sp>
        <p:nvSpPr>
          <p:cNvPr id="13" name="ZoneTexte 12"/>
          <p:cNvSpPr txBox="1"/>
          <p:nvPr/>
        </p:nvSpPr>
        <p:spPr>
          <a:xfrm>
            <a:off x="4984726" y="4321049"/>
            <a:ext cx="1540252" cy="1754326"/>
          </a:xfrm>
          <a:prstGeom prst="rect">
            <a:avLst/>
          </a:prstGeom>
          <a:noFill/>
        </p:spPr>
        <p:txBody>
          <a:bodyPr wrap="square" rtlCol="0">
            <a:spAutoFit/>
          </a:bodyPr>
          <a:lstStyle/>
          <a:p>
            <a:pPr algn="just"/>
            <a:r>
              <a:rPr lang="fr-FR" sz="1200" dirty="0" smtClean="0">
                <a:solidFill>
                  <a:srgbClr val="008000"/>
                </a:solidFill>
                <a:latin typeface="Calibri" panose="020F0502020204030204" pitchFamily="34" charset="0"/>
              </a:rPr>
              <a:t>← </a:t>
            </a:r>
            <a:r>
              <a:rPr lang="fr-FR" sz="1200" dirty="0" smtClean="0">
                <a:solidFill>
                  <a:srgbClr val="008000"/>
                </a:solidFill>
              </a:rPr>
              <a:t>S’obliger de sortir de son lit, de son isolement demande souvent un gros effort de volonté, comme si l’on devait se donner des coups de pieds, au derrière, en permanence.</a:t>
            </a:r>
            <a:endParaRPr lang="fr-FR" sz="1200" dirty="0">
              <a:solidFill>
                <a:srgbClr val="008000"/>
              </a:solidFill>
            </a:endParaRPr>
          </a:p>
        </p:txBody>
      </p:sp>
    </p:spTree>
    <p:extLst>
      <p:ext uri="{BB962C8B-B14F-4D97-AF65-F5344CB8AC3E}">
        <p14:creationId xmlns:p14="http://schemas.microsoft.com/office/powerpoint/2010/main" val="26811793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2"/>
          </p:nvPr>
        </p:nvSpPr>
        <p:spPr>
          <a:xfrm>
            <a:off x="219074" y="171451"/>
            <a:ext cx="934147" cy="380148"/>
          </a:xfrm>
        </p:spPr>
        <p:txBody>
          <a:bodyPr/>
          <a:lstStyle/>
          <a:p>
            <a:fld id="{CE177AD9-1C89-497B-82D4-54EC60B92A04}" type="slidenum">
              <a:rPr lang="fr-FR" smtClean="0"/>
              <a:t>79</a:t>
            </a:fld>
            <a:endParaRPr lang="fr-FR" dirty="0"/>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Rectangle 4"/>
          <p:cNvSpPr/>
          <p:nvPr/>
        </p:nvSpPr>
        <p:spPr>
          <a:xfrm>
            <a:off x="160244" y="624182"/>
            <a:ext cx="6135782" cy="369332"/>
          </a:xfrm>
          <a:prstGeom prst="rect">
            <a:avLst/>
          </a:prstGeom>
        </p:spPr>
        <p:txBody>
          <a:bodyPr wrap="square">
            <a:spAutoFit/>
          </a:bodyPr>
          <a:lstStyle/>
          <a:p>
            <a:r>
              <a:rPr lang="fr-FR" b="1" dirty="0" smtClean="0">
                <a:solidFill>
                  <a:srgbClr val="002060"/>
                </a:solidFill>
              </a:rPr>
              <a:t>18. Méthode diagnostique des causes des CTC</a:t>
            </a:r>
            <a:endParaRPr lang="fr-FR" b="1" dirty="0">
              <a:solidFill>
                <a:srgbClr val="002060"/>
              </a:solidFill>
            </a:endParaRPr>
          </a:p>
        </p:txBody>
      </p:sp>
      <p:sp>
        <p:nvSpPr>
          <p:cNvPr id="6" name="ZoneTexte 5"/>
          <p:cNvSpPr txBox="1"/>
          <p:nvPr/>
        </p:nvSpPr>
        <p:spPr>
          <a:xfrm>
            <a:off x="160242" y="1142999"/>
            <a:ext cx="11711493" cy="4893647"/>
          </a:xfrm>
          <a:prstGeom prst="rect">
            <a:avLst/>
          </a:prstGeom>
          <a:noFill/>
        </p:spPr>
        <p:txBody>
          <a:bodyPr wrap="square" rtlCol="0">
            <a:spAutoFit/>
          </a:bodyPr>
          <a:lstStyle/>
          <a:p>
            <a:r>
              <a:rPr lang="fr-FR" dirty="0" smtClean="0">
                <a:solidFill>
                  <a:srgbClr val="002060"/>
                </a:solidFill>
              </a:rPr>
              <a:t>Selon le site « </a:t>
            </a:r>
            <a:r>
              <a:rPr lang="fr-FR" i="1" dirty="0" smtClean="0">
                <a:solidFill>
                  <a:srgbClr val="002060"/>
                </a:solidFill>
              </a:rPr>
              <a:t>physiothérapie pour tous</a:t>
            </a:r>
            <a:r>
              <a:rPr lang="fr-FR" dirty="0" smtClean="0">
                <a:solidFill>
                  <a:srgbClr val="002060"/>
                </a:solidFill>
              </a:rPr>
              <a:t> », la céphalée de </a:t>
            </a:r>
            <a:r>
              <a:rPr lang="fr-FR" dirty="0">
                <a:solidFill>
                  <a:srgbClr val="002060"/>
                </a:solidFill>
              </a:rPr>
              <a:t>tension  </a:t>
            </a:r>
            <a:r>
              <a:rPr lang="fr-FR" dirty="0" smtClean="0">
                <a:solidFill>
                  <a:srgbClr val="002060"/>
                </a:solidFill>
              </a:rPr>
              <a:t>pourrait </a:t>
            </a:r>
            <a:r>
              <a:rPr lang="fr-FR" dirty="0">
                <a:solidFill>
                  <a:srgbClr val="002060"/>
                </a:solidFill>
              </a:rPr>
              <a:t>être due à plusieurs </a:t>
            </a:r>
            <a:r>
              <a:rPr lang="fr-FR" dirty="0" smtClean="0">
                <a:solidFill>
                  <a:srgbClr val="002060"/>
                </a:solidFill>
              </a:rPr>
              <a:t>causes :</a:t>
            </a:r>
          </a:p>
          <a:p>
            <a:endParaRPr lang="fr-FR" dirty="0">
              <a:solidFill>
                <a:srgbClr val="002060"/>
              </a:solidFill>
            </a:endParaRPr>
          </a:p>
          <a:p>
            <a:pPr marL="285750" indent="-285750">
              <a:buFont typeface="Wingdings" panose="05000000000000000000" pitchFamily="2" charset="2"/>
              <a:buChar char="§"/>
            </a:pPr>
            <a:r>
              <a:rPr lang="fr-FR" i="1" dirty="0">
                <a:solidFill>
                  <a:srgbClr val="002060"/>
                </a:solidFill>
              </a:rPr>
              <a:t>état d’âme</a:t>
            </a:r>
            <a:r>
              <a:rPr lang="fr-FR" b="1" i="1" dirty="0">
                <a:solidFill>
                  <a:srgbClr val="002060"/>
                </a:solidFill>
              </a:rPr>
              <a:t> </a:t>
            </a:r>
            <a:r>
              <a:rPr lang="fr-FR" dirty="0">
                <a:solidFill>
                  <a:srgbClr val="002060"/>
                </a:solidFill>
              </a:rPr>
              <a:t>tels que le </a:t>
            </a:r>
            <a:r>
              <a:rPr lang="fr-FR" b="1" dirty="0">
                <a:solidFill>
                  <a:srgbClr val="002060"/>
                </a:solidFill>
              </a:rPr>
              <a:t>stress</a:t>
            </a:r>
            <a:r>
              <a:rPr lang="fr-FR" dirty="0">
                <a:solidFill>
                  <a:srgbClr val="002060"/>
                </a:solidFill>
              </a:rPr>
              <a:t> et </a:t>
            </a:r>
            <a:r>
              <a:rPr lang="fr-FR" b="1" dirty="0">
                <a:solidFill>
                  <a:srgbClr val="002060"/>
                </a:solidFill>
              </a:rPr>
              <a:t>l’anxiété</a:t>
            </a:r>
            <a:r>
              <a:rPr lang="fr-FR" dirty="0">
                <a:solidFill>
                  <a:srgbClr val="002060"/>
                </a:solidFill>
              </a:rPr>
              <a:t>;</a:t>
            </a:r>
          </a:p>
          <a:p>
            <a:pPr marL="285750" indent="-285750">
              <a:buFont typeface="Wingdings" panose="05000000000000000000" pitchFamily="2" charset="2"/>
              <a:buChar char="§"/>
            </a:pPr>
            <a:r>
              <a:rPr lang="fr-FR" dirty="0">
                <a:solidFill>
                  <a:srgbClr val="002060"/>
                </a:solidFill>
              </a:rPr>
              <a:t>un traumatisme tel qu’un </a:t>
            </a:r>
            <a:r>
              <a:rPr lang="fr-FR" b="1" dirty="0">
                <a:solidFill>
                  <a:srgbClr val="002060"/>
                </a:solidFill>
              </a:rPr>
              <a:t>accident de voiture </a:t>
            </a:r>
            <a:r>
              <a:rPr lang="fr-FR" dirty="0">
                <a:solidFill>
                  <a:srgbClr val="002060"/>
                </a:solidFill>
              </a:rPr>
              <a:t>avec </a:t>
            </a:r>
            <a:r>
              <a:rPr lang="fr-FR" b="1" dirty="0">
                <a:solidFill>
                  <a:srgbClr val="002060"/>
                </a:solidFill>
              </a:rPr>
              <a:t>coup du lapin</a:t>
            </a:r>
            <a:r>
              <a:rPr lang="fr-FR" dirty="0">
                <a:solidFill>
                  <a:srgbClr val="002060"/>
                </a:solidFill>
              </a:rPr>
              <a:t>;</a:t>
            </a:r>
          </a:p>
          <a:p>
            <a:pPr marL="285750" indent="-285750">
              <a:buFont typeface="Wingdings" panose="05000000000000000000" pitchFamily="2" charset="2"/>
              <a:buChar char="§"/>
            </a:pPr>
            <a:r>
              <a:rPr lang="fr-FR" dirty="0">
                <a:solidFill>
                  <a:srgbClr val="002060"/>
                </a:solidFill>
              </a:rPr>
              <a:t>opérations chirurgicale </a:t>
            </a:r>
            <a:r>
              <a:rPr lang="fr-FR" dirty="0" smtClean="0">
                <a:solidFill>
                  <a:srgbClr val="002060"/>
                </a:solidFill>
              </a:rPr>
              <a:t>comme</a:t>
            </a:r>
            <a:r>
              <a:rPr lang="fr-FR" dirty="0">
                <a:solidFill>
                  <a:srgbClr val="002060"/>
                </a:solidFill>
              </a:rPr>
              <a:t> une </a:t>
            </a:r>
            <a:r>
              <a:rPr lang="fr-FR" b="1" dirty="0">
                <a:solidFill>
                  <a:srgbClr val="002060"/>
                </a:solidFill>
              </a:rPr>
              <a:t>hernie cervicale</a:t>
            </a:r>
            <a:r>
              <a:rPr lang="fr-FR" dirty="0">
                <a:solidFill>
                  <a:srgbClr val="002060"/>
                </a:solidFill>
              </a:rPr>
              <a:t>;</a:t>
            </a:r>
          </a:p>
          <a:p>
            <a:pPr marL="285750" indent="-285750">
              <a:buFont typeface="Wingdings" panose="05000000000000000000" pitchFamily="2" charset="2"/>
              <a:buChar char="§"/>
            </a:pPr>
            <a:r>
              <a:rPr lang="fr-FR" b="1" dirty="0">
                <a:solidFill>
                  <a:srgbClr val="002060"/>
                </a:solidFill>
              </a:rPr>
              <a:t>troubles </a:t>
            </a:r>
            <a:r>
              <a:rPr lang="fr-FR" b="1" dirty="0" smtClean="0">
                <a:solidFill>
                  <a:srgbClr val="002060"/>
                </a:solidFill>
              </a:rPr>
              <a:t>cervicaux </a:t>
            </a:r>
            <a:r>
              <a:rPr lang="fr-FR" b="1" dirty="0">
                <a:solidFill>
                  <a:srgbClr val="002060"/>
                </a:solidFill>
              </a:rPr>
              <a:t>de type </a:t>
            </a:r>
            <a:r>
              <a:rPr lang="fr-FR" b="1" dirty="0" smtClean="0">
                <a:solidFill>
                  <a:srgbClr val="002060"/>
                </a:solidFill>
              </a:rPr>
              <a:t>posturaux</a:t>
            </a:r>
            <a:r>
              <a:rPr lang="fr-FR" dirty="0" smtClean="0">
                <a:solidFill>
                  <a:srgbClr val="002060"/>
                </a:solidFill>
              </a:rPr>
              <a:t>;</a:t>
            </a:r>
            <a:endParaRPr lang="fr-FR" dirty="0">
              <a:solidFill>
                <a:srgbClr val="002060"/>
              </a:solidFill>
            </a:endParaRPr>
          </a:p>
          <a:p>
            <a:pPr marL="285750" indent="-285750">
              <a:buFont typeface="Wingdings" panose="05000000000000000000" pitchFamily="2" charset="2"/>
              <a:buChar char="§"/>
            </a:pPr>
            <a:r>
              <a:rPr lang="fr-FR" b="1" dirty="0">
                <a:solidFill>
                  <a:srgbClr val="002060"/>
                </a:solidFill>
              </a:rPr>
              <a:t>bruxisme</a:t>
            </a:r>
            <a:r>
              <a:rPr lang="fr-FR" dirty="0">
                <a:solidFill>
                  <a:srgbClr val="002060"/>
                </a:solidFill>
              </a:rPr>
              <a:t> (grincement des dents) </a:t>
            </a:r>
            <a:r>
              <a:rPr lang="fr-FR" dirty="0" smtClean="0">
                <a:solidFill>
                  <a:srgbClr val="002060"/>
                </a:solidFill>
              </a:rPr>
              <a:t>et</a:t>
            </a:r>
            <a:r>
              <a:rPr lang="fr-FR" dirty="0">
                <a:solidFill>
                  <a:srgbClr val="002060"/>
                </a:solidFill>
              </a:rPr>
              <a:t> </a:t>
            </a:r>
            <a:r>
              <a:rPr lang="fr-FR" b="1" dirty="0">
                <a:solidFill>
                  <a:srgbClr val="002060"/>
                </a:solidFill>
              </a:rPr>
              <a:t>malocclusion </a:t>
            </a:r>
            <a:r>
              <a:rPr lang="fr-FR" b="1" dirty="0" smtClean="0">
                <a:solidFill>
                  <a:srgbClr val="002060"/>
                </a:solidFill>
              </a:rPr>
              <a:t>dentaire</a:t>
            </a:r>
            <a:r>
              <a:rPr lang="fr-FR" dirty="0">
                <a:solidFill>
                  <a:srgbClr val="002060"/>
                </a:solidFill>
              </a:rPr>
              <a:t> </a:t>
            </a:r>
            <a:r>
              <a:rPr lang="fr-FR" dirty="0" smtClean="0">
                <a:solidFill>
                  <a:srgbClr val="002060"/>
                </a:solidFill>
              </a:rPr>
              <a:t>(°);</a:t>
            </a:r>
            <a:endParaRPr lang="fr-FR" dirty="0">
              <a:solidFill>
                <a:srgbClr val="002060"/>
              </a:solidFill>
            </a:endParaRPr>
          </a:p>
          <a:p>
            <a:pPr marL="285750" indent="-285750">
              <a:buFont typeface="Wingdings" panose="05000000000000000000" pitchFamily="2" charset="2"/>
              <a:buChar char="§"/>
            </a:pPr>
            <a:r>
              <a:rPr lang="fr-FR" i="1" dirty="0">
                <a:solidFill>
                  <a:srgbClr val="002060"/>
                </a:solidFill>
              </a:rPr>
              <a:t>extraction des dents </a:t>
            </a:r>
            <a:r>
              <a:rPr lang="fr-FR" dirty="0">
                <a:solidFill>
                  <a:srgbClr val="002060"/>
                </a:solidFill>
              </a:rPr>
              <a:t>et opérations dentaires;</a:t>
            </a:r>
          </a:p>
          <a:p>
            <a:pPr marL="285750" indent="-285750">
              <a:buFont typeface="Wingdings" panose="05000000000000000000" pitchFamily="2" charset="2"/>
              <a:buChar char="§"/>
            </a:pPr>
            <a:r>
              <a:rPr lang="fr-FR" dirty="0">
                <a:solidFill>
                  <a:srgbClr val="002060"/>
                </a:solidFill>
              </a:rPr>
              <a:t>certains </a:t>
            </a:r>
            <a:r>
              <a:rPr lang="fr-FR" b="1" dirty="0">
                <a:solidFill>
                  <a:srgbClr val="002060"/>
                </a:solidFill>
              </a:rPr>
              <a:t>aliments comme le chocolat noir</a:t>
            </a:r>
            <a:r>
              <a:rPr lang="fr-FR" dirty="0">
                <a:solidFill>
                  <a:srgbClr val="002060"/>
                </a:solidFill>
              </a:rPr>
              <a:t>;</a:t>
            </a:r>
          </a:p>
          <a:p>
            <a:pPr marL="285750" indent="-285750">
              <a:buFont typeface="Wingdings" panose="05000000000000000000" pitchFamily="2" charset="2"/>
              <a:buChar char="§"/>
            </a:pPr>
            <a:r>
              <a:rPr lang="fr-FR" b="1" dirty="0">
                <a:solidFill>
                  <a:srgbClr val="002060"/>
                </a:solidFill>
              </a:rPr>
              <a:t>troubles digestifs</a:t>
            </a:r>
            <a:r>
              <a:rPr lang="fr-FR" dirty="0">
                <a:solidFill>
                  <a:srgbClr val="002060"/>
                </a:solidFill>
              </a:rPr>
              <a:t>;</a:t>
            </a:r>
          </a:p>
          <a:p>
            <a:pPr marL="285750" indent="-285750">
              <a:buFont typeface="Wingdings" panose="05000000000000000000" pitchFamily="2" charset="2"/>
              <a:buChar char="§"/>
            </a:pPr>
            <a:r>
              <a:rPr lang="fr-FR" b="1" dirty="0">
                <a:solidFill>
                  <a:srgbClr val="002060"/>
                </a:solidFill>
              </a:rPr>
              <a:t>jeûne et manque de sucre</a:t>
            </a:r>
            <a:r>
              <a:rPr lang="fr-FR" dirty="0">
                <a:solidFill>
                  <a:srgbClr val="002060"/>
                </a:solidFill>
              </a:rPr>
              <a:t>;</a:t>
            </a:r>
          </a:p>
          <a:p>
            <a:pPr marL="285750" indent="-285750">
              <a:buFont typeface="Wingdings" panose="05000000000000000000" pitchFamily="2" charset="2"/>
              <a:buChar char="§"/>
            </a:pPr>
            <a:r>
              <a:rPr lang="fr-FR" dirty="0">
                <a:solidFill>
                  <a:srgbClr val="002060"/>
                </a:solidFill>
              </a:rPr>
              <a:t>Il existe plusieurs théories sur le faible </a:t>
            </a:r>
            <a:r>
              <a:rPr lang="fr-FR" b="1" dirty="0">
                <a:solidFill>
                  <a:srgbClr val="002060"/>
                </a:solidFill>
              </a:rPr>
              <a:t>taux de </a:t>
            </a:r>
            <a:r>
              <a:rPr lang="fr-FR" b="1" dirty="0" smtClean="0">
                <a:solidFill>
                  <a:srgbClr val="002060"/>
                </a:solidFill>
              </a:rPr>
              <a:t>sérotonine </a:t>
            </a:r>
            <a:r>
              <a:rPr lang="fr-FR" dirty="0">
                <a:solidFill>
                  <a:srgbClr val="002060"/>
                </a:solidFill>
              </a:rPr>
              <a:t>ou </a:t>
            </a:r>
            <a:r>
              <a:rPr lang="fr-FR" b="1" dirty="0">
                <a:solidFill>
                  <a:srgbClr val="002060"/>
                </a:solidFill>
              </a:rPr>
              <a:t>hyperexcitabilité des neurones </a:t>
            </a:r>
            <a:r>
              <a:rPr lang="fr-FR" dirty="0">
                <a:solidFill>
                  <a:srgbClr val="002060"/>
                </a:solidFill>
              </a:rPr>
              <a:t>qui transportent le signal de la douleur;</a:t>
            </a:r>
          </a:p>
          <a:p>
            <a:pPr marL="285750" indent="-285750">
              <a:buFont typeface="Wingdings" panose="05000000000000000000" pitchFamily="2" charset="2"/>
              <a:buChar char="§"/>
            </a:pPr>
            <a:r>
              <a:rPr lang="fr-FR" b="1" dirty="0">
                <a:solidFill>
                  <a:srgbClr val="002060"/>
                </a:solidFill>
              </a:rPr>
              <a:t>menstruation</a:t>
            </a:r>
            <a:r>
              <a:rPr lang="fr-FR" dirty="0">
                <a:solidFill>
                  <a:srgbClr val="002060"/>
                </a:solidFill>
              </a:rPr>
              <a:t> chez les femmes;</a:t>
            </a:r>
          </a:p>
          <a:p>
            <a:pPr marL="285750" indent="-285750">
              <a:buFont typeface="Wingdings" panose="05000000000000000000" pitchFamily="2" charset="2"/>
              <a:buChar char="§"/>
            </a:pPr>
            <a:r>
              <a:rPr lang="fr-FR" dirty="0">
                <a:solidFill>
                  <a:srgbClr val="002060"/>
                </a:solidFill>
              </a:rPr>
              <a:t>la </a:t>
            </a:r>
            <a:r>
              <a:rPr lang="fr-FR" b="1" dirty="0">
                <a:solidFill>
                  <a:srgbClr val="002060"/>
                </a:solidFill>
              </a:rPr>
              <a:t>pilule contraceptive </a:t>
            </a:r>
            <a:r>
              <a:rPr lang="fr-FR" dirty="0">
                <a:solidFill>
                  <a:srgbClr val="002060"/>
                </a:solidFill>
              </a:rPr>
              <a:t>ou </a:t>
            </a:r>
            <a:r>
              <a:rPr lang="fr-FR" b="1" dirty="0">
                <a:solidFill>
                  <a:srgbClr val="002060"/>
                </a:solidFill>
              </a:rPr>
              <a:t>hormonothérapie substitutive</a:t>
            </a:r>
            <a:r>
              <a:rPr lang="fr-FR" dirty="0">
                <a:solidFill>
                  <a:srgbClr val="002060"/>
                </a:solidFill>
              </a:rPr>
              <a:t>;</a:t>
            </a:r>
          </a:p>
          <a:p>
            <a:pPr marL="285750" indent="-285750">
              <a:buFont typeface="Wingdings" panose="05000000000000000000" pitchFamily="2" charset="2"/>
              <a:buChar char="§"/>
            </a:pPr>
            <a:r>
              <a:rPr lang="fr-FR" b="1" dirty="0">
                <a:solidFill>
                  <a:srgbClr val="002060"/>
                </a:solidFill>
              </a:rPr>
              <a:t>locaux </a:t>
            </a:r>
            <a:r>
              <a:rPr lang="fr-FR" b="1" dirty="0" smtClean="0">
                <a:solidFill>
                  <a:srgbClr val="002060"/>
                </a:solidFill>
              </a:rPr>
              <a:t>enfumés </a:t>
            </a:r>
            <a:r>
              <a:rPr lang="fr-FR" dirty="0" smtClean="0">
                <a:solidFill>
                  <a:srgbClr val="002060"/>
                </a:solidFill>
              </a:rPr>
              <a:t>(la fumée de tabac).</a:t>
            </a:r>
          </a:p>
          <a:p>
            <a:endParaRPr lang="fr-FR" sz="1200" dirty="0" smtClean="0">
              <a:solidFill>
                <a:srgbClr val="002060"/>
              </a:solidFill>
            </a:endParaRPr>
          </a:p>
          <a:p>
            <a:r>
              <a:rPr lang="fr-FR" sz="1200" dirty="0" smtClean="0">
                <a:solidFill>
                  <a:srgbClr val="002060"/>
                </a:solidFill>
              </a:rPr>
              <a:t>Source </a:t>
            </a:r>
            <a:r>
              <a:rPr lang="fr-FR" sz="1200" dirty="0">
                <a:solidFill>
                  <a:srgbClr val="002060"/>
                </a:solidFill>
              </a:rPr>
              <a:t>: </a:t>
            </a:r>
            <a:r>
              <a:rPr lang="fr-FR" sz="1200" dirty="0">
                <a:solidFill>
                  <a:srgbClr val="002060"/>
                </a:solidFill>
                <a:hlinkClick r:id="rId2"/>
              </a:rPr>
              <a:t>http://www.physiotherapiepourtous.com/les-muscles-les-tendons/cephalee-de-tension</a:t>
            </a:r>
            <a:r>
              <a:rPr lang="fr-FR" sz="1200" dirty="0" smtClean="0">
                <a:solidFill>
                  <a:srgbClr val="002060"/>
                </a:solidFill>
                <a:hlinkClick r:id="rId2"/>
              </a:rPr>
              <a:t>/</a:t>
            </a:r>
            <a:r>
              <a:rPr lang="fr-FR" sz="1200" dirty="0" smtClean="0">
                <a:solidFill>
                  <a:srgbClr val="002060"/>
                </a:solidFill>
              </a:rPr>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899" y="1601321"/>
            <a:ext cx="1905000" cy="1803400"/>
          </a:xfrm>
          <a:prstGeom prst="rect">
            <a:avLst/>
          </a:prstGeom>
        </p:spPr>
      </p:pic>
      <p:sp>
        <p:nvSpPr>
          <p:cNvPr id="8" name="Rectangle 7"/>
          <p:cNvSpPr/>
          <p:nvPr/>
        </p:nvSpPr>
        <p:spPr>
          <a:xfrm>
            <a:off x="9098844" y="3404721"/>
            <a:ext cx="2935111" cy="646331"/>
          </a:xfrm>
          <a:prstGeom prst="rect">
            <a:avLst/>
          </a:prstGeom>
        </p:spPr>
        <p:txBody>
          <a:bodyPr wrap="square">
            <a:spAutoFit/>
          </a:bodyPr>
          <a:lstStyle/>
          <a:p>
            <a:pPr algn="ctr"/>
            <a:r>
              <a:rPr lang="fr-FR" sz="1200" dirty="0">
                <a:solidFill>
                  <a:srgbClr val="002060"/>
                </a:solidFill>
                <a:latin typeface="Helvetica" panose="020B0604020202020204" pitchFamily="34" charset="0"/>
              </a:rPr>
              <a:t>Douleur </a:t>
            </a:r>
            <a:r>
              <a:rPr lang="fr-FR" sz="1200" dirty="0" smtClean="0">
                <a:solidFill>
                  <a:srgbClr val="002060"/>
                </a:solidFill>
                <a:latin typeface="Helvetica" panose="020B0604020202020204" pitchFamily="34" charset="0"/>
              </a:rPr>
              <a:t>cervicale. </a:t>
            </a:r>
            <a:r>
              <a:rPr lang="fr-FR" sz="1200" dirty="0">
                <a:solidFill>
                  <a:srgbClr val="002060"/>
                </a:solidFill>
                <a:latin typeface="Helvetica" panose="020B0604020202020204" pitchFamily="34" charset="0"/>
              </a:rPr>
              <a:t>Source image : </a:t>
            </a:r>
            <a:r>
              <a:rPr lang="fr-FR" sz="1200" dirty="0">
                <a:solidFill>
                  <a:srgbClr val="002060"/>
                </a:solidFill>
                <a:latin typeface="Helvetica" panose="020B0604020202020204" pitchFamily="34" charset="0"/>
                <a:hlinkClick r:id="rId4"/>
              </a:rPr>
              <a:t>http://www.physiotherapiepourtous.com/les-muscles-les-tendons/cervicalgie</a:t>
            </a:r>
            <a:r>
              <a:rPr lang="fr-FR" sz="1200" dirty="0" smtClean="0">
                <a:solidFill>
                  <a:srgbClr val="002060"/>
                </a:solidFill>
                <a:latin typeface="Helvetica" panose="020B0604020202020204" pitchFamily="34" charset="0"/>
                <a:hlinkClick r:id="rId4"/>
              </a:rPr>
              <a:t>/</a:t>
            </a:r>
            <a:r>
              <a:rPr lang="fr-FR" sz="1200" dirty="0" smtClean="0">
                <a:solidFill>
                  <a:srgbClr val="002060"/>
                </a:solidFill>
                <a:latin typeface="Helvetica" panose="020B0604020202020204" pitchFamily="34" charset="0"/>
              </a:rPr>
              <a:t> </a:t>
            </a:r>
            <a:endParaRPr lang="fr-FR" sz="1200" dirty="0">
              <a:solidFill>
                <a:srgbClr val="002060"/>
              </a:solidFill>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9400" y="4714178"/>
            <a:ext cx="1270000" cy="1905000"/>
          </a:xfrm>
          <a:prstGeom prst="rect">
            <a:avLst/>
          </a:prstGeom>
        </p:spPr>
      </p:pic>
      <p:sp>
        <p:nvSpPr>
          <p:cNvPr id="10" name="ZoneTexte 9"/>
          <p:cNvSpPr txBox="1"/>
          <p:nvPr/>
        </p:nvSpPr>
        <p:spPr>
          <a:xfrm>
            <a:off x="6604000" y="6186131"/>
            <a:ext cx="3815644" cy="461665"/>
          </a:xfrm>
          <a:prstGeom prst="rect">
            <a:avLst/>
          </a:prstGeom>
          <a:noFill/>
        </p:spPr>
        <p:txBody>
          <a:bodyPr wrap="square" rtlCol="0">
            <a:spAutoFit/>
          </a:bodyPr>
          <a:lstStyle/>
          <a:p>
            <a:pPr algn="r"/>
            <a:r>
              <a:rPr lang="fr-FR" sz="1200" dirty="0">
                <a:solidFill>
                  <a:srgbClr val="002060"/>
                </a:solidFill>
              </a:rPr>
              <a:t>mauvaise posture prise régulièrement.</a:t>
            </a:r>
          </a:p>
          <a:p>
            <a:pPr algn="r"/>
            <a:r>
              <a:rPr lang="fr-FR" sz="1200" dirty="0">
                <a:solidFill>
                  <a:srgbClr val="002060"/>
                </a:solidFill>
              </a:rPr>
              <a:t>© </a:t>
            </a:r>
            <a:r>
              <a:rPr lang="fr-FR" sz="1200" dirty="0" err="1">
                <a:solidFill>
                  <a:srgbClr val="002060"/>
                </a:solidFill>
              </a:rPr>
              <a:t>dimis</a:t>
            </a:r>
            <a:r>
              <a:rPr lang="fr-FR" sz="1200" dirty="0">
                <a:solidFill>
                  <a:srgbClr val="002060"/>
                </a:solidFill>
              </a:rPr>
              <a:t> – </a:t>
            </a:r>
            <a:r>
              <a:rPr lang="fr-FR" sz="1200" dirty="0" smtClean="0">
                <a:solidFill>
                  <a:srgbClr val="002060"/>
                </a:solidFill>
              </a:rPr>
              <a:t>Fotolia.com </a:t>
            </a:r>
            <a:r>
              <a:rPr lang="fr-FR" sz="1200" dirty="0" smtClean="0">
                <a:solidFill>
                  <a:srgbClr val="002060"/>
                </a:solidFill>
                <a:latin typeface="Calibri" panose="020F0502020204030204" pitchFamily="34" charset="0"/>
              </a:rPr>
              <a:t>→</a:t>
            </a:r>
            <a:endParaRPr lang="fr-FR" sz="1200" dirty="0">
              <a:solidFill>
                <a:srgbClr val="002060"/>
              </a:solidFill>
            </a:endParaRPr>
          </a:p>
        </p:txBody>
      </p:sp>
      <p:sp>
        <p:nvSpPr>
          <p:cNvPr id="11" name="ZoneTexte 10"/>
          <p:cNvSpPr txBox="1"/>
          <p:nvPr/>
        </p:nvSpPr>
        <p:spPr>
          <a:xfrm>
            <a:off x="160244" y="6073422"/>
            <a:ext cx="7448104" cy="461665"/>
          </a:xfrm>
          <a:prstGeom prst="rect">
            <a:avLst/>
          </a:prstGeom>
          <a:noFill/>
        </p:spPr>
        <p:txBody>
          <a:bodyPr wrap="square" rtlCol="0">
            <a:spAutoFit/>
          </a:bodyPr>
          <a:lstStyle/>
          <a:p>
            <a:pPr algn="just"/>
            <a:r>
              <a:rPr lang="fr-FR" sz="1200" dirty="0" smtClean="0">
                <a:solidFill>
                  <a:srgbClr val="002060"/>
                </a:solidFill>
              </a:rPr>
              <a:t>(°) </a:t>
            </a:r>
            <a:r>
              <a:rPr lang="fr-FR" sz="1200" dirty="0">
                <a:solidFill>
                  <a:srgbClr val="002060"/>
                </a:solidFill>
              </a:rPr>
              <a:t>La </a:t>
            </a:r>
            <a:r>
              <a:rPr lang="fr-FR" sz="1200" b="1" dirty="0">
                <a:solidFill>
                  <a:srgbClr val="002060"/>
                </a:solidFill>
              </a:rPr>
              <a:t>malocclusion dentaire</a:t>
            </a:r>
            <a:r>
              <a:rPr lang="fr-FR" sz="1200" dirty="0">
                <a:solidFill>
                  <a:srgbClr val="002060"/>
                </a:solidFill>
              </a:rPr>
              <a:t> est une</a:t>
            </a:r>
            <a:r>
              <a:rPr lang="fr-FR" sz="1200" dirty="0"/>
              <a:t> </a:t>
            </a:r>
            <a:r>
              <a:rPr lang="fr-FR" sz="1200" dirty="0">
                <a:hlinkClick r:id="rId6" tooltip="Pathologie"/>
              </a:rPr>
              <a:t>pathologie</a:t>
            </a:r>
            <a:r>
              <a:rPr lang="fr-FR" sz="1200" dirty="0"/>
              <a:t> </a:t>
            </a:r>
            <a:r>
              <a:rPr lang="fr-FR" sz="1200" dirty="0">
                <a:solidFill>
                  <a:srgbClr val="002060"/>
                </a:solidFill>
              </a:rPr>
              <a:t>qui se traduit par une pousse anormale des</a:t>
            </a:r>
            <a:r>
              <a:rPr lang="fr-FR" sz="1200" dirty="0"/>
              <a:t> </a:t>
            </a:r>
            <a:r>
              <a:rPr lang="fr-FR" sz="1200" dirty="0">
                <a:hlinkClick r:id="rId7" tooltip="Dent"/>
              </a:rPr>
              <a:t>dents</a:t>
            </a:r>
            <a:r>
              <a:rPr lang="fr-FR" sz="1200" dirty="0"/>
              <a:t>, </a:t>
            </a:r>
            <a:r>
              <a:rPr lang="fr-FR" sz="1200" dirty="0">
                <a:solidFill>
                  <a:srgbClr val="002060"/>
                </a:solidFill>
              </a:rPr>
              <a:t>ce qui perturbe considérablement la fonction musculaire des</a:t>
            </a:r>
            <a:r>
              <a:rPr lang="fr-FR" sz="1200" dirty="0"/>
              <a:t> </a:t>
            </a:r>
            <a:r>
              <a:rPr lang="fr-FR" sz="1200" u="sng" dirty="0">
                <a:hlinkClick r:id="rId8" tooltip="Mâchoire"/>
              </a:rPr>
              <a:t>mâchoires</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9"/>
              </a:rPr>
              <a:t>https://</a:t>
            </a:r>
            <a:r>
              <a:rPr lang="fr-FR" sz="1200" dirty="0" smtClean="0">
                <a:solidFill>
                  <a:srgbClr val="002060"/>
                </a:solidFill>
                <a:hlinkClick r:id="rId9"/>
              </a:rPr>
              <a:t>fr.wikipedia.org/wiki/Malocclusion_dentaire</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2334328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2"/>
          </p:nvPr>
        </p:nvSpPr>
        <p:spPr>
          <a:xfrm>
            <a:off x="34680" y="156492"/>
            <a:ext cx="640643" cy="487132"/>
          </a:xfrm>
        </p:spPr>
        <p:txBody>
          <a:bodyPr/>
          <a:lstStyle/>
          <a:p>
            <a:fld id="{CE177AD9-1C89-497B-82D4-54EC60B92A04}" type="slidenum">
              <a:rPr lang="fr-FR" smtClean="0"/>
              <a:t>8</a:t>
            </a:fld>
            <a:endParaRPr lang="fr-FR"/>
          </a:p>
        </p:txBody>
      </p:sp>
      <p:sp>
        <p:nvSpPr>
          <p:cNvPr id="4" name="ZoneTexte 3"/>
          <p:cNvSpPr txBox="1"/>
          <p:nvPr/>
        </p:nvSpPr>
        <p:spPr>
          <a:xfrm>
            <a:off x="355002" y="796066"/>
            <a:ext cx="11607502" cy="5643069"/>
          </a:xfrm>
          <a:prstGeom prst="rect">
            <a:avLst/>
          </a:prstGeom>
          <a:noFill/>
        </p:spPr>
        <p:txBody>
          <a:bodyPr wrap="square" rtlCol="0">
            <a:spAutoFit/>
          </a:bodyPr>
          <a:lstStyle/>
          <a:p>
            <a:pPr algn="just"/>
            <a:r>
              <a:rPr lang="fr-FR" b="1" dirty="0" smtClean="0">
                <a:solidFill>
                  <a:srgbClr val="002060"/>
                </a:solidFill>
              </a:rPr>
              <a:t>2. Statistiques </a:t>
            </a:r>
            <a:r>
              <a:rPr lang="fr-FR" b="1" dirty="0">
                <a:solidFill>
                  <a:srgbClr val="002060"/>
                </a:solidFill>
              </a:rPr>
              <a:t>et inventaire des différents types de maux de tête</a:t>
            </a:r>
          </a:p>
          <a:p>
            <a:pPr algn="just"/>
            <a:r>
              <a:rPr lang="fr-FR" dirty="0">
                <a:solidFill>
                  <a:srgbClr val="002060"/>
                </a:solidFill>
              </a:rPr>
              <a:t> </a:t>
            </a:r>
          </a:p>
          <a:p>
            <a:pPr algn="just"/>
            <a:r>
              <a:rPr lang="fr-FR" dirty="0">
                <a:solidFill>
                  <a:srgbClr val="002060"/>
                </a:solidFill>
              </a:rPr>
              <a:t>On différencie les </a:t>
            </a:r>
            <a:r>
              <a:rPr lang="fr-FR" b="1" dirty="0">
                <a:solidFill>
                  <a:srgbClr val="002060"/>
                </a:solidFill>
              </a:rPr>
              <a:t>céphalées primaires (67% des patients </a:t>
            </a:r>
            <a:r>
              <a:rPr lang="fr-FR" b="1" dirty="0" smtClean="0">
                <a:solidFill>
                  <a:srgbClr val="002060"/>
                </a:solidFill>
              </a:rPr>
              <a:t>consultants </a:t>
            </a:r>
            <a:r>
              <a:rPr lang="fr-FR" b="1" dirty="0">
                <a:solidFill>
                  <a:srgbClr val="002060"/>
                </a:solidFill>
              </a:rPr>
              <a:t>du Centre d’urgence des céphalées de l’hôpital Lariboisière)</a:t>
            </a:r>
            <a:r>
              <a:rPr lang="fr-FR" dirty="0">
                <a:solidFill>
                  <a:srgbClr val="002060"/>
                </a:solidFill>
              </a:rPr>
              <a:t> comprenant : maux de tête du stress (céphalées de tension) et migraine, des </a:t>
            </a:r>
            <a:r>
              <a:rPr lang="fr-FR" b="1" dirty="0">
                <a:solidFill>
                  <a:srgbClr val="002060"/>
                </a:solidFill>
              </a:rPr>
              <a:t>céphalées secondaires (17%) </a:t>
            </a:r>
            <a:r>
              <a:rPr lang="fr-FR" dirty="0">
                <a:solidFill>
                  <a:srgbClr val="002060"/>
                </a:solidFill>
              </a:rPr>
              <a:t>et des maux de tête « inclassables » (16%).</a:t>
            </a:r>
          </a:p>
          <a:p>
            <a:pPr algn="just"/>
            <a:r>
              <a:rPr lang="fr-FR" dirty="0">
                <a:solidFill>
                  <a:srgbClr val="002060"/>
                </a:solidFill>
              </a:rPr>
              <a:t>Plus loin, il distingue cinq types de maux de tête simple : </a:t>
            </a:r>
            <a:r>
              <a:rPr lang="fr-FR" b="1" dirty="0">
                <a:solidFill>
                  <a:srgbClr val="002060"/>
                </a:solidFill>
              </a:rPr>
              <a:t>migraines (34%), céphalées de tension (17%), céphalées quotidiennes chroniques (8%), algies vasculaires faciales (8%)</a:t>
            </a:r>
            <a:r>
              <a:rPr lang="fr-FR" dirty="0">
                <a:solidFill>
                  <a:srgbClr val="002060"/>
                </a:solidFill>
              </a:rPr>
              <a:t> et maux de tête combinant un ou plusieurs troubles précédents (2%).</a:t>
            </a:r>
          </a:p>
          <a:p>
            <a:pPr algn="just"/>
            <a:r>
              <a:rPr lang="fr-FR" dirty="0">
                <a:solidFill>
                  <a:srgbClr val="002060"/>
                </a:solidFill>
              </a:rPr>
              <a:t>Vient ensuite un exposé sur la migraine avec les signes annonciateurs, la douleur et ses critères, la crise sans aura ou avec ; les céphalées de tension provoquées par le stress psycho-social ; les céphalées quotidiennes chroniques dues aux abus de médicaments inappropriés ; l’algie vasculaire faciale, les maux de tête qui cachent autre chose (céphalées secondaires : sinusite, effort physique, cervicalgies, traumatisme ou névralgie faciale) ; les sinusites, surtout la sphénoïdale ; la névralgie faciale (</a:t>
            </a:r>
            <a:r>
              <a:rPr lang="fr-FR" dirty="0" err="1">
                <a:solidFill>
                  <a:srgbClr val="002060"/>
                </a:solidFill>
              </a:rPr>
              <a:t>trijuménale</a:t>
            </a:r>
            <a:r>
              <a:rPr lang="fr-FR" dirty="0">
                <a:solidFill>
                  <a:srgbClr val="002060"/>
                </a:solidFill>
              </a:rPr>
              <a:t>) ; le mal de tête de l’hypertension, les troubles oculaires (astigmatisme, myopie, presbytie, troubles de la convergence, affections du globe oculaire, neuropathie du nerf optique, problèmes de la cornée, infections de l’œil) ; les causes cervicales (blocage du cou, torticolis, névralgie d’Arnold) et l’alimentation. Et le coût de la migraine qui est évalué en france entre 225 et 535 millions d’euros.</a:t>
            </a:r>
          </a:p>
          <a:p>
            <a:pPr algn="just"/>
            <a:r>
              <a:rPr lang="fr-FR" dirty="0">
                <a:solidFill>
                  <a:srgbClr val="002060"/>
                </a:solidFill>
              </a:rPr>
              <a:t> </a:t>
            </a:r>
          </a:p>
          <a:p>
            <a:pPr algn="just"/>
            <a:r>
              <a:rPr lang="fr-FR" dirty="0">
                <a:solidFill>
                  <a:srgbClr val="002060"/>
                </a:solidFill>
              </a:rPr>
              <a:t>Sources : a) </a:t>
            </a:r>
            <a:r>
              <a:rPr lang="fr-FR" i="1" dirty="0">
                <a:solidFill>
                  <a:srgbClr val="002060"/>
                </a:solidFill>
              </a:rPr>
              <a:t>Origine des maux de tête</a:t>
            </a:r>
            <a:r>
              <a:rPr lang="fr-FR" dirty="0">
                <a:solidFill>
                  <a:srgbClr val="002060"/>
                </a:solidFill>
              </a:rPr>
              <a:t>. Alternative Santé. N° 301 Juin 2003.</a:t>
            </a:r>
          </a:p>
          <a:p>
            <a:pPr algn="just"/>
            <a:r>
              <a:rPr lang="fr-FR" dirty="0">
                <a:solidFill>
                  <a:srgbClr val="002060"/>
                </a:solidFill>
              </a:rPr>
              <a:t>b) Professeur Dominique Valade, Hôpital Lariboisière.</a:t>
            </a:r>
          </a:p>
          <a:p>
            <a:pPr algn="just"/>
            <a:r>
              <a:rPr lang="fr-FR" dirty="0">
                <a:solidFill>
                  <a:srgbClr val="002060"/>
                </a:solidFill>
              </a:rPr>
              <a:t>(&amp; source : </a:t>
            </a:r>
            <a:r>
              <a:rPr lang="fr-FR" dirty="0">
                <a:solidFill>
                  <a:srgbClr val="002060"/>
                </a:solidFill>
                <a:hlinkClick r:id="rId2"/>
              </a:rPr>
              <a:t>http://</a:t>
            </a:r>
            <a:r>
              <a:rPr lang="fr-FR" dirty="0" smtClean="0">
                <a:solidFill>
                  <a:srgbClr val="002060"/>
                </a:solidFill>
                <a:hlinkClick r:id="rId2"/>
              </a:rPr>
              <a:t>www.osteopathie-france.net/Information/revues_juil03.htm</a:t>
            </a:r>
            <a:r>
              <a:rPr lang="fr-FR" dirty="0" smtClean="0">
                <a:solidFill>
                  <a:srgbClr val="002060"/>
                </a:solidFill>
              </a:rPr>
              <a:t>  </a:t>
            </a:r>
            <a:r>
              <a:rPr lang="fr-FR" dirty="0">
                <a:solidFill>
                  <a:srgbClr val="002060"/>
                </a:solidFill>
              </a:rPr>
              <a:t>).</a:t>
            </a: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061" y="5170401"/>
            <a:ext cx="2256500" cy="1504333"/>
          </a:xfrm>
          <a:prstGeom prst="rect">
            <a:avLst/>
          </a:prstGeom>
        </p:spPr>
      </p:pic>
    </p:spTree>
    <p:extLst>
      <p:ext uri="{BB962C8B-B14F-4D97-AF65-F5344CB8AC3E}">
        <p14:creationId xmlns:p14="http://schemas.microsoft.com/office/powerpoint/2010/main" val="1795383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1389054" y="110160"/>
            <a:ext cx="542284" cy="33589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7AD9-1C89-497B-82D4-54EC60B92A04}" type="slidenum">
              <a:rPr lang="fr-FR" smtClean="0"/>
              <a:pPr/>
              <a:t>80</a:t>
            </a:fld>
            <a:endParaRPr lang="fr-FR" dirty="0"/>
          </a:p>
        </p:txBody>
      </p:sp>
      <p:sp>
        <p:nvSpPr>
          <p:cNvPr id="4" name="ZoneTexte 3"/>
          <p:cNvSpPr txBox="1"/>
          <p:nvPr/>
        </p:nvSpPr>
        <p:spPr>
          <a:xfrm>
            <a:off x="8176074" y="161864"/>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Rectangle 4"/>
          <p:cNvSpPr/>
          <p:nvPr/>
        </p:nvSpPr>
        <p:spPr>
          <a:xfrm>
            <a:off x="115557" y="278105"/>
            <a:ext cx="7697881" cy="369332"/>
          </a:xfrm>
          <a:prstGeom prst="rect">
            <a:avLst/>
          </a:prstGeom>
        </p:spPr>
        <p:txBody>
          <a:bodyPr wrap="square">
            <a:spAutoFit/>
          </a:bodyPr>
          <a:lstStyle/>
          <a:p>
            <a:r>
              <a:rPr lang="fr-FR" b="1" dirty="0" smtClean="0">
                <a:solidFill>
                  <a:srgbClr val="002060"/>
                </a:solidFill>
              </a:rPr>
              <a:t>19. Grille diagnostique, de l’association, pour trouver les causes des CTC</a:t>
            </a:r>
            <a:endParaRPr lang="fr-FR" b="1" dirty="0">
              <a:solidFill>
                <a:srgbClr val="002060"/>
              </a:solidFill>
            </a:endParaRPr>
          </a:p>
        </p:txBody>
      </p:sp>
      <p:sp>
        <p:nvSpPr>
          <p:cNvPr id="6" name="ZoneTexte 5"/>
          <p:cNvSpPr txBox="1"/>
          <p:nvPr/>
        </p:nvSpPr>
        <p:spPr>
          <a:xfrm>
            <a:off x="44137" y="625823"/>
            <a:ext cx="11887201" cy="369332"/>
          </a:xfrm>
          <a:prstGeom prst="rect">
            <a:avLst/>
          </a:prstGeom>
          <a:noFill/>
        </p:spPr>
        <p:txBody>
          <a:bodyPr wrap="square" rtlCol="0">
            <a:spAutoFit/>
          </a:bodyPr>
          <a:lstStyle/>
          <a:p>
            <a:r>
              <a:rPr lang="fr-FR" dirty="0" smtClean="0">
                <a:solidFill>
                  <a:srgbClr val="002060"/>
                </a:solidFill>
              </a:rPr>
              <a:t>Au sein de notre association, nous avons établi la grille diagnostique, ci-dessous, </a:t>
            </a:r>
            <a:r>
              <a:rPr lang="fr-FR" dirty="0">
                <a:solidFill>
                  <a:srgbClr val="002060"/>
                </a:solidFill>
              </a:rPr>
              <a:t>pour trouver les causes des </a:t>
            </a:r>
            <a:r>
              <a:rPr lang="fr-FR" dirty="0" smtClean="0">
                <a:solidFill>
                  <a:srgbClr val="002060"/>
                </a:solidFill>
              </a:rPr>
              <a:t>CTC (les pistes) : </a:t>
            </a:r>
            <a:endParaRPr lang="fr-FR" dirty="0">
              <a:solidFill>
                <a:srgbClr val="002060"/>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598679777"/>
              </p:ext>
            </p:extLst>
          </p:nvPr>
        </p:nvGraphicFramePr>
        <p:xfrm>
          <a:off x="160243" y="988064"/>
          <a:ext cx="11887201" cy="5469188"/>
        </p:xfrm>
        <a:graphic>
          <a:graphicData uri="http://schemas.openxmlformats.org/drawingml/2006/table">
            <a:tbl>
              <a:tblPr firstRow="1" firstCol="1" bandRow="1">
                <a:tableStyleId>{5C22544A-7EE6-4342-B048-85BDC9FD1C3A}</a:tableStyleId>
              </a:tblPr>
              <a:tblGrid>
                <a:gridCol w="6597347"/>
                <a:gridCol w="5289854"/>
              </a:tblGrid>
              <a:tr h="374075">
                <a:tc>
                  <a:txBody>
                    <a:bodyPr/>
                    <a:lstStyle/>
                    <a:p>
                      <a:pPr marL="83185">
                        <a:lnSpc>
                          <a:spcPct val="115000"/>
                        </a:lnSpc>
                        <a:spcAft>
                          <a:spcPts val="0"/>
                        </a:spcAft>
                      </a:pPr>
                      <a:r>
                        <a:rPr lang="fr-FR" sz="1200" dirty="0">
                          <a:solidFill>
                            <a:srgbClr val="002060"/>
                          </a:solidFill>
                          <a:effectLst/>
                        </a:rPr>
                        <a:t>Pathologie</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nSpc>
                          <a:spcPct val="115000"/>
                        </a:lnSpc>
                        <a:spcAft>
                          <a:spcPts val="0"/>
                        </a:spcAft>
                      </a:pPr>
                      <a:r>
                        <a:rPr lang="fr-FR" sz="1200" dirty="0" smtClean="0">
                          <a:solidFill>
                            <a:srgbClr val="002060"/>
                          </a:solidFill>
                          <a:effectLst/>
                        </a:rPr>
                        <a:t>a) Spécialiste </a:t>
                      </a:r>
                      <a:r>
                        <a:rPr lang="fr-FR" sz="1200" dirty="0">
                          <a:solidFill>
                            <a:srgbClr val="002060"/>
                          </a:solidFill>
                          <a:effectLst/>
                        </a:rPr>
                        <a:t>vers qui l’on renvoie le malade </a:t>
                      </a:r>
                      <a:r>
                        <a:rPr lang="fr-FR" sz="1200" dirty="0" smtClean="0">
                          <a:solidFill>
                            <a:srgbClr val="7030A0"/>
                          </a:solidFill>
                          <a:effectLst/>
                        </a:rPr>
                        <a:t>ou bien b)</a:t>
                      </a:r>
                    </a:p>
                    <a:p>
                      <a:pPr>
                        <a:lnSpc>
                          <a:spcPct val="115000"/>
                        </a:lnSpc>
                        <a:spcAft>
                          <a:spcPts val="0"/>
                        </a:spcAft>
                      </a:pPr>
                      <a:r>
                        <a:rPr lang="fr-FR" sz="1200" dirty="0" smtClean="0">
                          <a:solidFill>
                            <a:srgbClr val="7030A0"/>
                          </a:solidFill>
                          <a:effectLst/>
                        </a:rPr>
                        <a:t>pathologie</a:t>
                      </a:r>
                      <a:r>
                        <a:rPr lang="fr-FR" sz="1200" baseline="0" dirty="0" smtClean="0">
                          <a:solidFill>
                            <a:srgbClr val="7030A0"/>
                          </a:solidFill>
                          <a:effectLst/>
                        </a:rPr>
                        <a:t> pour laquelle</a:t>
                      </a:r>
                      <a:r>
                        <a:rPr lang="fr-FR" sz="1200" dirty="0" smtClean="0">
                          <a:solidFill>
                            <a:srgbClr val="7030A0"/>
                          </a:solidFill>
                          <a:effectLst/>
                        </a:rPr>
                        <a:t> </a:t>
                      </a:r>
                      <a:r>
                        <a:rPr lang="fr-FR" sz="1200" dirty="0">
                          <a:solidFill>
                            <a:srgbClr val="7030A0"/>
                          </a:solidFill>
                          <a:effectLst/>
                        </a:rPr>
                        <a:t>l’association Papillons en </a:t>
                      </a:r>
                      <a:r>
                        <a:rPr lang="fr-FR" sz="1200" dirty="0" smtClean="0">
                          <a:solidFill>
                            <a:srgbClr val="7030A0"/>
                          </a:solidFill>
                          <a:effectLst/>
                        </a:rPr>
                        <a:t>Cage peut apporter</a:t>
                      </a:r>
                      <a:r>
                        <a:rPr lang="fr-FR" sz="1200" baseline="0" dirty="0" smtClean="0">
                          <a:solidFill>
                            <a:srgbClr val="7030A0"/>
                          </a:solidFill>
                          <a:effectLst/>
                        </a:rPr>
                        <a:t> une aide</a:t>
                      </a:r>
                      <a:endParaRPr lang="fr-FR" sz="1200" dirty="0">
                        <a:solidFill>
                          <a:srgbClr val="7030A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r>
              <a:tr h="320828">
                <a:tc>
                  <a:txBody>
                    <a:bodyPr/>
                    <a:lstStyle/>
                    <a:p>
                      <a:pPr marL="83185">
                        <a:lnSpc>
                          <a:spcPct val="115000"/>
                        </a:lnSpc>
                        <a:spcAft>
                          <a:spcPts val="0"/>
                        </a:spcAft>
                      </a:pPr>
                      <a:r>
                        <a:rPr lang="fr-FR" sz="1200" dirty="0" smtClean="0">
                          <a:solidFill>
                            <a:srgbClr val="7030A0"/>
                          </a:solidFill>
                          <a:effectLst/>
                        </a:rPr>
                        <a:t>1)</a:t>
                      </a:r>
                      <a:r>
                        <a:rPr lang="fr-FR" sz="1200" baseline="0" dirty="0" smtClean="0">
                          <a:solidFill>
                            <a:srgbClr val="7030A0"/>
                          </a:solidFill>
                          <a:effectLst/>
                        </a:rPr>
                        <a:t> </a:t>
                      </a:r>
                      <a:r>
                        <a:rPr lang="fr-FR" sz="1200" dirty="0" smtClean="0">
                          <a:solidFill>
                            <a:srgbClr val="7030A0"/>
                          </a:solidFill>
                          <a:effectLst/>
                        </a:rPr>
                        <a:t>Anxiété </a:t>
                      </a:r>
                      <a:r>
                        <a:rPr lang="fr-FR" sz="1200" dirty="0">
                          <a:solidFill>
                            <a:srgbClr val="7030A0"/>
                          </a:solidFill>
                          <a:effectLst/>
                        </a:rPr>
                        <a:t>et dépression.</a:t>
                      </a:r>
                      <a:endParaRPr lang="fr-FR" sz="1200" dirty="0">
                        <a:solidFill>
                          <a:srgbClr val="7030A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smtClean="0">
                          <a:solidFill>
                            <a:srgbClr val="7030A0"/>
                          </a:solidFill>
                          <a:effectLst/>
                        </a:rPr>
                        <a:t>Association Papillons en Cage (P.E.C.) </a:t>
                      </a:r>
                    </a:p>
                    <a:p>
                      <a:pPr>
                        <a:lnSpc>
                          <a:spcPct val="115000"/>
                        </a:lnSpc>
                        <a:spcAft>
                          <a:spcPts val="0"/>
                        </a:spcAft>
                      </a:pPr>
                      <a:r>
                        <a:rPr lang="fr-FR" sz="1200" dirty="0" smtClean="0">
                          <a:effectLst/>
                        </a:rPr>
                        <a:t>ou </a:t>
                      </a:r>
                      <a:r>
                        <a:rPr lang="fr-FR" sz="1200" dirty="0">
                          <a:effectLst/>
                        </a:rPr>
                        <a:t>psychothérapeute (spécialiste d la TCC ou de la relaxation, psychosomaticiens)</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828">
                <a:tc>
                  <a:txBody>
                    <a:bodyPr/>
                    <a:lstStyle/>
                    <a:p>
                      <a:pPr marL="83185">
                        <a:lnSpc>
                          <a:spcPct val="115000"/>
                        </a:lnSpc>
                        <a:spcAft>
                          <a:spcPts val="0"/>
                        </a:spcAft>
                      </a:pPr>
                      <a:r>
                        <a:rPr lang="fr-FR" sz="1200" dirty="0" smtClean="0">
                          <a:solidFill>
                            <a:srgbClr val="7030A0"/>
                          </a:solidFill>
                          <a:effectLst/>
                        </a:rPr>
                        <a:t>2) Surmenage</a:t>
                      </a:r>
                      <a:r>
                        <a:rPr lang="fr-FR" sz="1200" dirty="0">
                          <a:solidFill>
                            <a:srgbClr val="7030A0"/>
                          </a:solidFill>
                          <a:effectLst/>
                        </a:rPr>
                        <a:t>.</a:t>
                      </a:r>
                      <a:endParaRPr lang="fr-FR" sz="1200" dirty="0">
                        <a:solidFill>
                          <a:srgbClr val="7030A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smtClean="0">
                          <a:solidFill>
                            <a:srgbClr val="7030A0"/>
                          </a:solidFill>
                          <a:effectLst/>
                        </a:rPr>
                        <a:t>Association Papillons en Cage  (P.E.C.)</a:t>
                      </a:r>
                      <a:r>
                        <a:rPr lang="fr-FR" sz="1200" dirty="0" smtClean="0">
                          <a:effectLst/>
                        </a:rPr>
                        <a:t> </a:t>
                      </a:r>
                    </a:p>
                    <a:p>
                      <a:pPr>
                        <a:lnSpc>
                          <a:spcPct val="115000"/>
                        </a:lnSpc>
                        <a:spcAft>
                          <a:spcPts val="0"/>
                        </a:spcAft>
                      </a:pPr>
                      <a:r>
                        <a:rPr lang="fr-FR" sz="1200" dirty="0" smtClean="0">
                          <a:effectLst/>
                        </a:rPr>
                        <a:t>ou </a:t>
                      </a:r>
                      <a:r>
                        <a:rPr lang="fr-FR" sz="1200" dirty="0">
                          <a:effectLst/>
                        </a:rPr>
                        <a:t>psychothérapeute (spécialiste d la TCC ou de la relaxation, psychosomaticiens)</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297">
                <a:tc>
                  <a:txBody>
                    <a:bodyPr/>
                    <a:lstStyle/>
                    <a:p>
                      <a:pPr marL="83185">
                        <a:lnSpc>
                          <a:spcPct val="115000"/>
                        </a:lnSpc>
                        <a:spcAft>
                          <a:spcPts val="0"/>
                        </a:spcAft>
                      </a:pPr>
                      <a:r>
                        <a:rPr lang="fr-FR" sz="1200" dirty="0" smtClean="0">
                          <a:solidFill>
                            <a:srgbClr val="002060"/>
                          </a:solidFill>
                          <a:effectLst/>
                        </a:rPr>
                        <a:t>3) Céphalées </a:t>
                      </a:r>
                      <a:r>
                        <a:rPr lang="fr-FR" sz="1200" dirty="0">
                          <a:solidFill>
                            <a:srgbClr val="002060"/>
                          </a:solidFill>
                          <a:effectLst/>
                        </a:rPr>
                        <a:t>de rebond, par abus médicamenteux (mécanismes de manque, liés à l’arrêt de la drogue).</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a:effectLst/>
                        </a:rPr>
                        <a:t>Pour le </a:t>
                      </a:r>
                      <a:r>
                        <a:rPr lang="fr-FR" sz="1200" b="1" dirty="0">
                          <a:effectLst/>
                        </a:rPr>
                        <a:t>sevrage</a:t>
                      </a:r>
                      <a:r>
                        <a:rPr lang="fr-FR" sz="1200" dirty="0">
                          <a:effectLst/>
                        </a:rPr>
                        <a:t> du psychotrope ou </a:t>
                      </a:r>
                      <a:r>
                        <a:rPr lang="fr-FR" sz="1200" dirty="0" smtClean="0">
                          <a:effectLst/>
                        </a:rPr>
                        <a:t>du</a:t>
                      </a:r>
                      <a:r>
                        <a:rPr lang="fr-FR" sz="1200" baseline="0" dirty="0" smtClean="0">
                          <a:effectLst/>
                        </a:rPr>
                        <a:t> médicament </a:t>
                      </a:r>
                      <a:r>
                        <a:rPr lang="fr-FR" sz="1200" dirty="0" smtClean="0">
                          <a:effectLst/>
                        </a:rPr>
                        <a:t>antalgique,</a:t>
                      </a:r>
                      <a:r>
                        <a:rPr lang="fr-FR" sz="1200" baseline="0" dirty="0" smtClean="0">
                          <a:effectLst/>
                        </a:rPr>
                        <a:t> </a:t>
                      </a:r>
                      <a:r>
                        <a:rPr lang="fr-FR" sz="1200" dirty="0" smtClean="0">
                          <a:solidFill>
                            <a:srgbClr val="FF0000"/>
                          </a:solidFill>
                          <a:effectLst/>
                        </a:rPr>
                        <a:t>si difficulté pour le malade</a:t>
                      </a:r>
                      <a:r>
                        <a:rPr lang="fr-FR" sz="1200" dirty="0">
                          <a:solidFill>
                            <a:srgbClr val="FF0000"/>
                          </a:solidFill>
                          <a:effectLst/>
                        </a:rPr>
                        <a:t> à </a:t>
                      </a:r>
                      <a:r>
                        <a:rPr lang="fr-FR" sz="1200" dirty="0" smtClean="0">
                          <a:solidFill>
                            <a:srgbClr val="FF0000"/>
                          </a:solidFill>
                          <a:effectLst/>
                        </a:rPr>
                        <a:t>s’en sevrer</a:t>
                      </a:r>
                      <a:r>
                        <a:rPr lang="fr-FR" sz="1200" dirty="0" smtClean="0">
                          <a:effectLst/>
                        </a:rPr>
                        <a:t> </a:t>
                      </a:r>
                      <a:r>
                        <a:rPr lang="fr-FR" sz="1200" dirty="0">
                          <a:effectLst/>
                        </a:rPr>
                        <a:t>=&gt; voir centres </a:t>
                      </a:r>
                      <a:r>
                        <a:rPr lang="fr-FR" sz="1200" dirty="0" smtClean="0">
                          <a:effectLst/>
                        </a:rPr>
                        <a:t>antidouleur, pour le sevrage (</a:t>
                      </a:r>
                      <a:r>
                        <a:rPr lang="fr-FR" sz="1200" dirty="0" smtClean="0">
                          <a:solidFill>
                            <a:srgbClr val="FF0000"/>
                          </a:solidFill>
                          <a:effectLst/>
                        </a:rPr>
                        <a:t>mais risque ensuite que ce dernier propose</a:t>
                      </a:r>
                      <a:r>
                        <a:rPr lang="fr-FR" sz="1200" baseline="0" dirty="0" smtClean="0">
                          <a:solidFill>
                            <a:srgbClr val="FF0000"/>
                          </a:solidFill>
                          <a:effectLst/>
                        </a:rPr>
                        <a:t> au malade un autre médicament psychotrope</a:t>
                      </a:r>
                      <a:r>
                        <a:rPr lang="fr-FR" sz="1200" baseline="0" dirty="0" smtClean="0">
                          <a:effectLst/>
                        </a:rPr>
                        <a:t>).</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083">
                <a:tc>
                  <a:txBody>
                    <a:bodyPr/>
                    <a:lstStyle/>
                    <a:p>
                      <a:pPr marL="83185">
                        <a:lnSpc>
                          <a:spcPct val="115000"/>
                        </a:lnSpc>
                        <a:spcAft>
                          <a:spcPts val="0"/>
                        </a:spcAft>
                      </a:pPr>
                      <a:r>
                        <a:rPr lang="fr-FR" sz="1200" dirty="0" smtClean="0">
                          <a:solidFill>
                            <a:srgbClr val="002060"/>
                          </a:solidFill>
                          <a:effectLst/>
                        </a:rPr>
                        <a:t>4) Microlésions </a:t>
                      </a:r>
                      <a:r>
                        <a:rPr lang="fr-FR" sz="1200" dirty="0">
                          <a:solidFill>
                            <a:srgbClr val="002060"/>
                          </a:solidFill>
                          <a:effectLst/>
                        </a:rPr>
                        <a:t>cérébrales et micro-AVC (hypothèses difficiles à prouver).</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smtClean="0">
                          <a:effectLst/>
                        </a:rPr>
                        <a:t>Généraliste</a:t>
                      </a:r>
                      <a:r>
                        <a:rPr lang="fr-FR" sz="1200" baseline="0" dirty="0" smtClean="0">
                          <a:effectLst/>
                        </a:rPr>
                        <a:t> =&gt; </a:t>
                      </a:r>
                      <a:r>
                        <a:rPr lang="fr-FR" sz="1200" dirty="0" smtClean="0">
                          <a:effectLst/>
                        </a:rPr>
                        <a:t>neurologues</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828">
                <a:tc>
                  <a:txBody>
                    <a:bodyPr/>
                    <a:lstStyle/>
                    <a:p>
                      <a:pPr marL="83185">
                        <a:lnSpc>
                          <a:spcPct val="115000"/>
                        </a:lnSpc>
                        <a:spcAft>
                          <a:spcPts val="0"/>
                        </a:spcAft>
                      </a:pPr>
                      <a:r>
                        <a:rPr lang="fr-FR" sz="1200" dirty="0" smtClean="0">
                          <a:solidFill>
                            <a:srgbClr val="002060"/>
                          </a:solidFill>
                          <a:effectLst/>
                        </a:rPr>
                        <a:t>4bis) Défaut </a:t>
                      </a:r>
                      <a:r>
                        <a:rPr lang="fr-FR" sz="1200" dirty="0">
                          <a:solidFill>
                            <a:srgbClr val="002060"/>
                          </a:solidFill>
                          <a:effectLst/>
                        </a:rPr>
                        <a:t>d’oxygénation (Mal Aigu des Montagne (MAM), intoxication au CO </a:t>
                      </a:r>
                      <a:r>
                        <a:rPr lang="fr-FR" sz="1200" dirty="0" smtClean="0">
                          <a:solidFill>
                            <a:srgbClr val="002060"/>
                          </a:solidFill>
                          <a:effectLst/>
                        </a:rPr>
                        <a:t>…).</a:t>
                      </a:r>
                    </a:p>
                    <a:p>
                      <a:pPr marL="83185">
                        <a:lnSpc>
                          <a:spcPct val="115000"/>
                        </a:lnSpc>
                        <a:spcAft>
                          <a:spcPts val="0"/>
                        </a:spcAft>
                      </a:pPr>
                      <a:r>
                        <a:rPr lang="fr-FR" sz="1200" dirty="0" smtClean="0">
                          <a:solidFill>
                            <a:srgbClr val="002060"/>
                          </a:solidFill>
                          <a:effectLst/>
                          <a:latin typeface="Calibri"/>
                          <a:ea typeface="Calibri"/>
                          <a:cs typeface="Times New Roman"/>
                        </a:rPr>
                        <a:t>(</a:t>
                      </a:r>
                      <a:r>
                        <a:rPr lang="fr-FR" sz="1200" dirty="0" smtClean="0">
                          <a:solidFill>
                            <a:srgbClr val="002060"/>
                          </a:solidFill>
                          <a:effectLst/>
                        </a:rPr>
                        <a:t>intoxications</a:t>
                      </a:r>
                      <a:r>
                        <a:rPr lang="fr-FR" sz="1200" baseline="0" dirty="0" smtClean="0">
                          <a:solidFill>
                            <a:srgbClr val="002060"/>
                          </a:solidFill>
                          <a:effectLst/>
                        </a:rPr>
                        <a:t> diverses ?).</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a:effectLst/>
                        </a:rPr>
                        <a:t>MAM : redescendre la </a:t>
                      </a:r>
                      <a:r>
                        <a:rPr lang="fr-FR" sz="1200" dirty="0" smtClean="0">
                          <a:effectLst/>
                        </a:rPr>
                        <a:t>montagne de</a:t>
                      </a:r>
                      <a:r>
                        <a:rPr lang="fr-FR" sz="1200" baseline="0" dirty="0" smtClean="0">
                          <a:effectLst/>
                        </a:rPr>
                        <a:t> 300 à 500 m minimum</a:t>
                      </a:r>
                      <a:r>
                        <a:rPr lang="fr-FR" sz="1200" dirty="0" smtClean="0">
                          <a:effectLst/>
                        </a:rPr>
                        <a:t>.</a:t>
                      </a:r>
                      <a:endParaRPr lang="fr-FR" sz="1200" dirty="0">
                        <a:effectLst/>
                      </a:endParaRPr>
                    </a:p>
                    <a:p>
                      <a:pPr>
                        <a:lnSpc>
                          <a:spcPct val="115000"/>
                        </a:lnSpc>
                        <a:spcAft>
                          <a:spcPts val="0"/>
                        </a:spcAft>
                      </a:pPr>
                      <a:r>
                        <a:rPr lang="fr-FR" sz="1200" dirty="0">
                          <a:effectLst/>
                        </a:rPr>
                        <a:t>Pour le </a:t>
                      </a:r>
                      <a:r>
                        <a:rPr lang="fr-FR" sz="1200" dirty="0" smtClean="0">
                          <a:effectLst/>
                        </a:rPr>
                        <a:t>reste (intoxications …) </a:t>
                      </a:r>
                      <a:r>
                        <a:rPr lang="fr-FR" sz="1200" dirty="0">
                          <a:effectLst/>
                        </a:rPr>
                        <a:t>=&gt; voir médecins </a:t>
                      </a:r>
                      <a:r>
                        <a:rPr lang="fr-FR" sz="1200" dirty="0" smtClean="0">
                          <a:effectLst/>
                        </a:rPr>
                        <a:t>généralistes</a:t>
                      </a:r>
                      <a:r>
                        <a:rPr lang="fr-FR" sz="1200" baseline="0" dirty="0" smtClean="0">
                          <a:effectLst/>
                        </a:rPr>
                        <a:t> (ou Centre antipoison).</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415">
                <a:tc>
                  <a:txBody>
                    <a:bodyPr/>
                    <a:lstStyle/>
                    <a:p>
                      <a:pPr marL="83185">
                        <a:lnSpc>
                          <a:spcPct val="115000"/>
                        </a:lnSpc>
                        <a:spcAft>
                          <a:spcPts val="0"/>
                        </a:spcAft>
                      </a:pPr>
                      <a:r>
                        <a:rPr lang="fr-FR" sz="1200" dirty="0" smtClean="0">
                          <a:solidFill>
                            <a:srgbClr val="002060"/>
                          </a:solidFill>
                          <a:effectLst/>
                        </a:rPr>
                        <a:t>4ter) Problèmes </a:t>
                      </a:r>
                      <a:r>
                        <a:rPr lang="fr-FR" sz="1200" dirty="0">
                          <a:solidFill>
                            <a:srgbClr val="002060"/>
                          </a:solidFill>
                          <a:effectLst/>
                        </a:rPr>
                        <a:t>cardio-vasculaires.</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a:effectLst/>
                        </a:rPr>
                        <a:t>médecins généralistes =&gt; puis cardiologues</a:t>
                      </a:r>
                      <a:endParaRPr lang="fr-FR" sz="120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1388">
                <a:tc>
                  <a:txBody>
                    <a:bodyPr/>
                    <a:lstStyle/>
                    <a:p>
                      <a:pPr marL="83185">
                        <a:lnSpc>
                          <a:spcPct val="115000"/>
                        </a:lnSpc>
                        <a:spcAft>
                          <a:spcPts val="0"/>
                        </a:spcAft>
                      </a:pPr>
                      <a:r>
                        <a:rPr lang="fr-FR" sz="1200" dirty="0">
                          <a:solidFill>
                            <a:srgbClr val="002060"/>
                          </a:solidFill>
                          <a:effectLst/>
                        </a:rPr>
                        <a:t>Contraction douloureuses des muscles de la région cervico-dorsale (trapèzes …), positions </a:t>
                      </a:r>
                      <a:r>
                        <a:rPr lang="fr-FR" sz="1200" dirty="0" smtClean="0">
                          <a:solidFill>
                            <a:srgbClr val="002060"/>
                          </a:solidFill>
                          <a:effectLst/>
                        </a:rPr>
                        <a:t>inadaptées</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a:effectLst/>
                        </a:rPr>
                        <a:t>Kinésithérapeutes, </a:t>
                      </a:r>
                      <a:r>
                        <a:rPr lang="fr-FR" sz="1200" dirty="0" smtClean="0">
                          <a:effectLst/>
                        </a:rPr>
                        <a:t>ostéopathes</a:t>
                      </a:r>
                      <a:r>
                        <a:rPr lang="fr-FR" sz="1200" baseline="0" dirty="0" smtClean="0">
                          <a:effectLst/>
                        </a:rPr>
                        <a:t> : manipulations kiné ou ostéopathiques</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58">
                <a:tc>
                  <a:txBody>
                    <a:bodyPr/>
                    <a:lstStyle/>
                    <a:p>
                      <a:pPr marL="83185">
                        <a:lnSpc>
                          <a:spcPct val="115000"/>
                        </a:lnSpc>
                        <a:spcAft>
                          <a:spcPts val="0"/>
                        </a:spcAft>
                      </a:pPr>
                      <a:r>
                        <a:rPr lang="fr-FR" sz="1200" dirty="0" smtClean="0">
                          <a:solidFill>
                            <a:srgbClr val="002060"/>
                          </a:solidFill>
                          <a:effectLst/>
                        </a:rPr>
                        <a:t>Mouvements </a:t>
                      </a:r>
                      <a:r>
                        <a:rPr lang="fr-FR" sz="1200" dirty="0">
                          <a:solidFill>
                            <a:srgbClr val="002060"/>
                          </a:solidFill>
                          <a:effectLst/>
                        </a:rPr>
                        <a:t>inadaptés ayant conduits à des « lésions discales », puis à des </a:t>
                      </a:r>
                      <a:r>
                        <a:rPr lang="fr-FR" sz="1200" dirty="0" smtClean="0">
                          <a:solidFill>
                            <a:srgbClr val="002060"/>
                          </a:solidFill>
                          <a:effectLst/>
                        </a:rPr>
                        <a:t>lombalgies.</a:t>
                      </a:r>
                      <a:r>
                        <a:rPr lang="fr-FR" sz="1200" baseline="0" dirty="0" smtClean="0">
                          <a:solidFill>
                            <a:srgbClr val="002060"/>
                          </a:solidFill>
                          <a:effectLst/>
                        </a:rPr>
                        <a:t> S</a:t>
                      </a:r>
                      <a:r>
                        <a:rPr lang="fr-FR" sz="1200" baseline="0" dirty="0" smtClean="0">
                          <a:solidFill>
                            <a:srgbClr val="002060"/>
                          </a:solidFill>
                          <a:effectLst/>
                          <a:latin typeface="+mn-lt"/>
                          <a:cs typeface="Times New Roman"/>
                        </a:rPr>
                        <a:t>ubluxation vertébrale. Vertèbre cervicale, en particulier l'atlas (C1) et l'axis (C2), "légèrement" déplacée …</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smtClean="0">
                          <a:effectLst/>
                        </a:rPr>
                        <a:t>Kinésithérapeutes</a:t>
                      </a:r>
                      <a:r>
                        <a:rPr lang="fr-FR" sz="1200" dirty="0">
                          <a:effectLst/>
                        </a:rPr>
                        <a:t>, </a:t>
                      </a:r>
                      <a:r>
                        <a:rPr lang="fr-FR" sz="1200" dirty="0" smtClean="0">
                          <a:effectLst/>
                        </a:rPr>
                        <a:t>ostéopathes</a:t>
                      </a:r>
                      <a:r>
                        <a:rPr lang="fr-FR" sz="1200" baseline="0" dirty="0" smtClean="0">
                          <a:effectLst/>
                        </a:rPr>
                        <a:t> : manipulations kiné ou ostéopathiques</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415">
                <a:tc>
                  <a:txBody>
                    <a:bodyPr/>
                    <a:lstStyle/>
                    <a:p>
                      <a:pPr marL="83185">
                        <a:lnSpc>
                          <a:spcPct val="115000"/>
                        </a:lnSpc>
                        <a:spcAft>
                          <a:spcPts val="0"/>
                        </a:spcAft>
                      </a:pPr>
                      <a:r>
                        <a:rPr lang="fr-FR" sz="1200" dirty="0" smtClean="0">
                          <a:solidFill>
                            <a:srgbClr val="002060"/>
                          </a:solidFill>
                          <a:effectLst/>
                        </a:rPr>
                        <a:t>5ter) Arthrose </a:t>
                      </a:r>
                      <a:r>
                        <a:rPr lang="fr-FR" sz="1200" dirty="0">
                          <a:solidFill>
                            <a:srgbClr val="002060"/>
                          </a:solidFill>
                          <a:effectLst/>
                        </a:rPr>
                        <a:t>cervicales, hernies </a:t>
                      </a:r>
                      <a:r>
                        <a:rPr lang="fr-FR" sz="1200" dirty="0" smtClean="0">
                          <a:solidFill>
                            <a:srgbClr val="002060"/>
                          </a:solidFill>
                          <a:effectLst/>
                        </a:rPr>
                        <a:t>discales</a:t>
                      </a: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smtClean="0">
                          <a:effectLst/>
                        </a:rPr>
                        <a:t>Généraliste</a:t>
                      </a:r>
                      <a:r>
                        <a:rPr lang="fr-FR" sz="1200" baseline="0" dirty="0" smtClean="0">
                          <a:effectLst/>
                        </a:rPr>
                        <a:t> =&gt; </a:t>
                      </a:r>
                      <a:r>
                        <a:rPr lang="fr-FR" sz="1200" dirty="0" smtClean="0">
                          <a:effectLst/>
                        </a:rPr>
                        <a:t>Rhumatologue</a:t>
                      </a:r>
                      <a:r>
                        <a:rPr lang="fr-FR" sz="1200" baseline="0" dirty="0" smtClean="0">
                          <a:effectLst/>
                        </a:rPr>
                        <a:t> =&gt; anti-inflammatoires, chirurgie …, puis / Ou </a:t>
                      </a:r>
                    </a:p>
                    <a:p>
                      <a:pPr>
                        <a:lnSpc>
                          <a:spcPct val="115000"/>
                        </a:lnSpc>
                        <a:spcAft>
                          <a:spcPts val="0"/>
                        </a:spcAft>
                      </a:pPr>
                      <a:r>
                        <a:rPr lang="fr-FR" sz="1200" dirty="0" smtClean="0">
                          <a:effectLst/>
                        </a:rPr>
                        <a:t>Kinés</a:t>
                      </a:r>
                      <a:r>
                        <a:rPr lang="fr-FR" sz="1200" dirty="0">
                          <a:effectLst/>
                        </a:rPr>
                        <a:t>, </a:t>
                      </a:r>
                      <a:r>
                        <a:rPr lang="fr-FR" sz="1200" dirty="0" smtClean="0">
                          <a:effectLst/>
                        </a:rPr>
                        <a:t>ostéopathes</a:t>
                      </a:r>
                      <a:r>
                        <a:rPr lang="fr-FR" sz="1200" baseline="0" dirty="0" smtClean="0">
                          <a:effectLst/>
                        </a:rPr>
                        <a:t> : manipulations kiné ou ostéopathiques</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309">
                <a:tc>
                  <a:txBody>
                    <a:bodyPr/>
                    <a:lstStyle/>
                    <a:p>
                      <a:pPr marL="83185">
                        <a:lnSpc>
                          <a:spcPct val="115000"/>
                        </a:lnSpc>
                        <a:spcAft>
                          <a:spcPts val="0"/>
                        </a:spcAft>
                      </a:pPr>
                      <a:r>
                        <a:rPr lang="fr-FR" sz="1200" dirty="0" smtClean="0">
                          <a:solidFill>
                            <a:srgbClr val="002060"/>
                          </a:solidFill>
                          <a:effectLst/>
                        </a:rPr>
                        <a:t>6)</a:t>
                      </a:r>
                      <a:r>
                        <a:rPr lang="fr-FR" sz="1200" baseline="0" dirty="0" smtClean="0">
                          <a:solidFill>
                            <a:srgbClr val="002060"/>
                          </a:solidFill>
                          <a:effectLst/>
                        </a:rPr>
                        <a:t> </a:t>
                      </a:r>
                      <a:r>
                        <a:rPr lang="fr-FR" sz="1200" dirty="0" smtClean="0">
                          <a:solidFill>
                            <a:srgbClr val="002060"/>
                          </a:solidFill>
                          <a:effectLst/>
                        </a:rPr>
                        <a:t>Bruxisme</a:t>
                      </a:r>
                      <a:r>
                        <a:rPr lang="fr-FR" sz="1200" dirty="0">
                          <a:solidFill>
                            <a:srgbClr val="002060"/>
                          </a:solidFill>
                          <a:effectLst/>
                        </a:rPr>
                        <a:t>, mauvaises jointure de la mâchoire, inflammation des muscles maxillaires.</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smtClean="0">
                          <a:effectLst/>
                        </a:rPr>
                        <a:t>Généraliste</a:t>
                      </a:r>
                      <a:r>
                        <a:rPr lang="fr-FR" sz="1200" baseline="0" dirty="0" smtClean="0">
                          <a:effectLst/>
                        </a:rPr>
                        <a:t> =&gt;  </a:t>
                      </a:r>
                      <a:r>
                        <a:rPr lang="fr-FR" sz="1200" dirty="0" smtClean="0">
                          <a:effectLst/>
                        </a:rPr>
                        <a:t>Dentiste ou orthodontiste</a:t>
                      </a:r>
                      <a:r>
                        <a:rPr lang="fr-FR" sz="1200" baseline="0" dirty="0" smtClean="0">
                          <a:effectLst/>
                        </a:rPr>
                        <a:t> /</a:t>
                      </a:r>
                      <a:r>
                        <a:rPr lang="fr-FR" sz="1200" dirty="0" smtClean="0">
                          <a:effectLst/>
                        </a:rPr>
                        <a:t> </a:t>
                      </a:r>
                      <a:r>
                        <a:rPr lang="fr-FR" sz="1200" dirty="0">
                          <a:effectLst/>
                        </a:rPr>
                        <a:t>port d’une </a:t>
                      </a:r>
                      <a:r>
                        <a:rPr lang="fr-FR" sz="1200" b="1" dirty="0">
                          <a:effectLst/>
                        </a:rPr>
                        <a:t>gouttière</a:t>
                      </a:r>
                      <a:r>
                        <a:rPr lang="fr-FR" sz="1200" dirty="0">
                          <a:effectLst/>
                        </a:rPr>
                        <a:t> ou d’un </a:t>
                      </a:r>
                      <a:r>
                        <a:rPr lang="fr-FR" sz="1200" b="1" dirty="0">
                          <a:effectLst/>
                        </a:rPr>
                        <a:t>protège-dent de </a:t>
                      </a:r>
                      <a:r>
                        <a:rPr lang="fr-FR" sz="1200" b="1" dirty="0" smtClean="0">
                          <a:effectLst/>
                        </a:rPr>
                        <a:t>boxeur</a:t>
                      </a:r>
                      <a:r>
                        <a:rPr lang="fr-FR" sz="1200" b="0" baseline="0" dirty="0">
                          <a:effectLst/>
                        </a:rPr>
                        <a:t> </a:t>
                      </a:r>
                      <a:r>
                        <a:rPr lang="fr-FR" sz="1200" b="0" baseline="0" dirty="0" smtClean="0">
                          <a:effectLst/>
                        </a:rPr>
                        <a:t>(voir image de ces dispositifs =&gt; page suivante).</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415">
                <a:tc>
                  <a:txBody>
                    <a:bodyPr/>
                    <a:lstStyle/>
                    <a:p>
                      <a:pPr marL="83185">
                        <a:lnSpc>
                          <a:spcPct val="115000"/>
                        </a:lnSpc>
                        <a:spcAft>
                          <a:spcPts val="0"/>
                        </a:spcAft>
                      </a:pPr>
                      <a:r>
                        <a:rPr lang="fr-FR" sz="1200" dirty="0" smtClean="0">
                          <a:solidFill>
                            <a:srgbClr val="002060"/>
                          </a:solidFill>
                          <a:effectLst/>
                        </a:rPr>
                        <a:t>7) Malformation </a:t>
                      </a:r>
                      <a:r>
                        <a:rPr lang="fr-FR" sz="1200" dirty="0">
                          <a:solidFill>
                            <a:srgbClr val="002060"/>
                          </a:solidFill>
                          <a:effectLst/>
                        </a:rPr>
                        <a:t>d’Arnold-Chiari.</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smtClean="0">
                          <a:effectLst/>
                        </a:rPr>
                        <a:t>Généraliste</a:t>
                      </a:r>
                      <a:r>
                        <a:rPr lang="fr-FR" sz="1200" baseline="0" dirty="0" smtClean="0">
                          <a:effectLst/>
                        </a:rPr>
                        <a:t> =&gt; </a:t>
                      </a:r>
                      <a:r>
                        <a:rPr lang="fr-FR" sz="1200" dirty="0" smtClean="0">
                          <a:effectLst/>
                        </a:rPr>
                        <a:t>Neurologue : antidouleurs,</a:t>
                      </a:r>
                      <a:r>
                        <a:rPr lang="fr-FR" sz="1200" baseline="0" dirty="0" smtClean="0">
                          <a:effectLst/>
                        </a:rPr>
                        <a:t> puis éventuellement chirurgie.</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415">
                <a:tc>
                  <a:txBody>
                    <a:bodyPr/>
                    <a:lstStyle/>
                    <a:p>
                      <a:pPr marL="83185">
                        <a:lnSpc>
                          <a:spcPct val="115000"/>
                        </a:lnSpc>
                        <a:spcAft>
                          <a:spcPts val="0"/>
                        </a:spcAft>
                      </a:pPr>
                      <a:r>
                        <a:rPr lang="fr-FR" sz="1200" dirty="0" smtClean="0">
                          <a:solidFill>
                            <a:srgbClr val="002060"/>
                          </a:solidFill>
                          <a:effectLst/>
                        </a:rPr>
                        <a:t>8) Sinusite </a:t>
                      </a:r>
                      <a:r>
                        <a:rPr lang="fr-FR" sz="1200" dirty="0">
                          <a:solidFill>
                            <a:srgbClr val="002060"/>
                          </a:solidFill>
                          <a:effectLst/>
                        </a:rPr>
                        <a:t>virale ou bactérienne.</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a:effectLst/>
                        </a:rPr>
                        <a:t>médecins généralistes </a:t>
                      </a:r>
                      <a:r>
                        <a:rPr lang="fr-FR" sz="1200" dirty="0" smtClean="0">
                          <a:effectLst/>
                        </a:rPr>
                        <a:t>:</a:t>
                      </a:r>
                      <a:r>
                        <a:rPr lang="fr-FR" sz="1200" baseline="0" dirty="0" smtClean="0">
                          <a:effectLst/>
                        </a:rPr>
                        <a:t> prescription d’</a:t>
                      </a:r>
                      <a:r>
                        <a:rPr lang="fr-FR" sz="1200" dirty="0" smtClean="0">
                          <a:effectLst/>
                        </a:rPr>
                        <a:t>antibiotiques</a:t>
                      </a:r>
                      <a:r>
                        <a:rPr lang="fr-FR" sz="1200" dirty="0">
                          <a:effectLst/>
                        </a:rPr>
                        <a:t>, </a:t>
                      </a:r>
                      <a:r>
                        <a:rPr lang="fr-FR" sz="1200" dirty="0" smtClean="0">
                          <a:effectLst/>
                        </a:rPr>
                        <a:t>si</a:t>
                      </a:r>
                      <a:r>
                        <a:rPr lang="fr-FR" sz="1200" baseline="0" dirty="0" smtClean="0">
                          <a:effectLst/>
                        </a:rPr>
                        <a:t> infection</a:t>
                      </a:r>
                      <a:r>
                        <a:rPr lang="fr-FR" sz="1200" dirty="0" smtClean="0">
                          <a:effectLst/>
                        </a:rPr>
                        <a:t> bactérienne.</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911">
                <a:tc>
                  <a:txBody>
                    <a:bodyPr/>
                    <a:lstStyle/>
                    <a:p>
                      <a:pPr marL="83185">
                        <a:lnSpc>
                          <a:spcPct val="115000"/>
                        </a:lnSpc>
                        <a:spcAft>
                          <a:spcPts val="0"/>
                        </a:spcAft>
                      </a:pPr>
                      <a:r>
                        <a:rPr lang="fr-FR" sz="1200" dirty="0" smtClean="0">
                          <a:solidFill>
                            <a:srgbClr val="002060"/>
                          </a:solidFill>
                          <a:effectLst/>
                        </a:rPr>
                        <a:t>9) Tumeur </a:t>
                      </a:r>
                      <a:r>
                        <a:rPr lang="fr-FR" sz="1200" dirty="0">
                          <a:solidFill>
                            <a:srgbClr val="002060"/>
                          </a:solidFill>
                          <a:effectLst/>
                        </a:rPr>
                        <a:t>bénigne ou maligne, compressant la masse cérébrale.</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dirty="0" smtClean="0">
                          <a:effectLst/>
                        </a:rPr>
                        <a:t>Généraliste</a:t>
                      </a:r>
                      <a:r>
                        <a:rPr lang="fr-FR" sz="1200" baseline="0" dirty="0" smtClean="0">
                          <a:effectLst/>
                        </a:rPr>
                        <a:t> =&gt; </a:t>
                      </a:r>
                      <a:r>
                        <a:rPr lang="fr-FR" sz="1200" dirty="0" smtClean="0">
                          <a:effectLst/>
                        </a:rPr>
                        <a:t>Neurologue : puis </a:t>
                      </a:r>
                      <a:r>
                        <a:rPr lang="fr-FR" sz="1200" baseline="0" dirty="0" smtClean="0">
                          <a:effectLst/>
                        </a:rPr>
                        <a:t>chirurgie.</a:t>
                      </a:r>
                      <a:endParaRPr lang="fr-FR" sz="1200" dirty="0" smtClean="0">
                        <a:effectLst/>
                        <a:latin typeface="+mn-lt"/>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83185">
                        <a:lnSpc>
                          <a:spcPct val="115000"/>
                        </a:lnSpc>
                        <a:spcAft>
                          <a:spcPts val="0"/>
                        </a:spcAft>
                      </a:pPr>
                      <a:r>
                        <a:rPr lang="fr-FR" sz="1200" dirty="0" smtClean="0">
                          <a:solidFill>
                            <a:srgbClr val="002060"/>
                          </a:solidFill>
                          <a:effectLst/>
                        </a:rPr>
                        <a:t>10) Difficultés </a:t>
                      </a:r>
                      <a:r>
                        <a:rPr lang="fr-FR" sz="1200" dirty="0">
                          <a:solidFill>
                            <a:srgbClr val="002060"/>
                          </a:solidFill>
                          <a:effectLst/>
                        </a:rPr>
                        <a:t>d’adaptation et fatigue oculaires.</a:t>
                      </a:r>
                      <a:endParaRPr lang="fr-FR" sz="1200"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fr-FR" sz="1200" dirty="0" smtClean="0">
                          <a:effectLst/>
                        </a:rPr>
                        <a:t>Généraliste</a:t>
                      </a:r>
                      <a:r>
                        <a:rPr lang="fr-FR" sz="1200" baseline="0" dirty="0" smtClean="0">
                          <a:effectLst/>
                        </a:rPr>
                        <a:t> =&gt; </a:t>
                      </a:r>
                      <a:r>
                        <a:rPr lang="fr-FR" sz="1200" dirty="0" smtClean="0">
                          <a:effectLst/>
                        </a:rPr>
                        <a:t>Ophtalmologue </a:t>
                      </a:r>
                      <a:r>
                        <a:rPr lang="fr-FR" sz="1200" dirty="0">
                          <a:effectLst/>
                        </a:rPr>
                        <a:t>=&gt; puis éventuellement </a:t>
                      </a:r>
                      <a:r>
                        <a:rPr lang="fr-FR" sz="1200" dirty="0" smtClean="0">
                          <a:effectLst/>
                        </a:rPr>
                        <a:t>orthoptiste</a:t>
                      </a:r>
                      <a:endParaRPr lang="fr-FR" sz="1200" dirty="0">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27">
                <a:tc>
                  <a:txBody>
                    <a:bodyPr/>
                    <a:lstStyle/>
                    <a:p>
                      <a:pPr marL="83185" marR="0" indent="0" algn="l" defTabSz="914400" rtl="0" eaLnBrk="1" fontAlgn="auto" latinLnBrk="0" hangingPunct="1">
                        <a:lnSpc>
                          <a:spcPct val="115000"/>
                        </a:lnSpc>
                        <a:spcBef>
                          <a:spcPts val="0"/>
                        </a:spcBef>
                        <a:spcAft>
                          <a:spcPts val="0"/>
                        </a:spcAft>
                        <a:buClrTx/>
                        <a:buSzTx/>
                        <a:buFontTx/>
                        <a:buNone/>
                        <a:tabLst/>
                        <a:defRPr/>
                      </a:pPr>
                      <a:r>
                        <a:rPr lang="fr-FR" sz="1200" i="1" dirty="0" smtClean="0">
                          <a:solidFill>
                            <a:srgbClr val="002060"/>
                          </a:solidFill>
                          <a:effectLst/>
                          <a:latin typeface="+mn-lt"/>
                          <a:ea typeface="Calibri"/>
                          <a:cs typeface="Times New Roman"/>
                        </a:rPr>
                        <a:t>11) Intolérances alimentaires</a:t>
                      </a:r>
                      <a:r>
                        <a:rPr lang="fr-FR" sz="1200" i="1" baseline="0" dirty="0" smtClean="0">
                          <a:solidFill>
                            <a:srgbClr val="002060"/>
                          </a:solidFill>
                          <a:effectLst/>
                          <a:latin typeface="+mn-lt"/>
                          <a:ea typeface="Calibri"/>
                          <a:cs typeface="Times New Roman"/>
                        </a:rPr>
                        <a:t> (?) : intolérance au gluten (?) … (voir témoignage page suivante)</a:t>
                      </a: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i="1" dirty="0" smtClean="0">
                          <a:effectLst/>
                          <a:latin typeface="+mn-lt"/>
                          <a:ea typeface="Calibri"/>
                          <a:cs typeface="Times New Roman"/>
                        </a:rPr>
                        <a:t>Nutritionniste, Associations (Française Des Intolérants Au Gluten, </a:t>
                      </a:r>
                      <a:r>
                        <a:rPr lang="fr-FR" sz="1200" i="1" dirty="0" smtClean="0">
                          <a:effectLst/>
                          <a:latin typeface="+mn-lt"/>
                          <a:ea typeface="Calibri"/>
                          <a:cs typeface="Times New Roman"/>
                          <a:hlinkClick r:id="rId2"/>
                        </a:rPr>
                        <a:t>www.afdiag.fr</a:t>
                      </a:r>
                      <a:r>
                        <a:rPr lang="fr-FR" sz="1200" i="1" dirty="0" smtClean="0">
                          <a:effectLst/>
                          <a:latin typeface="+mn-lt"/>
                          <a:ea typeface="Calibri"/>
                          <a:cs typeface="Times New Roman"/>
                        </a:rPr>
                        <a:t> …)</a:t>
                      </a:r>
                      <a:endParaRPr lang="fr-FR" sz="1200" i="1" dirty="0" smtClean="0">
                        <a:effectLst/>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27">
                <a:tc>
                  <a:txBody>
                    <a:bodyPr/>
                    <a:lstStyle/>
                    <a:p>
                      <a:pPr marL="83185" marR="0" indent="0" algn="l" defTabSz="914400" rtl="0" eaLnBrk="1" fontAlgn="auto" latinLnBrk="0" hangingPunct="1">
                        <a:lnSpc>
                          <a:spcPct val="115000"/>
                        </a:lnSpc>
                        <a:spcBef>
                          <a:spcPts val="0"/>
                        </a:spcBef>
                        <a:spcAft>
                          <a:spcPts val="0"/>
                        </a:spcAft>
                        <a:buClrTx/>
                        <a:buSzTx/>
                        <a:buFontTx/>
                        <a:buNone/>
                        <a:tabLst/>
                        <a:defRPr/>
                      </a:pPr>
                      <a:r>
                        <a:rPr lang="fr-FR" sz="1200" i="1" dirty="0" smtClean="0">
                          <a:solidFill>
                            <a:srgbClr val="002060"/>
                          </a:solidFill>
                          <a:effectLst/>
                        </a:rPr>
                        <a:t>12) Autres céphalées : migraines, névralgie d’Arnold, algie vasculaire de la face …</a:t>
                      </a:r>
                      <a:endParaRPr lang="fr-FR" sz="1200" i="1" dirty="0">
                        <a:solidFill>
                          <a:srgbClr val="002060"/>
                        </a:solidFill>
                        <a:effectLst/>
                        <a:latin typeface="Calibri"/>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i="1" dirty="0" smtClean="0">
                          <a:effectLst/>
                        </a:rPr>
                        <a:t>Généraliste</a:t>
                      </a:r>
                      <a:r>
                        <a:rPr lang="fr-FR" sz="1200" i="1" baseline="0" dirty="0" smtClean="0">
                          <a:effectLst/>
                        </a:rPr>
                        <a:t> =&gt; </a:t>
                      </a:r>
                      <a:r>
                        <a:rPr lang="fr-FR" sz="1200" i="1" dirty="0" smtClean="0">
                          <a:effectLst/>
                        </a:rPr>
                        <a:t>Neurologue, centres antidouleur (hôpitaux, CHU …) / Associations</a:t>
                      </a:r>
                      <a:endParaRPr lang="fr-FR" sz="1200" i="1" dirty="0" smtClean="0">
                        <a:effectLst/>
                        <a:latin typeface="+mn-lt"/>
                        <a:ea typeface="Calibri"/>
                        <a:cs typeface="Times New Roman"/>
                      </a:endParaRPr>
                    </a:p>
                  </a:txBody>
                  <a:tcPr marL="55282" marR="552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ZoneTexte 8"/>
          <p:cNvSpPr txBox="1"/>
          <p:nvPr/>
        </p:nvSpPr>
        <p:spPr>
          <a:xfrm>
            <a:off x="309797" y="6494770"/>
            <a:ext cx="11079257" cy="276999"/>
          </a:xfrm>
          <a:prstGeom prst="rect">
            <a:avLst/>
          </a:prstGeom>
          <a:noFill/>
        </p:spPr>
        <p:txBody>
          <a:bodyPr wrap="square" rtlCol="0">
            <a:spAutoFit/>
          </a:bodyPr>
          <a:lstStyle/>
          <a:p>
            <a:r>
              <a:rPr lang="fr-FR" sz="1200" u="sng" dirty="0" smtClean="0">
                <a:solidFill>
                  <a:srgbClr val="002060"/>
                </a:solidFill>
              </a:rPr>
              <a:t>Note</a:t>
            </a:r>
            <a:r>
              <a:rPr lang="fr-FR" sz="1200" dirty="0" smtClean="0">
                <a:solidFill>
                  <a:srgbClr val="002060"/>
                </a:solidFill>
              </a:rPr>
              <a:t> : Une présentation plus détaillée de ce tableau est disponible à </a:t>
            </a:r>
            <a:r>
              <a:rPr lang="fr-FR" sz="1200" dirty="0">
                <a:solidFill>
                  <a:srgbClr val="002060"/>
                </a:solidFill>
              </a:rPr>
              <a:t>cette adresse : </a:t>
            </a:r>
            <a:r>
              <a:rPr lang="fr-FR" sz="1200" dirty="0">
                <a:solidFill>
                  <a:srgbClr val="002060"/>
                </a:solidFill>
                <a:hlinkClick r:id="rId3"/>
              </a:rPr>
              <a:t>http://</a:t>
            </a:r>
            <a:r>
              <a:rPr lang="fr-FR" sz="1200" dirty="0" smtClean="0">
                <a:solidFill>
                  <a:srgbClr val="002060"/>
                </a:solidFill>
                <a:hlinkClick r:id="rId3"/>
              </a:rPr>
              <a:t>benjamin.lisan.free.fr/AssoLutteContreCephalee/TableauDiagnostic.htm</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27949716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spect="1" noChangeArrowheads="1"/>
          </p:cNvSpPr>
          <p:nvPr/>
        </p:nvSpPr>
        <p:spPr bwMode="auto">
          <a:xfrm>
            <a:off x="730261" y="1944704"/>
            <a:ext cx="202744" cy="11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25000" lnSpcReduction="20000"/>
          </a:bodyPr>
          <a:lstStyle/>
          <a:p>
            <a:pPr eaLnBrk="0" hangingPunct="0"/>
            <a:endParaRPr lang="fr-FR" altLang="fr-FR" sz="2400"/>
          </a:p>
        </p:txBody>
      </p:sp>
      <p:sp>
        <p:nvSpPr>
          <p:cNvPr id="4" name="ZoneTexte 3"/>
          <p:cNvSpPr txBox="1"/>
          <p:nvPr/>
        </p:nvSpPr>
        <p:spPr>
          <a:xfrm>
            <a:off x="225911" y="1248937"/>
            <a:ext cx="11664175" cy="4431983"/>
          </a:xfrm>
          <a:prstGeom prst="rect">
            <a:avLst/>
          </a:prstGeom>
          <a:noFill/>
        </p:spPr>
        <p:txBody>
          <a:bodyPr wrap="square" rtlCol="0">
            <a:spAutoFit/>
          </a:bodyPr>
          <a:lstStyle/>
          <a:p>
            <a:pPr algn="just"/>
            <a:r>
              <a:rPr lang="fr-FR" dirty="0" smtClean="0">
                <a:solidFill>
                  <a:srgbClr val="002060"/>
                </a:solidFill>
              </a:rPr>
              <a:t>Le </a:t>
            </a:r>
            <a:r>
              <a:rPr lang="fr-FR" dirty="0">
                <a:solidFill>
                  <a:srgbClr val="002060"/>
                </a:solidFill>
              </a:rPr>
              <a:t>déclenchement de beaucoup de maladies psychosomatiques (</a:t>
            </a:r>
            <a:r>
              <a:rPr lang="fr-FR" i="1" dirty="0">
                <a:solidFill>
                  <a:srgbClr val="002060"/>
                </a:solidFill>
              </a:rPr>
              <a:t>crises d’urticaire ou d’eczémas,  céphalée de tension chronique, lombalgie, colopathie fonctionnelle, syndrome du côlon irritable, voire fibromyalgie</a:t>
            </a:r>
            <a:r>
              <a:rPr lang="fr-FR" dirty="0">
                <a:solidFill>
                  <a:srgbClr val="002060"/>
                </a:solidFill>
              </a:rPr>
              <a:t> …)  semble être liées à une série de  d’agressions ou de chocs psychiques violents ou ressentis comment violents, et aussi à l’effet de surprise ressenti par le malade</a:t>
            </a:r>
            <a:r>
              <a:rPr lang="fr-FR" dirty="0" smtClean="0">
                <a:solidFill>
                  <a:srgbClr val="002060"/>
                </a:solidFill>
              </a:rPr>
              <a:t>, à sa préparation ou non à pouvoir « encaisser » un tel choc, </a:t>
            </a:r>
            <a:r>
              <a:rPr lang="fr-FR" dirty="0">
                <a:solidFill>
                  <a:srgbClr val="002060"/>
                </a:solidFill>
              </a:rPr>
              <a:t>associé au niveau </a:t>
            </a:r>
            <a:r>
              <a:rPr lang="fr-FR" dirty="0" smtClean="0">
                <a:solidFill>
                  <a:srgbClr val="002060"/>
                </a:solidFill>
              </a:rPr>
              <a:t>d’intensité du </a:t>
            </a:r>
            <a:r>
              <a:rPr lang="fr-FR" dirty="0">
                <a:solidFill>
                  <a:srgbClr val="002060"/>
                </a:solidFill>
              </a:rPr>
              <a:t>stress, que le choc ou l’agression a induit chez </a:t>
            </a:r>
            <a:r>
              <a:rPr lang="fr-FR" dirty="0" smtClean="0">
                <a:solidFill>
                  <a:srgbClr val="002060"/>
                </a:solidFill>
              </a:rPr>
              <a:t>lui.</a:t>
            </a:r>
            <a:endParaRPr lang="fr-FR" dirty="0">
              <a:solidFill>
                <a:srgbClr val="002060"/>
              </a:solidFill>
            </a:endParaRPr>
          </a:p>
          <a:p>
            <a:pPr algn="just"/>
            <a:r>
              <a:rPr lang="fr-FR" dirty="0" smtClean="0">
                <a:solidFill>
                  <a:srgbClr val="002060"/>
                </a:solidFill>
              </a:rPr>
              <a:t>Certains </a:t>
            </a:r>
            <a:r>
              <a:rPr lang="fr-FR" dirty="0">
                <a:solidFill>
                  <a:srgbClr val="002060"/>
                </a:solidFill>
              </a:rPr>
              <a:t>chocs traumatiques peuvent créer un état de panique et un terrain dépressif induit important. Ils seront, à leur tour, à l’origine de </a:t>
            </a:r>
            <a:r>
              <a:rPr lang="fr-FR" b="1" dirty="0">
                <a:solidFill>
                  <a:srgbClr val="002060"/>
                </a:solidFill>
              </a:rPr>
              <a:t>surmenages </a:t>
            </a:r>
            <a:r>
              <a:rPr lang="fr-FR" dirty="0">
                <a:solidFill>
                  <a:srgbClr val="002060"/>
                </a:solidFill>
              </a:rPr>
              <a:t>ultérieurs. Or l’on sait que les surmenages peuvent être causes des céphalées de tension particulièrement rebelles à tout traitement et surtout </a:t>
            </a:r>
            <a:r>
              <a:rPr lang="fr-FR" b="1" dirty="0">
                <a:solidFill>
                  <a:srgbClr val="002060"/>
                </a:solidFill>
              </a:rPr>
              <a:t>conduire à différents disfonctionnement physiques</a:t>
            </a:r>
            <a:r>
              <a:rPr lang="fr-FR" dirty="0">
                <a:solidFill>
                  <a:srgbClr val="002060"/>
                </a:solidFill>
              </a:rPr>
              <a:t> [dérèglements somatiques] plus ou moins graves _ états de fatigues chroniques anomaux, maladies cardio-vasculaires, diabètes, déclenchement soudain de maladies auto-immunes _ scléroses en plaques, lupus … _ ou de </a:t>
            </a:r>
            <a:r>
              <a:rPr lang="fr-FR" dirty="0" smtClean="0">
                <a:solidFill>
                  <a:srgbClr val="002060"/>
                </a:solidFill>
              </a:rPr>
              <a:t>cancers (°). </a:t>
            </a:r>
          </a:p>
          <a:p>
            <a:pPr algn="just"/>
            <a:r>
              <a:rPr lang="fr-FR" dirty="0" smtClean="0">
                <a:solidFill>
                  <a:srgbClr val="002060"/>
                </a:solidFill>
              </a:rPr>
              <a:t>Il est important que le corps médical change d’attitude et adapte une attitude d’écoute compréhensive et rassurante </a:t>
            </a:r>
            <a:r>
              <a:rPr lang="fr-FR" dirty="0">
                <a:solidFill>
                  <a:srgbClr val="002060"/>
                </a:solidFill>
              </a:rPr>
              <a:t>envers les </a:t>
            </a:r>
            <a:r>
              <a:rPr lang="fr-FR" dirty="0" smtClean="0">
                <a:solidFill>
                  <a:srgbClr val="002060"/>
                </a:solidFill>
              </a:rPr>
              <a:t>malades. Et qu’il explore plus la piste de </a:t>
            </a:r>
            <a:r>
              <a:rPr lang="fr-FR" i="1" dirty="0">
                <a:solidFill>
                  <a:srgbClr val="FF0000"/>
                </a:solidFill>
              </a:rPr>
              <a:t>la possible contribution d’un stress </a:t>
            </a:r>
            <a:r>
              <a:rPr lang="fr-FR" i="1" dirty="0" smtClean="0">
                <a:solidFill>
                  <a:srgbClr val="FF0000"/>
                </a:solidFill>
              </a:rPr>
              <a:t>grave</a:t>
            </a:r>
            <a:r>
              <a:rPr lang="fr-FR" i="1" dirty="0">
                <a:solidFill>
                  <a:srgbClr val="FF0000"/>
                </a:solidFill>
              </a:rPr>
              <a:t> </a:t>
            </a:r>
            <a:r>
              <a:rPr lang="fr-FR" i="1" dirty="0" smtClean="0">
                <a:solidFill>
                  <a:srgbClr val="FF0000"/>
                </a:solidFill>
              </a:rPr>
              <a:t>ou d’un </a:t>
            </a:r>
            <a:r>
              <a:rPr lang="fr-FR" i="1" dirty="0">
                <a:solidFill>
                  <a:srgbClr val="FF0000"/>
                </a:solidFill>
              </a:rPr>
              <a:t>choc émotionnel important, dans le déclenchement de la </a:t>
            </a:r>
            <a:r>
              <a:rPr lang="fr-FR" i="1" dirty="0" smtClean="0">
                <a:solidFill>
                  <a:srgbClr val="FF0000"/>
                </a:solidFill>
              </a:rPr>
              <a:t>CTC et donc d’un rôle du système nerveux centrale dans le mécanisme de déclenchement et d’entretient de cette douleur.</a:t>
            </a:r>
            <a:endParaRPr lang="fr-FR" dirty="0" smtClean="0">
              <a:solidFill>
                <a:srgbClr val="FF0000"/>
              </a:solidFill>
            </a:endParaRPr>
          </a:p>
          <a:p>
            <a:pPr algn="just"/>
            <a:endParaRPr lang="fr-FR" dirty="0" smtClean="0">
              <a:solidFill>
                <a:srgbClr val="002060"/>
              </a:solidFill>
            </a:endParaRPr>
          </a:p>
          <a:p>
            <a:pPr algn="just"/>
            <a:r>
              <a:rPr lang="fr-FR" sz="1200" dirty="0" smtClean="0">
                <a:solidFill>
                  <a:srgbClr val="002060"/>
                </a:solidFill>
              </a:rPr>
              <a:t>(°) Des </a:t>
            </a:r>
            <a:r>
              <a:rPr lang="fr-FR" sz="1200" dirty="0">
                <a:solidFill>
                  <a:srgbClr val="002060"/>
                </a:solidFill>
              </a:rPr>
              <a:t>cancers peuvent, d’ailleurs, </a:t>
            </a:r>
            <a:r>
              <a:rPr lang="fr-FR" sz="1200" dirty="0" smtClean="0">
                <a:solidFill>
                  <a:srgbClr val="002060"/>
                </a:solidFill>
              </a:rPr>
              <a:t>être, eux-mêmes, </a:t>
            </a:r>
            <a:r>
              <a:rPr lang="fr-FR" sz="1200" dirty="0">
                <a:solidFill>
                  <a:srgbClr val="002060"/>
                </a:solidFill>
              </a:rPr>
              <a:t>déclenchés par des épisodes de graves </a:t>
            </a:r>
            <a:r>
              <a:rPr lang="fr-FR" sz="1200" dirty="0" smtClean="0">
                <a:solidFill>
                  <a:srgbClr val="002060"/>
                </a:solidFill>
              </a:rPr>
              <a:t>dépressions, elles-mêmes pouvant induire l’état d’immunodépression du malade. </a:t>
            </a:r>
            <a:endParaRPr lang="fr-FR" sz="1200" dirty="0">
              <a:solidFill>
                <a:srgbClr val="002060"/>
              </a:solidFill>
            </a:endParaRPr>
          </a:p>
        </p:txBody>
      </p:sp>
      <p:sp>
        <p:nvSpPr>
          <p:cNvPr id="5" name="ZoneTexte 4"/>
          <p:cNvSpPr txBox="1"/>
          <p:nvPr/>
        </p:nvSpPr>
        <p:spPr>
          <a:xfrm>
            <a:off x="225911" y="647995"/>
            <a:ext cx="2000922" cy="365760"/>
          </a:xfrm>
          <a:prstGeom prst="rect">
            <a:avLst/>
          </a:prstGeom>
          <a:noFill/>
        </p:spPr>
        <p:txBody>
          <a:bodyPr wrap="square" rtlCol="0">
            <a:spAutoFit/>
          </a:bodyPr>
          <a:lstStyle/>
          <a:p>
            <a:r>
              <a:rPr lang="fr-FR" b="1" dirty="0" smtClean="0">
                <a:solidFill>
                  <a:srgbClr val="002060"/>
                </a:solidFill>
              </a:rPr>
              <a:t>2</a:t>
            </a:r>
            <a:r>
              <a:rPr lang="fr-FR" b="1" dirty="0">
                <a:solidFill>
                  <a:srgbClr val="002060"/>
                </a:solidFill>
              </a:rPr>
              <a:t>0</a:t>
            </a:r>
            <a:r>
              <a:rPr lang="fr-FR" b="1" dirty="0" smtClean="0">
                <a:solidFill>
                  <a:srgbClr val="002060"/>
                </a:solidFill>
              </a:rPr>
              <a:t>. Conclusions</a:t>
            </a:r>
            <a:endParaRPr lang="fr-FR" b="1" dirty="0">
              <a:solidFill>
                <a:srgbClr val="002060"/>
              </a:solidFill>
            </a:endParaRPr>
          </a:p>
        </p:txBody>
      </p:sp>
      <p:sp>
        <p:nvSpPr>
          <p:cNvPr id="6" name="ZoneTexte 5"/>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7" name="Espace réservé du numéro de diapositive 2"/>
          <p:cNvSpPr>
            <a:spLocks noGrp="1"/>
          </p:cNvSpPr>
          <p:nvPr>
            <p:ph type="sldNum" sz="quarter" idx="12"/>
          </p:nvPr>
        </p:nvSpPr>
        <p:spPr>
          <a:xfrm>
            <a:off x="0" y="166745"/>
            <a:ext cx="623782" cy="363659"/>
          </a:xfrm>
        </p:spPr>
        <p:txBody>
          <a:bodyPr/>
          <a:lstStyle/>
          <a:p>
            <a:fld id="{CE177AD9-1C89-497B-82D4-54EC60B92A04}" type="slidenum">
              <a:rPr lang="fr-FR" smtClean="0"/>
              <a:t>81</a:t>
            </a:fld>
            <a:endParaRPr lang="fr-FR" dirty="0"/>
          </a:p>
        </p:txBody>
      </p:sp>
    </p:spTree>
    <p:extLst>
      <p:ext uri="{BB962C8B-B14F-4D97-AF65-F5344CB8AC3E}">
        <p14:creationId xmlns:p14="http://schemas.microsoft.com/office/powerpoint/2010/main" val="26273451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5911" y="647995"/>
            <a:ext cx="3442978" cy="369332"/>
          </a:xfrm>
          <a:prstGeom prst="rect">
            <a:avLst/>
          </a:prstGeom>
          <a:noFill/>
        </p:spPr>
        <p:txBody>
          <a:bodyPr wrap="square" rtlCol="0">
            <a:spAutoFit/>
          </a:bodyPr>
          <a:lstStyle/>
          <a:p>
            <a:r>
              <a:rPr lang="fr-FR" b="1" dirty="0" smtClean="0">
                <a:solidFill>
                  <a:srgbClr val="002060"/>
                </a:solidFill>
              </a:rPr>
              <a:t>21. Annexe : Bibliographie</a:t>
            </a:r>
            <a:endParaRPr lang="fr-FR" b="1" dirty="0">
              <a:solidFill>
                <a:srgbClr val="002060"/>
              </a:solidFill>
            </a:endParaRPr>
          </a:p>
        </p:txBody>
      </p:sp>
      <p:sp>
        <p:nvSpPr>
          <p:cNvPr id="7" name="ZoneTexte 6"/>
          <p:cNvSpPr txBox="1"/>
          <p:nvPr/>
        </p:nvSpPr>
        <p:spPr>
          <a:xfrm>
            <a:off x="225911" y="2182008"/>
            <a:ext cx="3522000" cy="369332"/>
          </a:xfrm>
          <a:prstGeom prst="rect">
            <a:avLst/>
          </a:prstGeom>
          <a:noFill/>
        </p:spPr>
        <p:txBody>
          <a:bodyPr wrap="square" rtlCol="0">
            <a:spAutoFit/>
          </a:bodyPr>
          <a:lstStyle/>
          <a:p>
            <a:r>
              <a:rPr lang="fr-FR" b="1" dirty="0" smtClean="0">
                <a:solidFill>
                  <a:srgbClr val="002060"/>
                </a:solidFill>
              </a:rPr>
              <a:t>21.1. Livres</a:t>
            </a:r>
            <a:endParaRPr lang="fr-FR" b="1" dirty="0">
              <a:solidFill>
                <a:srgbClr val="002060"/>
              </a:solidFill>
            </a:endParaRPr>
          </a:p>
        </p:txBody>
      </p:sp>
      <p:sp>
        <p:nvSpPr>
          <p:cNvPr id="8" name="ZoneTexte 7"/>
          <p:cNvSpPr txBox="1"/>
          <p:nvPr/>
        </p:nvSpPr>
        <p:spPr>
          <a:xfrm>
            <a:off x="322729" y="2585981"/>
            <a:ext cx="5977710" cy="307777"/>
          </a:xfrm>
          <a:prstGeom prst="rect">
            <a:avLst/>
          </a:prstGeom>
          <a:noFill/>
        </p:spPr>
        <p:txBody>
          <a:bodyPr wrap="square" rtlCol="0">
            <a:spAutoFit/>
          </a:bodyPr>
          <a:lstStyle/>
          <a:p>
            <a:r>
              <a:rPr lang="fr-FR" sz="1400" dirty="0" smtClean="0">
                <a:solidFill>
                  <a:srgbClr val="002060"/>
                </a:solidFill>
              </a:rPr>
              <a:t>[1] </a:t>
            </a:r>
            <a:r>
              <a:rPr lang="fr-FR" sz="1400" i="1" dirty="0" smtClean="0">
                <a:solidFill>
                  <a:srgbClr val="002060"/>
                </a:solidFill>
              </a:rPr>
              <a:t>Céphalées de tension</a:t>
            </a:r>
            <a:r>
              <a:rPr lang="fr-FR" sz="1400" dirty="0" smtClean="0">
                <a:solidFill>
                  <a:srgbClr val="002060"/>
                </a:solidFill>
              </a:rPr>
              <a:t>, Dr. Michel </a:t>
            </a:r>
            <a:r>
              <a:rPr lang="fr-FR" sz="1400" dirty="0" err="1" smtClean="0">
                <a:solidFill>
                  <a:srgbClr val="002060"/>
                </a:solidFill>
              </a:rPr>
              <a:t>Lantéri</a:t>
            </a:r>
            <a:r>
              <a:rPr lang="fr-FR" sz="1400" dirty="0" smtClean="0">
                <a:solidFill>
                  <a:srgbClr val="002060"/>
                </a:solidFill>
              </a:rPr>
              <a:t>-Minet, MEDI-TEXT Editions, 2008.</a:t>
            </a:r>
            <a:endParaRPr lang="fr-FR" sz="1400" dirty="0">
              <a:solidFill>
                <a:srgbClr val="002060"/>
              </a:solidFill>
            </a:endParaRPr>
          </a:p>
        </p:txBody>
      </p:sp>
      <p:sp>
        <p:nvSpPr>
          <p:cNvPr id="9" name="ZoneTexte 8"/>
          <p:cNvSpPr txBox="1"/>
          <p:nvPr/>
        </p:nvSpPr>
        <p:spPr>
          <a:xfrm>
            <a:off x="225910" y="3113063"/>
            <a:ext cx="3172045" cy="369332"/>
          </a:xfrm>
          <a:prstGeom prst="rect">
            <a:avLst/>
          </a:prstGeom>
          <a:noFill/>
        </p:spPr>
        <p:txBody>
          <a:bodyPr wrap="square" rtlCol="0">
            <a:spAutoFit/>
          </a:bodyPr>
          <a:lstStyle/>
          <a:p>
            <a:r>
              <a:rPr lang="fr-FR" b="1" dirty="0" smtClean="0">
                <a:solidFill>
                  <a:srgbClr val="002060"/>
                </a:solidFill>
              </a:rPr>
              <a:t>21.2. Internet</a:t>
            </a:r>
            <a:endParaRPr lang="fr-FR" b="1" dirty="0">
              <a:solidFill>
                <a:srgbClr val="002060"/>
              </a:solidFill>
            </a:endParaRPr>
          </a:p>
        </p:txBody>
      </p:sp>
      <p:sp>
        <p:nvSpPr>
          <p:cNvPr id="10" name="ZoneTexte 9"/>
          <p:cNvSpPr txBox="1"/>
          <p:nvPr/>
        </p:nvSpPr>
        <p:spPr>
          <a:xfrm>
            <a:off x="146889" y="3517752"/>
            <a:ext cx="9008400" cy="2893100"/>
          </a:xfrm>
          <a:prstGeom prst="rect">
            <a:avLst/>
          </a:prstGeom>
          <a:noFill/>
        </p:spPr>
        <p:txBody>
          <a:bodyPr wrap="square" rtlCol="0">
            <a:spAutoFit/>
          </a:bodyPr>
          <a:lstStyle/>
          <a:p>
            <a:r>
              <a:rPr lang="fr-FR" sz="1400" dirty="0" smtClean="0">
                <a:solidFill>
                  <a:srgbClr val="002060"/>
                </a:solidFill>
              </a:rPr>
              <a:t>[1] </a:t>
            </a:r>
            <a:r>
              <a:rPr lang="fr-FR" sz="1400" dirty="0" smtClean="0">
                <a:hlinkClick r:id="rId2"/>
              </a:rPr>
              <a:t>http</a:t>
            </a:r>
            <a:r>
              <a:rPr lang="fr-FR" sz="1400" dirty="0">
                <a:hlinkClick r:id="rId2"/>
              </a:rPr>
              <a:t>://</a:t>
            </a:r>
            <a:r>
              <a:rPr lang="fr-FR" sz="1400" dirty="0" smtClean="0">
                <a:hlinkClick r:id="rId2"/>
              </a:rPr>
              <a:t>fr.wikipedia.org/wiki/C%C3%A9phal%C3%A9e_de_tension</a:t>
            </a:r>
            <a:endParaRPr lang="fr-FR" sz="1400" dirty="0" smtClean="0"/>
          </a:p>
          <a:p>
            <a:r>
              <a:rPr lang="fr-FR" sz="1400" dirty="0">
                <a:solidFill>
                  <a:srgbClr val="002060"/>
                </a:solidFill>
              </a:rPr>
              <a:t>[2] </a:t>
            </a:r>
            <a:r>
              <a:rPr lang="fr-FR" sz="1400" i="1" dirty="0">
                <a:solidFill>
                  <a:srgbClr val="002060"/>
                </a:solidFill>
              </a:rPr>
              <a:t>Tension-type </a:t>
            </a:r>
            <a:r>
              <a:rPr lang="fr-FR" sz="1400" i="1" dirty="0" err="1">
                <a:solidFill>
                  <a:srgbClr val="002060"/>
                </a:solidFill>
              </a:rPr>
              <a:t>headache</a:t>
            </a:r>
            <a:r>
              <a:rPr lang="fr-FR" sz="1400" i="1" dirty="0">
                <a:solidFill>
                  <a:srgbClr val="002060"/>
                </a:solidFill>
              </a:rPr>
              <a:t> </a:t>
            </a:r>
            <a:r>
              <a:rPr lang="fr-FR" sz="1400" dirty="0">
                <a:solidFill>
                  <a:srgbClr val="002060"/>
                </a:solidFill>
              </a:rPr>
              <a:t>(</a:t>
            </a:r>
            <a:r>
              <a:rPr lang="fr-FR" sz="1400" dirty="0" err="1">
                <a:solidFill>
                  <a:srgbClr val="002060"/>
                </a:solidFill>
              </a:rPr>
              <a:t>Headache</a:t>
            </a:r>
            <a:r>
              <a:rPr lang="fr-FR" sz="1400" dirty="0">
                <a:solidFill>
                  <a:srgbClr val="002060"/>
                </a:solidFill>
              </a:rPr>
              <a:t>, Tension; </a:t>
            </a:r>
            <a:r>
              <a:rPr lang="fr-FR" sz="1400" dirty="0" err="1">
                <a:solidFill>
                  <a:srgbClr val="002060"/>
                </a:solidFill>
              </a:rPr>
              <a:t>Psychogenic</a:t>
            </a:r>
            <a:r>
              <a:rPr lang="fr-FR" sz="1400" dirty="0">
                <a:solidFill>
                  <a:srgbClr val="002060"/>
                </a:solidFill>
              </a:rPr>
              <a:t> </a:t>
            </a:r>
            <a:r>
              <a:rPr lang="fr-FR" sz="1400" dirty="0" err="1">
                <a:solidFill>
                  <a:srgbClr val="002060"/>
                </a:solidFill>
              </a:rPr>
              <a:t>Headache</a:t>
            </a:r>
            <a:r>
              <a:rPr lang="fr-FR" sz="1400" dirty="0">
                <a:solidFill>
                  <a:srgbClr val="002060"/>
                </a:solidFill>
              </a:rPr>
              <a:t>; Stress </a:t>
            </a:r>
            <a:r>
              <a:rPr lang="fr-FR" sz="1400" dirty="0" err="1">
                <a:solidFill>
                  <a:srgbClr val="002060"/>
                </a:solidFill>
              </a:rPr>
              <a:t>Headache</a:t>
            </a:r>
            <a:r>
              <a:rPr lang="fr-FR" sz="1400" dirty="0">
                <a:solidFill>
                  <a:srgbClr val="002060"/>
                </a:solidFill>
              </a:rPr>
              <a:t>; Tension-</a:t>
            </a:r>
            <a:r>
              <a:rPr lang="fr-FR" sz="1400" dirty="0" err="1">
                <a:solidFill>
                  <a:srgbClr val="002060"/>
                </a:solidFill>
              </a:rPr>
              <a:t>Vascular</a:t>
            </a:r>
            <a:r>
              <a:rPr lang="fr-FR" sz="1400" dirty="0">
                <a:solidFill>
                  <a:srgbClr val="002060"/>
                </a:solidFill>
              </a:rPr>
              <a:t> </a:t>
            </a:r>
            <a:r>
              <a:rPr lang="fr-FR" sz="1400" dirty="0" err="1">
                <a:solidFill>
                  <a:srgbClr val="002060"/>
                </a:solidFill>
              </a:rPr>
              <a:t>Headache</a:t>
            </a:r>
            <a:r>
              <a:rPr lang="fr-FR" sz="1400" dirty="0">
                <a:solidFill>
                  <a:srgbClr val="002060"/>
                </a:solidFill>
              </a:rPr>
              <a:t>), </a:t>
            </a:r>
            <a:r>
              <a:rPr lang="fr-FR" sz="1400" dirty="0">
                <a:hlinkClick r:id="rId3"/>
              </a:rPr>
              <a:t>http://</a:t>
            </a:r>
            <a:r>
              <a:rPr lang="fr-FR" sz="1400" dirty="0" smtClean="0">
                <a:hlinkClick r:id="rId3"/>
              </a:rPr>
              <a:t>www.lookfordiagnosis.com/mesh_info.php?term=Tension-Type+Headache&amp;lang=1</a:t>
            </a:r>
            <a:r>
              <a:rPr lang="fr-FR" sz="1400" dirty="0" smtClean="0"/>
              <a:t> </a:t>
            </a:r>
          </a:p>
          <a:p>
            <a:r>
              <a:rPr lang="fr-FR" sz="1400" dirty="0"/>
              <a:t>[</a:t>
            </a:r>
            <a:r>
              <a:rPr lang="fr-FR" sz="1400" dirty="0">
                <a:solidFill>
                  <a:srgbClr val="002060"/>
                </a:solidFill>
              </a:rPr>
              <a:t>3] </a:t>
            </a:r>
            <a:r>
              <a:rPr lang="fr-FR" sz="1400" i="1" dirty="0">
                <a:solidFill>
                  <a:srgbClr val="002060"/>
                </a:solidFill>
              </a:rPr>
              <a:t>Céphalée de tension</a:t>
            </a:r>
            <a:r>
              <a:rPr lang="fr-FR" sz="1400" dirty="0">
                <a:solidFill>
                  <a:srgbClr val="002060"/>
                </a:solidFill>
              </a:rPr>
              <a:t>, Lori Montgomery M.D., CCFP</a:t>
            </a:r>
            <a:r>
              <a:rPr lang="fr-FR" sz="1400" dirty="0" smtClean="0">
                <a:solidFill>
                  <a:srgbClr val="002060"/>
                </a:solidFill>
              </a:rPr>
              <a:t>, </a:t>
            </a:r>
            <a:r>
              <a:rPr lang="fr-FR" sz="1400" dirty="0" smtClean="0">
                <a:hlinkClick r:id="rId4"/>
              </a:rPr>
              <a:t>http://www.douleurchronique.org/print_new.asp?node=203</a:t>
            </a:r>
            <a:endParaRPr lang="fr-FR" sz="1400" dirty="0" smtClean="0"/>
          </a:p>
          <a:p>
            <a:r>
              <a:rPr lang="fr-FR" sz="1400" dirty="0" smtClean="0">
                <a:solidFill>
                  <a:srgbClr val="002060"/>
                </a:solidFill>
              </a:rPr>
              <a:t>[4] Site de l’Association « Papillons en cage », </a:t>
            </a:r>
            <a:r>
              <a:rPr lang="fr-FR" sz="1400" dirty="0">
                <a:solidFill>
                  <a:srgbClr val="002060"/>
                </a:solidFill>
              </a:rPr>
              <a:t>Site : </a:t>
            </a:r>
            <a:r>
              <a:rPr lang="fr-FR" sz="1400" dirty="0">
                <a:solidFill>
                  <a:srgbClr val="002060"/>
                </a:solidFill>
                <a:hlinkClick r:id="rId5"/>
              </a:rPr>
              <a:t>http://www.cephaleesdetension.co.nr/</a:t>
            </a:r>
            <a:r>
              <a:rPr lang="fr-FR" sz="1400" dirty="0">
                <a:solidFill>
                  <a:srgbClr val="002060"/>
                </a:solidFill>
              </a:rPr>
              <a:t> </a:t>
            </a:r>
            <a:endParaRPr lang="fr-FR" sz="1400" dirty="0" smtClean="0">
              <a:solidFill>
                <a:srgbClr val="002060"/>
              </a:solidFill>
            </a:endParaRPr>
          </a:p>
          <a:p>
            <a:r>
              <a:rPr lang="fr-FR" sz="1400" dirty="0">
                <a:solidFill>
                  <a:srgbClr val="002060"/>
                </a:solidFill>
              </a:rPr>
              <a:t>[4bis] Définitions – Lexique – Glossaire – Dictionnaire des céphalées de tension, </a:t>
            </a:r>
            <a:r>
              <a:rPr lang="fr-FR" sz="1400" dirty="0">
                <a:solidFill>
                  <a:srgbClr val="002060"/>
                </a:solidFill>
                <a:hlinkClick r:id="rId6"/>
              </a:rPr>
              <a:t>http://</a:t>
            </a:r>
            <a:r>
              <a:rPr lang="fr-FR" sz="1400" dirty="0" smtClean="0">
                <a:solidFill>
                  <a:srgbClr val="002060"/>
                </a:solidFill>
                <a:hlinkClick r:id="rId6"/>
              </a:rPr>
              <a:t>benjamin.lisan.free.fr/AssoLutteContreCephalee/Definitions.htm</a:t>
            </a:r>
            <a:r>
              <a:rPr lang="fr-FR" sz="1400" dirty="0" smtClean="0">
                <a:solidFill>
                  <a:srgbClr val="002060"/>
                </a:solidFill>
              </a:rPr>
              <a:t> </a:t>
            </a:r>
            <a:endParaRPr lang="fr-FR" sz="1400" dirty="0" smtClean="0"/>
          </a:p>
          <a:p>
            <a:endParaRPr lang="fr-FR" sz="1400" dirty="0"/>
          </a:p>
          <a:p>
            <a:r>
              <a:rPr lang="fr-FR" sz="1400" dirty="0" smtClean="0">
                <a:solidFill>
                  <a:srgbClr val="002060"/>
                </a:solidFill>
              </a:rPr>
              <a:t>Sur les maltraitances psychologiques : </a:t>
            </a:r>
          </a:p>
          <a:p>
            <a:endParaRPr lang="fr-FR" sz="1400" dirty="0" smtClean="0">
              <a:solidFill>
                <a:srgbClr val="002060"/>
              </a:solidFill>
            </a:endParaRPr>
          </a:p>
          <a:p>
            <a:r>
              <a:rPr lang="fr-FR" sz="1400" dirty="0" smtClean="0">
                <a:solidFill>
                  <a:srgbClr val="002060"/>
                </a:solidFill>
              </a:rPr>
              <a:t>[a] CHAPITRE </a:t>
            </a:r>
            <a:r>
              <a:rPr lang="fr-FR" sz="1400" dirty="0">
                <a:solidFill>
                  <a:srgbClr val="002060"/>
                </a:solidFill>
              </a:rPr>
              <a:t>1 La victimisation par les pairs à l’école et la dépression à l’adolescence : état de la question, </a:t>
            </a:r>
            <a:r>
              <a:rPr lang="fr-FR" sz="1400" dirty="0">
                <a:hlinkClick r:id="rId7"/>
              </a:rPr>
              <a:t>http://</a:t>
            </a:r>
            <a:r>
              <a:rPr lang="fr-FR" sz="1400" dirty="0" smtClean="0">
                <a:hlinkClick r:id="rId7"/>
              </a:rPr>
              <a:t>theses.ulaval.ca/archimede/fichiers/24591/ch02.html</a:t>
            </a:r>
            <a:r>
              <a:rPr lang="fr-FR" sz="1400" dirty="0" smtClean="0"/>
              <a:t> </a:t>
            </a:r>
            <a:endParaRPr lang="fr-FR" sz="1400" dirty="0"/>
          </a:p>
          <a:p>
            <a:r>
              <a:rPr lang="fr-FR" sz="1400" dirty="0" smtClean="0">
                <a:solidFill>
                  <a:srgbClr val="002060"/>
                </a:solidFill>
              </a:rPr>
              <a:t>[b] </a:t>
            </a:r>
            <a:r>
              <a:rPr lang="fr-FR" sz="1400" dirty="0" smtClean="0">
                <a:hlinkClick r:id="rId8"/>
              </a:rPr>
              <a:t>http</a:t>
            </a:r>
            <a:r>
              <a:rPr lang="fr-FR" sz="1400" dirty="0">
                <a:hlinkClick r:id="rId8"/>
              </a:rPr>
              <a:t>://</a:t>
            </a:r>
            <a:r>
              <a:rPr lang="fr-FR" sz="1400" dirty="0" smtClean="0">
                <a:hlinkClick r:id="rId8"/>
              </a:rPr>
              <a:t>benjamin.lisan.free.fr/AssoLutteContreCephalee/La_maltraitance_psychologique_faite_aux_enfants.doc</a:t>
            </a:r>
            <a:r>
              <a:rPr lang="fr-FR" sz="1400" dirty="0" smtClean="0"/>
              <a:t> </a:t>
            </a:r>
            <a:endParaRPr lang="fr-FR" sz="1400" dirty="0"/>
          </a:p>
        </p:txBody>
      </p:sp>
      <p:sp>
        <p:nvSpPr>
          <p:cNvPr id="11" name="ZoneTexte 10"/>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12" name="Espace réservé du numéro de diapositive 1"/>
          <p:cNvSpPr>
            <a:spLocks noGrp="1"/>
          </p:cNvSpPr>
          <p:nvPr>
            <p:ph type="sldNum" sz="quarter" idx="12"/>
          </p:nvPr>
        </p:nvSpPr>
        <p:spPr>
          <a:xfrm>
            <a:off x="204900" y="105740"/>
            <a:ext cx="660699" cy="288402"/>
          </a:xfrm>
        </p:spPr>
        <p:txBody>
          <a:bodyPr/>
          <a:lstStyle/>
          <a:p>
            <a:fld id="{CE177AD9-1C89-497B-82D4-54EC60B92A04}" type="slidenum">
              <a:rPr lang="fr-FR" smtClean="0"/>
              <a:t>82</a:t>
            </a:fld>
            <a:endParaRPr lang="fr-FR" dirty="0"/>
          </a:p>
        </p:txBody>
      </p:sp>
      <p:pic>
        <p:nvPicPr>
          <p:cNvPr id="2" name="Imag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3164" y="307032"/>
            <a:ext cx="1800225" cy="2543175"/>
          </a:xfrm>
          <a:prstGeom prst="rect">
            <a:avLst/>
          </a:prstGeom>
        </p:spPr>
      </p:pic>
      <p:sp>
        <p:nvSpPr>
          <p:cNvPr id="3" name="ZoneTexte 2"/>
          <p:cNvSpPr txBox="1"/>
          <p:nvPr/>
        </p:nvSpPr>
        <p:spPr>
          <a:xfrm>
            <a:off x="225911" y="1185333"/>
            <a:ext cx="9572845" cy="954107"/>
          </a:xfrm>
          <a:prstGeom prst="rect">
            <a:avLst/>
          </a:prstGeom>
          <a:noFill/>
        </p:spPr>
        <p:txBody>
          <a:bodyPr wrap="square" rtlCol="0">
            <a:spAutoFit/>
          </a:bodyPr>
          <a:lstStyle/>
          <a:p>
            <a:pPr algn="just"/>
            <a:r>
              <a:rPr lang="fr-FR" sz="1400" dirty="0" smtClean="0">
                <a:solidFill>
                  <a:srgbClr val="002060"/>
                </a:solidFill>
              </a:rPr>
              <a:t>Il n’y a quasiment aucun livre intéressant, même en anglais, consacré uniquement, qui se soit spécialisé sur les céphalées de tension. En Français, il n’y en a qu’un celui, ci-dessous, du Dr. Michel </a:t>
            </a:r>
            <a:r>
              <a:rPr lang="fr-FR" sz="1400" dirty="0" err="1" smtClean="0">
                <a:solidFill>
                  <a:srgbClr val="002060"/>
                </a:solidFill>
              </a:rPr>
              <a:t>Lantéri</a:t>
            </a:r>
            <a:r>
              <a:rPr lang="fr-FR" sz="1400" dirty="0" smtClean="0">
                <a:solidFill>
                  <a:srgbClr val="002060"/>
                </a:solidFill>
              </a:rPr>
              <a:t>-Minet.</a:t>
            </a:r>
          </a:p>
          <a:p>
            <a:pPr algn="just"/>
            <a:r>
              <a:rPr lang="fr-FR" sz="1400" dirty="0" smtClean="0">
                <a:solidFill>
                  <a:srgbClr val="002060"/>
                </a:solidFill>
              </a:rPr>
              <a:t>Et sur Internet, actuellement, il n’y a aucun article innovant qui fasse vraiment avancer la connaissance sur le sujet des céphalées de tension.</a:t>
            </a:r>
            <a:endParaRPr lang="fr-FR" sz="1400" dirty="0">
              <a:solidFill>
                <a:srgbClr val="002060"/>
              </a:solidFill>
            </a:endParaRPr>
          </a:p>
        </p:txBody>
      </p:sp>
    </p:spTree>
    <p:extLst>
      <p:ext uri="{BB962C8B-B14F-4D97-AF65-F5344CB8AC3E}">
        <p14:creationId xmlns:p14="http://schemas.microsoft.com/office/powerpoint/2010/main" val="22329045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0093" y="208471"/>
            <a:ext cx="564611" cy="355401"/>
          </a:xfrm>
        </p:spPr>
        <p:txBody>
          <a:bodyPr/>
          <a:lstStyle/>
          <a:p>
            <a:fld id="{CE177AD9-1C89-497B-82D4-54EC60B92A04}" type="slidenum">
              <a:rPr lang="fr-FR" smtClean="0"/>
              <a:t>83</a:t>
            </a:fld>
            <a:endParaRPr lang="fr-FR" dirty="0"/>
          </a:p>
        </p:txBody>
      </p:sp>
      <p:sp>
        <p:nvSpPr>
          <p:cNvPr id="3" name="ZoneTexte 2"/>
          <p:cNvSpPr txBox="1"/>
          <p:nvPr/>
        </p:nvSpPr>
        <p:spPr>
          <a:xfrm>
            <a:off x="225911" y="647994"/>
            <a:ext cx="4758684" cy="369332"/>
          </a:xfrm>
          <a:prstGeom prst="rect">
            <a:avLst/>
          </a:prstGeom>
          <a:noFill/>
        </p:spPr>
        <p:txBody>
          <a:bodyPr wrap="square" rtlCol="0">
            <a:spAutoFit/>
          </a:bodyPr>
          <a:lstStyle/>
          <a:p>
            <a:r>
              <a:rPr lang="fr-FR" b="1" dirty="0" smtClean="0">
                <a:solidFill>
                  <a:srgbClr val="002060"/>
                </a:solidFill>
              </a:rPr>
              <a:t>22. Annexe : Distinctions entre les céphalées </a:t>
            </a:r>
            <a:endParaRPr lang="fr-FR" b="1" dirty="0">
              <a:solidFill>
                <a:srgbClr val="002060"/>
              </a:solidFill>
            </a:endParaRPr>
          </a:p>
        </p:txBody>
      </p:sp>
      <p:sp>
        <p:nvSpPr>
          <p:cNvPr id="4" name="ZoneTexte 3"/>
          <p:cNvSpPr txBox="1"/>
          <p:nvPr/>
        </p:nvSpPr>
        <p:spPr>
          <a:xfrm>
            <a:off x="3960914" y="208471"/>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141" y="647995"/>
            <a:ext cx="6350000" cy="61087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96" y="1096360"/>
            <a:ext cx="4286250" cy="1905000"/>
          </a:xfrm>
          <a:prstGeom prst="rect">
            <a:avLst/>
          </a:prstGeom>
        </p:spPr>
      </p:pic>
      <p:sp>
        <p:nvSpPr>
          <p:cNvPr id="8" name="ZoneTexte 7"/>
          <p:cNvSpPr txBox="1"/>
          <p:nvPr/>
        </p:nvSpPr>
        <p:spPr>
          <a:xfrm>
            <a:off x="225911" y="3001360"/>
            <a:ext cx="1467421" cy="1195914"/>
          </a:xfrm>
          <a:prstGeom prst="rect">
            <a:avLst/>
          </a:prstGeom>
          <a:noFill/>
        </p:spPr>
        <p:txBody>
          <a:bodyPr wrap="square" rtlCol="0">
            <a:spAutoFit/>
          </a:bodyPr>
          <a:lstStyle/>
          <a:p>
            <a:pPr algn="ctr"/>
            <a:r>
              <a:rPr lang="fr-FR" sz="1200" b="1" dirty="0" smtClean="0">
                <a:solidFill>
                  <a:srgbClr val="002060"/>
                </a:solidFill>
              </a:rPr>
              <a:t>Sinus :</a:t>
            </a:r>
          </a:p>
          <a:p>
            <a:pPr algn="ctr"/>
            <a:r>
              <a:rPr lang="fr-FR" sz="1200" dirty="0" smtClean="0">
                <a:solidFill>
                  <a:srgbClr val="002060"/>
                </a:solidFill>
              </a:rPr>
              <a:t>la </a:t>
            </a:r>
            <a:r>
              <a:rPr lang="fr-FR" sz="1200" dirty="0">
                <a:solidFill>
                  <a:srgbClr val="002060"/>
                </a:solidFill>
              </a:rPr>
              <a:t>douleur est habituellement derrière le front et/ou les pommettes</a:t>
            </a:r>
          </a:p>
        </p:txBody>
      </p:sp>
      <p:sp>
        <p:nvSpPr>
          <p:cNvPr id="9" name="ZoneTexte 8"/>
          <p:cNvSpPr txBox="1"/>
          <p:nvPr/>
        </p:nvSpPr>
        <p:spPr>
          <a:xfrm>
            <a:off x="1514918" y="2996945"/>
            <a:ext cx="1116770" cy="1200329"/>
          </a:xfrm>
          <a:prstGeom prst="rect">
            <a:avLst/>
          </a:prstGeom>
          <a:noFill/>
        </p:spPr>
        <p:txBody>
          <a:bodyPr wrap="square" rtlCol="0">
            <a:spAutoFit/>
          </a:bodyPr>
          <a:lstStyle/>
          <a:p>
            <a:pPr algn="ctr"/>
            <a:r>
              <a:rPr lang="fr-FR" sz="1200" b="1" dirty="0" smtClean="0">
                <a:solidFill>
                  <a:srgbClr val="002060"/>
                </a:solidFill>
              </a:rPr>
              <a:t>Cluster / Algie </a:t>
            </a:r>
            <a:r>
              <a:rPr lang="fr-FR" sz="1200" b="1" dirty="0">
                <a:solidFill>
                  <a:srgbClr val="002060"/>
                </a:solidFill>
              </a:rPr>
              <a:t>vasculaire de la face </a:t>
            </a:r>
            <a:r>
              <a:rPr lang="fr-FR" sz="1200" dirty="0" smtClean="0">
                <a:solidFill>
                  <a:srgbClr val="002060"/>
                </a:solidFill>
              </a:rPr>
              <a:t>: </a:t>
            </a:r>
          </a:p>
          <a:p>
            <a:pPr algn="ctr"/>
            <a:r>
              <a:rPr lang="fr-FR" sz="1200" dirty="0" smtClean="0">
                <a:solidFill>
                  <a:srgbClr val="002060"/>
                </a:solidFill>
              </a:rPr>
              <a:t>la </a:t>
            </a:r>
            <a:r>
              <a:rPr lang="fr-FR" sz="1200" dirty="0">
                <a:solidFill>
                  <a:srgbClr val="002060"/>
                </a:solidFill>
              </a:rPr>
              <a:t>douleur est dans et autour de l'œil</a:t>
            </a:r>
          </a:p>
        </p:txBody>
      </p:sp>
      <p:sp>
        <p:nvSpPr>
          <p:cNvPr id="10" name="ZoneTexte 9"/>
          <p:cNvSpPr txBox="1"/>
          <p:nvPr/>
        </p:nvSpPr>
        <p:spPr>
          <a:xfrm>
            <a:off x="2631688" y="2996946"/>
            <a:ext cx="1127512" cy="1015663"/>
          </a:xfrm>
          <a:prstGeom prst="rect">
            <a:avLst/>
          </a:prstGeom>
          <a:noFill/>
        </p:spPr>
        <p:txBody>
          <a:bodyPr wrap="square" rtlCol="0">
            <a:spAutoFit/>
          </a:bodyPr>
          <a:lstStyle/>
          <a:p>
            <a:pPr algn="ctr"/>
            <a:r>
              <a:rPr lang="fr-FR" sz="1200" b="1" dirty="0" smtClean="0">
                <a:solidFill>
                  <a:srgbClr val="002060"/>
                </a:solidFill>
              </a:rPr>
              <a:t>Tension</a:t>
            </a:r>
            <a:r>
              <a:rPr lang="fr-FR" sz="1200" dirty="0" smtClean="0">
                <a:solidFill>
                  <a:srgbClr val="002060"/>
                </a:solidFill>
              </a:rPr>
              <a:t> :</a:t>
            </a:r>
          </a:p>
          <a:p>
            <a:pPr algn="ctr"/>
            <a:r>
              <a:rPr lang="fr-FR" sz="1200" dirty="0" smtClean="0">
                <a:solidFill>
                  <a:srgbClr val="002060"/>
                </a:solidFill>
              </a:rPr>
              <a:t>la </a:t>
            </a:r>
            <a:r>
              <a:rPr lang="fr-FR" sz="1200" dirty="0">
                <a:solidFill>
                  <a:srgbClr val="002060"/>
                </a:solidFill>
              </a:rPr>
              <a:t>douleur est comme une main serrant la tête</a:t>
            </a:r>
          </a:p>
        </p:txBody>
      </p:sp>
      <p:sp>
        <p:nvSpPr>
          <p:cNvPr id="11" name="ZoneTexte 10"/>
          <p:cNvSpPr txBox="1"/>
          <p:nvPr/>
        </p:nvSpPr>
        <p:spPr>
          <a:xfrm>
            <a:off x="3646449" y="2996945"/>
            <a:ext cx="1156451" cy="1384995"/>
          </a:xfrm>
          <a:prstGeom prst="rect">
            <a:avLst/>
          </a:prstGeom>
          <a:noFill/>
        </p:spPr>
        <p:txBody>
          <a:bodyPr wrap="square" rtlCol="0">
            <a:spAutoFit/>
          </a:bodyPr>
          <a:lstStyle/>
          <a:p>
            <a:pPr algn="ctr"/>
            <a:r>
              <a:rPr lang="fr-FR" sz="1200" b="1" dirty="0" smtClean="0">
                <a:solidFill>
                  <a:srgbClr val="002060"/>
                </a:solidFill>
              </a:rPr>
              <a:t>Migraine</a:t>
            </a:r>
            <a:r>
              <a:rPr lang="fr-FR" sz="1200" dirty="0" smtClean="0">
                <a:solidFill>
                  <a:srgbClr val="002060"/>
                </a:solidFill>
              </a:rPr>
              <a:t> : </a:t>
            </a:r>
          </a:p>
          <a:p>
            <a:pPr algn="ctr"/>
            <a:r>
              <a:rPr lang="fr-FR" sz="1200" dirty="0" smtClean="0">
                <a:solidFill>
                  <a:srgbClr val="002060"/>
                </a:solidFill>
              </a:rPr>
              <a:t>la </a:t>
            </a:r>
            <a:r>
              <a:rPr lang="fr-FR" sz="1200" dirty="0">
                <a:solidFill>
                  <a:srgbClr val="002060"/>
                </a:solidFill>
              </a:rPr>
              <a:t>douleur, des nausées et des troubles visuels sont typiques de </a:t>
            </a:r>
            <a:r>
              <a:rPr lang="fr-FR" sz="1200" dirty="0" smtClean="0">
                <a:solidFill>
                  <a:srgbClr val="002060"/>
                </a:solidFill>
              </a:rPr>
              <a:t>la </a:t>
            </a:r>
            <a:r>
              <a:rPr lang="fr-FR" sz="1200" dirty="0">
                <a:solidFill>
                  <a:srgbClr val="002060"/>
                </a:solidFill>
              </a:rPr>
              <a:t>forme classique</a:t>
            </a:r>
          </a:p>
        </p:txBody>
      </p:sp>
      <p:sp>
        <p:nvSpPr>
          <p:cNvPr id="12" name="ZoneTexte 11"/>
          <p:cNvSpPr txBox="1"/>
          <p:nvPr/>
        </p:nvSpPr>
        <p:spPr>
          <a:xfrm>
            <a:off x="7747210" y="259430"/>
            <a:ext cx="3980985" cy="369332"/>
          </a:xfrm>
          <a:prstGeom prst="rect">
            <a:avLst/>
          </a:prstGeom>
          <a:noFill/>
        </p:spPr>
        <p:txBody>
          <a:bodyPr wrap="square" rtlCol="0">
            <a:spAutoFit/>
          </a:bodyPr>
          <a:lstStyle/>
          <a:p>
            <a:pPr algn="ctr"/>
            <a:r>
              <a:rPr lang="fr-FR" b="1" dirty="0" smtClean="0">
                <a:solidFill>
                  <a:srgbClr val="002060"/>
                </a:solidFill>
              </a:rPr>
              <a:t>Types de céphalées et localisations.</a:t>
            </a:r>
            <a:endParaRPr lang="fr-FR" b="1" dirty="0">
              <a:solidFill>
                <a:srgbClr val="002060"/>
              </a:solidFill>
            </a:endParaRPr>
          </a:p>
        </p:txBody>
      </p:sp>
      <p:sp>
        <p:nvSpPr>
          <p:cNvPr id="13" name="ZoneTexte 12"/>
          <p:cNvSpPr txBox="1"/>
          <p:nvPr/>
        </p:nvSpPr>
        <p:spPr>
          <a:xfrm>
            <a:off x="5642517" y="3378820"/>
            <a:ext cx="1873405" cy="461665"/>
          </a:xfrm>
          <a:prstGeom prst="rect">
            <a:avLst/>
          </a:prstGeom>
          <a:noFill/>
        </p:spPr>
        <p:txBody>
          <a:bodyPr wrap="square" rtlCol="0">
            <a:spAutoFit/>
          </a:bodyPr>
          <a:lstStyle/>
          <a:p>
            <a:pPr algn="ctr"/>
            <a:r>
              <a:rPr lang="fr-FR" sz="1200" dirty="0" smtClean="0">
                <a:solidFill>
                  <a:srgbClr val="002060"/>
                </a:solidFill>
              </a:rPr>
              <a:t>Douleur aux tempes, derrière les oreilles</a:t>
            </a:r>
            <a:endParaRPr lang="fr-FR" sz="1200" dirty="0">
              <a:solidFill>
                <a:srgbClr val="002060"/>
              </a:solidFill>
            </a:endParaRPr>
          </a:p>
        </p:txBody>
      </p:sp>
      <p:sp>
        <p:nvSpPr>
          <p:cNvPr id="14" name="ZoneTexte 13"/>
          <p:cNvSpPr txBox="1"/>
          <p:nvPr/>
        </p:nvSpPr>
        <p:spPr>
          <a:xfrm>
            <a:off x="6858000" y="1293541"/>
            <a:ext cx="404278" cy="369332"/>
          </a:xfrm>
          <a:prstGeom prst="rect">
            <a:avLst/>
          </a:prstGeom>
          <a:noFill/>
        </p:spPr>
        <p:txBody>
          <a:bodyPr wrap="none" rtlCol="0">
            <a:spAutoFit/>
          </a:bodyPr>
          <a:lstStyle/>
          <a:p>
            <a:r>
              <a:rPr lang="fr-FR" dirty="0" smtClean="0"/>
              <a:t>(°)</a:t>
            </a:r>
            <a:endParaRPr lang="fr-FR" dirty="0"/>
          </a:p>
        </p:txBody>
      </p:sp>
      <p:sp>
        <p:nvSpPr>
          <p:cNvPr id="15" name="ZoneTexte 14"/>
          <p:cNvSpPr txBox="1"/>
          <p:nvPr/>
        </p:nvSpPr>
        <p:spPr>
          <a:xfrm>
            <a:off x="92097" y="6026242"/>
            <a:ext cx="5550420" cy="646331"/>
          </a:xfrm>
          <a:prstGeom prst="rect">
            <a:avLst/>
          </a:prstGeom>
          <a:noFill/>
        </p:spPr>
        <p:txBody>
          <a:bodyPr wrap="square" rtlCol="0">
            <a:spAutoFit/>
          </a:bodyPr>
          <a:lstStyle/>
          <a:p>
            <a:r>
              <a:rPr lang="fr-FR" dirty="0">
                <a:solidFill>
                  <a:srgbClr val="002060"/>
                </a:solidFill>
              </a:rPr>
              <a:t>(°) </a:t>
            </a:r>
            <a:r>
              <a:rPr lang="fr-FR" dirty="0" smtClean="0">
                <a:solidFill>
                  <a:srgbClr val="002060"/>
                </a:solidFill>
              </a:rPr>
              <a:t>TMJ : troubles de l’articulation temporo-mandibulaire.</a:t>
            </a:r>
          </a:p>
          <a:p>
            <a:r>
              <a:rPr lang="fr-FR" dirty="0" smtClean="0">
                <a:solidFill>
                  <a:srgbClr val="002060"/>
                </a:solidFill>
              </a:rPr>
              <a:t>(+) Cluster </a:t>
            </a:r>
            <a:r>
              <a:rPr lang="fr-FR" dirty="0" err="1" smtClean="0">
                <a:solidFill>
                  <a:srgbClr val="002060"/>
                </a:solidFill>
              </a:rPr>
              <a:t>headache</a:t>
            </a:r>
            <a:r>
              <a:rPr lang="fr-FR" dirty="0" smtClean="0">
                <a:solidFill>
                  <a:srgbClr val="002060"/>
                </a:solidFill>
              </a:rPr>
              <a:t> : algie vasculaire de la face.</a:t>
            </a:r>
            <a:endParaRPr lang="fr-FR" dirty="0">
              <a:solidFill>
                <a:srgbClr val="002060"/>
              </a:solidFill>
            </a:endParaRPr>
          </a:p>
        </p:txBody>
      </p:sp>
      <p:sp>
        <p:nvSpPr>
          <p:cNvPr id="16" name="Rectangle 15"/>
          <p:cNvSpPr/>
          <p:nvPr/>
        </p:nvSpPr>
        <p:spPr>
          <a:xfrm>
            <a:off x="7271158" y="3563486"/>
            <a:ext cx="2994601" cy="276999"/>
          </a:xfrm>
          <a:prstGeom prst="rect">
            <a:avLst/>
          </a:prstGeom>
        </p:spPr>
        <p:txBody>
          <a:bodyPr wrap="none">
            <a:spAutoFit/>
          </a:bodyPr>
          <a:lstStyle/>
          <a:p>
            <a:pPr algn="ctr"/>
            <a:r>
              <a:rPr lang="fr-FR" sz="1200" dirty="0" smtClean="0">
                <a:solidFill>
                  <a:srgbClr val="002060"/>
                </a:solidFill>
              </a:rPr>
              <a:t>Douleur </a:t>
            </a:r>
            <a:r>
              <a:rPr lang="fr-FR" sz="1200" dirty="0">
                <a:solidFill>
                  <a:srgbClr val="002060"/>
                </a:solidFill>
              </a:rPr>
              <a:t>aux pommettes, au-dessus des yeux </a:t>
            </a:r>
          </a:p>
        </p:txBody>
      </p:sp>
      <p:sp>
        <p:nvSpPr>
          <p:cNvPr id="17" name="Rectangle 16"/>
          <p:cNvSpPr/>
          <p:nvPr/>
        </p:nvSpPr>
        <p:spPr>
          <a:xfrm>
            <a:off x="10093044" y="3342413"/>
            <a:ext cx="1688219" cy="276999"/>
          </a:xfrm>
          <a:prstGeom prst="rect">
            <a:avLst/>
          </a:prstGeom>
        </p:spPr>
        <p:txBody>
          <a:bodyPr wrap="none">
            <a:spAutoFit/>
          </a:bodyPr>
          <a:lstStyle/>
          <a:p>
            <a:pPr algn="ctr"/>
            <a:r>
              <a:rPr lang="fr-FR" sz="1200" dirty="0" smtClean="0">
                <a:solidFill>
                  <a:srgbClr val="002060"/>
                </a:solidFill>
              </a:rPr>
              <a:t>Douleur autour d’un œil</a:t>
            </a:r>
            <a:endParaRPr lang="fr-FR" sz="1200" dirty="0">
              <a:solidFill>
                <a:srgbClr val="002060"/>
              </a:solidFill>
            </a:endParaRPr>
          </a:p>
        </p:txBody>
      </p:sp>
      <p:sp>
        <p:nvSpPr>
          <p:cNvPr id="18" name="ZoneTexte 17"/>
          <p:cNvSpPr txBox="1"/>
          <p:nvPr/>
        </p:nvSpPr>
        <p:spPr>
          <a:xfrm>
            <a:off x="9072456" y="3854220"/>
            <a:ext cx="665247" cy="369332"/>
          </a:xfrm>
          <a:prstGeom prst="rect">
            <a:avLst/>
          </a:prstGeom>
          <a:noFill/>
        </p:spPr>
        <p:txBody>
          <a:bodyPr wrap="none" rtlCol="0">
            <a:spAutoFit/>
          </a:bodyPr>
          <a:lstStyle/>
          <a:p>
            <a:r>
              <a:rPr lang="fr-FR" dirty="0" smtClean="0"/>
              <a:t>(cou)</a:t>
            </a:r>
            <a:endParaRPr lang="fr-FR" dirty="0"/>
          </a:p>
        </p:txBody>
      </p:sp>
      <p:sp>
        <p:nvSpPr>
          <p:cNvPr id="19" name="ZoneTexte 18"/>
          <p:cNvSpPr txBox="1"/>
          <p:nvPr/>
        </p:nvSpPr>
        <p:spPr>
          <a:xfrm>
            <a:off x="5642517" y="6166624"/>
            <a:ext cx="2352907" cy="461665"/>
          </a:xfrm>
          <a:prstGeom prst="rect">
            <a:avLst/>
          </a:prstGeom>
          <a:noFill/>
        </p:spPr>
        <p:txBody>
          <a:bodyPr wrap="square" rtlCol="0">
            <a:spAutoFit/>
          </a:bodyPr>
          <a:lstStyle/>
          <a:p>
            <a:pPr algn="ctr"/>
            <a:r>
              <a:rPr lang="fr-FR" sz="1200" dirty="0">
                <a:solidFill>
                  <a:srgbClr val="002060"/>
                </a:solidFill>
              </a:rPr>
              <a:t>Douleur "serrant" autour de la couronne de la </a:t>
            </a:r>
            <a:r>
              <a:rPr lang="fr-FR" sz="1200" dirty="0" smtClean="0">
                <a:solidFill>
                  <a:srgbClr val="002060"/>
                </a:solidFill>
              </a:rPr>
              <a:t>tête.</a:t>
            </a:r>
            <a:endParaRPr lang="fr-FR" sz="1200" dirty="0">
              <a:solidFill>
                <a:srgbClr val="002060"/>
              </a:solidFill>
            </a:endParaRPr>
          </a:p>
        </p:txBody>
      </p:sp>
      <p:sp>
        <p:nvSpPr>
          <p:cNvPr id="20" name="ZoneTexte 19"/>
          <p:cNvSpPr txBox="1"/>
          <p:nvPr/>
        </p:nvSpPr>
        <p:spPr>
          <a:xfrm>
            <a:off x="7995424" y="6166624"/>
            <a:ext cx="1845527" cy="461665"/>
          </a:xfrm>
          <a:prstGeom prst="rect">
            <a:avLst/>
          </a:prstGeom>
          <a:noFill/>
        </p:spPr>
        <p:txBody>
          <a:bodyPr wrap="square" rtlCol="0">
            <a:spAutoFit/>
          </a:bodyPr>
          <a:lstStyle/>
          <a:p>
            <a:pPr algn="ctr"/>
            <a:r>
              <a:rPr lang="fr-FR" sz="1200" dirty="0">
                <a:solidFill>
                  <a:srgbClr val="002060"/>
                </a:solidFill>
              </a:rPr>
              <a:t>douleur à </a:t>
            </a:r>
            <a:r>
              <a:rPr lang="fr-FR" sz="1200" dirty="0" smtClean="0">
                <a:solidFill>
                  <a:srgbClr val="002060"/>
                </a:solidFill>
              </a:rPr>
              <a:t>l'arrière </a:t>
            </a:r>
            <a:r>
              <a:rPr lang="fr-FR" sz="1200" dirty="0">
                <a:solidFill>
                  <a:srgbClr val="002060"/>
                </a:solidFill>
              </a:rPr>
              <a:t>de la tête, en haut de la nuque</a:t>
            </a:r>
          </a:p>
        </p:txBody>
      </p:sp>
      <p:sp>
        <p:nvSpPr>
          <p:cNvPr id="21" name="ZoneTexte 20"/>
          <p:cNvSpPr txBox="1"/>
          <p:nvPr/>
        </p:nvSpPr>
        <p:spPr>
          <a:xfrm>
            <a:off x="0" y="5753658"/>
            <a:ext cx="5586141" cy="276999"/>
          </a:xfrm>
          <a:prstGeom prst="rect">
            <a:avLst/>
          </a:prstGeom>
          <a:noFill/>
        </p:spPr>
        <p:txBody>
          <a:bodyPr wrap="square" rtlCol="0">
            <a:spAutoFit/>
          </a:bodyPr>
          <a:lstStyle/>
          <a:p>
            <a:pPr algn="ctr"/>
            <a:r>
              <a:rPr lang="fr-FR" sz="1200" dirty="0" smtClean="0">
                <a:solidFill>
                  <a:srgbClr val="002060"/>
                </a:solidFill>
              </a:rPr>
              <a:t>(*) douleur </a:t>
            </a:r>
            <a:r>
              <a:rPr lang="fr-FR" sz="1200" dirty="0">
                <a:solidFill>
                  <a:srgbClr val="002060"/>
                </a:solidFill>
              </a:rPr>
              <a:t>lancinante, nausées, changements dans la vision, sensibilité sensorielle</a:t>
            </a:r>
          </a:p>
        </p:txBody>
      </p:sp>
      <p:sp>
        <p:nvSpPr>
          <p:cNvPr id="22" name="Rectangle 21"/>
          <p:cNvSpPr/>
          <p:nvPr/>
        </p:nvSpPr>
        <p:spPr>
          <a:xfrm>
            <a:off x="11136561" y="6150569"/>
            <a:ext cx="494046" cy="369332"/>
          </a:xfrm>
          <a:prstGeom prst="rect">
            <a:avLst/>
          </a:prstGeom>
        </p:spPr>
        <p:txBody>
          <a:bodyPr wrap="none">
            <a:spAutoFit/>
          </a:bodyPr>
          <a:lstStyle/>
          <a:p>
            <a:r>
              <a:rPr lang="fr-FR" dirty="0">
                <a:solidFill>
                  <a:srgbClr val="002060"/>
                </a:solidFill>
              </a:rPr>
              <a:t>(*) </a:t>
            </a:r>
            <a:endParaRPr lang="fr-FR" dirty="0"/>
          </a:p>
        </p:txBody>
      </p:sp>
      <p:sp>
        <p:nvSpPr>
          <p:cNvPr id="23" name="ZoneTexte 22"/>
          <p:cNvSpPr txBox="1"/>
          <p:nvPr/>
        </p:nvSpPr>
        <p:spPr>
          <a:xfrm>
            <a:off x="11066146" y="1293541"/>
            <a:ext cx="441146" cy="369332"/>
          </a:xfrm>
          <a:prstGeom prst="rect">
            <a:avLst/>
          </a:prstGeom>
          <a:noFill/>
        </p:spPr>
        <p:txBody>
          <a:bodyPr wrap="none" rtlCol="0">
            <a:spAutoFit/>
          </a:bodyPr>
          <a:lstStyle/>
          <a:p>
            <a:r>
              <a:rPr lang="fr-FR" dirty="0" smtClean="0"/>
              <a:t>(+)</a:t>
            </a:r>
            <a:endParaRPr lang="fr-FR" dirty="0"/>
          </a:p>
        </p:txBody>
      </p:sp>
    </p:spTree>
    <p:extLst>
      <p:ext uri="{BB962C8B-B14F-4D97-AF65-F5344CB8AC3E}">
        <p14:creationId xmlns:p14="http://schemas.microsoft.com/office/powerpoint/2010/main" val="1144255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84</a:t>
            </a:fld>
            <a:endParaRPr lang="fr-FR" dirty="0"/>
          </a:p>
        </p:txBody>
      </p:sp>
      <p:sp>
        <p:nvSpPr>
          <p:cNvPr id="4" name="Rectangle 3"/>
          <p:cNvSpPr/>
          <p:nvPr/>
        </p:nvSpPr>
        <p:spPr>
          <a:xfrm>
            <a:off x="2178755" y="1021019"/>
            <a:ext cx="7936090" cy="1754326"/>
          </a:xfrm>
          <a:prstGeom prst="rect">
            <a:avLst/>
          </a:prstGeom>
        </p:spPr>
        <p:txBody>
          <a:bodyPr wrap="square">
            <a:spAutoFit/>
          </a:bodyPr>
          <a:lstStyle/>
          <a:p>
            <a:pPr algn="ctr"/>
            <a:r>
              <a:rPr lang="fr-FR" sz="5400" b="1" dirty="0" smtClean="0">
                <a:solidFill>
                  <a:srgbClr val="002060"/>
                </a:solidFill>
              </a:rPr>
              <a:t>23. </a:t>
            </a:r>
            <a:r>
              <a:rPr lang="fr-FR" sz="5400" b="1" dirty="0">
                <a:solidFill>
                  <a:srgbClr val="002060"/>
                </a:solidFill>
              </a:rPr>
              <a:t>Annexe : Les céphalées de tension secondaires</a:t>
            </a:r>
            <a:r>
              <a:rPr lang="fr-FR" sz="5400" b="1" dirty="0" smtClean="0">
                <a:solidFill>
                  <a:srgbClr val="002060"/>
                </a:solidFill>
              </a:rPr>
              <a:t>.</a:t>
            </a:r>
            <a:endParaRPr lang="fr-FR" sz="5400" b="1" dirty="0">
              <a:solidFill>
                <a:srgbClr val="002060"/>
              </a:solidFill>
            </a:endParaRP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20" y="4586641"/>
            <a:ext cx="1515535" cy="1515535"/>
          </a:xfrm>
          <a:prstGeom prst="rect">
            <a:avLst/>
          </a:prstGeom>
        </p:spPr>
      </p:pic>
      <p:sp>
        <p:nvSpPr>
          <p:cNvPr id="6" name="ZoneTexte 5"/>
          <p:cNvSpPr txBox="1"/>
          <p:nvPr/>
        </p:nvSpPr>
        <p:spPr>
          <a:xfrm>
            <a:off x="245530" y="6215297"/>
            <a:ext cx="2765779" cy="461665"/>
          </a:xfrm>
          <a:prstGeom prst="rect">
            <a:avLst/>
          </a:prstGeom>
          <a:noFill/>
        </p:spPr>
        <p:txBody>
          <a:bodyPr wrap="square" rtlCol="0">
            <a:spAutoFit/>
          </a:bodyPr>
          <a:lstStyle/>
          <a:p>
            <a:pPr algn="ctr"/>
            <a:r>
              <a:rPr lang="fr-FR" sz="1200" dirty="0" smtClean="0">
                <a:solidFill>
                  <a:srgbClr val="002060"/>
                </a:solidFill>
              </a:rPr>
              <a:t>Intoxication </a:t>
            </a:r>
            <a:r>
              <a:rPr lang="fr-FR" sz="1200" dirty="0">
                <a:solidFill>
                  <a:srgbClr val="002060"/>
                </a:solidFill>
              </a:rPr>
              <a:t>au monoxyde de </a:t>
            </a:r>
            <a:r>
              <a:rPr lang="fr-FR" sz="1200" dirty="0" smtClean="0">
                <a:solidFill>
                  <a:srgbClr val="002060"/>
                </a:solidFill>
              </a:rPr>
              <a:t>carbone :</a:t>
            </a:r>
          </a:p>
          <a:p>
            <a:pPr algn="ctr"/>
            <a:r>
              <a:rPr lang="fr-FR" sz="1200" dirty="0" smtClean="0">
                <a:solidFill>
                  <a:srgbClr val="FF0000"/>
                </a:solidFill>
              </a:rPr>
              <a:t>Urgence vitale.</a:t>
            </a:r>
            <a:endParaRPr lang="fr-FR" sz="1200" dirty="0">
              <a:solidFill>
                <a:srgbClr val="FF0000"/>
              </a:solidFill>
            </a:endParaRPr>
          </a:p>
        </p:txBody>
      </p:sp>
      <p:sp>
        <p:nvSpPr>
          <p:cNvPr id="7" name="ZoneTexte 6"/>
          <p:cNvSpPr txBox="1"/>
          <p:nvPr/>
        </p:nvSpPr>
        <p:spPr>
          <a:xfrm>
            <a:off x="2178755" y="2726885"/>
            <a:ext cx="8048978" cy="954107"/>
          </a:xfrm>
          <a:prstGeom prst="rect">
            <a:avLst/>
          </a:prstGeom>
          <a:noFill/>
        </p:spPr>
        <p:txBody>
          <a:bodyPr wrap="square" rtlCol="0">
            <a:spAutoFit/>
          </a:bodyPr>
          <a:lstStyle/>
          <a:p>
            <a:pPr algn="ctr"/>
            <a:r>
              <a:rPr lang="fr-FR" sz="2800" b="1" i="1" dirty="0" smtClean="0">
                <a:solidFill>
                  <a:srgbClr val="FF0000"/>
                </a:solidFill>
              </a:rPr>
              <a:t>Les céphalées secondaires pouvant être confondues avec les céphalées de tension primaire.</a:t>
            </a:r>
            <a:endParaRPr lang="fr-FR" sz="2800" b="1" i="1" dirty="0">
              <a:solidFill>
                <a:srgbClr val="FF0000"/>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535" y="4511558"/>
            <a:ext cx="2705100" cy="1685925"/>
          </a:xfrm>
          <a:prstGeom prst="rect">
            <a:avLst/>
          </a:prstGeom>
        </p:spPr>
      </p:pic>
      <p:sp>
        <p:nvSpPr>
          <p:cNvPr id="9" name="ZoneTexte 8"/>
          <p:cNvSpPr txBox="1"/>
          <p:nvPr/>
        </p:nvSpPr>
        <p:spPr>
          <a:xfrm>
            <a:off x="7992170" y="6256396"/>
            <a:ext cx="4199830" cy="461665"/>
          </a:xfrm>
          <a:prstGeom prst="rect">
            <a:avLst/>
          </a:prstGeom>
          <a:noFill/>
        </p:spPr>
        <p:txBody>
          <a:bodyPr wrap="square" rtlCol="0">
            <a:spAutoFit/>
          </a:bodyPr>
          <a:lstStyle/>
          <a:p>
            <a:pPr algn="ctr"/>
            <a:r>
              <a:rPr lang="fr-FR" sz="1200" dirty="0" smtClean="0">
                <a:solidFill>
                  <a:srgbClr val="002060"/>
                </a:solidFill>
              </a:rPr>
              <a:t>Un bon diagnostic permet d’éviter de confondre des céphalées secondaires avec des céphalées de tension primaires.</a:t>
            </a:r>
            <a:endParaRPr lang="fr-FR" sz="1200" dirty="0">
              <a:solidFill>
                <a:srgbClr val="002060"/>
              </a:solidFill>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561" y="3699340"/>
            <a:ext cx="2603500" cy="2603500"/>
          </a:xfrm>
          <a:prstGeom prst="rect">
            <a:avLst/>
          </a:prstGeom>
        </p:spPr>
      </p:pic>
      <p:sp>
        <p:nvSpPr>
          <p:cNvPr id="12" name="ZoneTexte 11"/>
          <p:cNvSpPr txBox="1"/>
          <p:nvPr/>
        </p:nvSpPr>
        <p:spPr>
          <a:xfrm>
            <a:off x="3499556" y="6256396"/>
            <a:ext cx="4402666" cy="461665"/>
          </a:xfrm>
          <a:prstGeom prst="rect">
            <a:avLst/>
          </a:prstGeom>
          <a:noFill/>
        </p:spPr>
        <p:txBody>
          <a:bodyPr wrap="square" rtlCol="0">
            <a:spAutoFit/>
          </a:bodyPr>
          <a:lstStyle/>
          <a:p>
            <a:pPr algn="ctr"/>
            <a:r>
              <a:rPr lang="fr-FR" sz="1200" dirty="0" smtClean="0">
                <a:solidFill>
                  <a:srgbClr val="002060"/>
                </a:solidFill>
              </a:rPr>
              <a:t>Les céphalées de tension peuvent être déclenchés par une succession « catastrophique » de problèmes graves, financiers etc.</a:t>
            </a:r>
            <a:endParaRPr lang="fr-FR" sz="1200" dirty="0">
              <a:solidFill>
                <a:srgbClr val="002060"/>
              </a:solidFill>
            </a:endParaRPr>
          </a:p>
        </p:txBody>
      </p:sp>
    </p:spTree>
    <p:extLst>
      <p:ext uri="{BB962C8B-B14F-4D97-AF65-F5344CB8AC3E}">
        <p14:creationId xmlns:p14="http://schemas.microsoft.com/office/powerpoint/2010/main" val="38738756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85</a:t>
            </a:fld>
            <a:endParaRPr lang="fr-FR" dirty="0"/>
          </a:p>
        </p:txBody>
      </p:sp>
      <p:sp>
        <p:nvSpPr>
          <p:cNvPr id="4" name="Rectangle 3"/>
          <p:cNvSpPr/>
          <p:nvPr/>
        </p:nvSpPr>
        <p:spPr>
          <a:xfrm>
            <a:off x="259643" y="648053"/>
            <a:ext cx="7021690" cy="369332"/>
          </a:xfrm>
          <a:prstGeom prst="rect">
            <a:avLst/>
          </a:prstGeom>
        </p:spPr>
        <p:txBody>
          <a:bodyPr wrap="square">
            <a:spAutoFit/>
          </a:bodyPr>
          <a:lstStyle/>
          <a:p>
            <a:r>
              <a:rPr lang="fr-FR" dirty="0" smtClean="0">
                <a:solidFill>
                  <a:srgbClr val="002060"/>
                </a:solidFill>
              </a:rPr>
              <a:t>23.1</a:t>
            </a:r>
            <a:r>
              <a:rPr lang="fr-FR" dirty="0">
                <a:solidFill>
                  <a:srgbClr val="002060"/>
                </a:solidFill>
              </a:rPr>
              <a:t>. </a:t>
            </a:r>
            <a:r>
              <a:rPr lang="fr-FR" b="1" dirty="0">
                <a:solidFill>
                  <a:srgbClr val="002060"/>
                </a:solidFill>
              </a:rPr>
              <a:t>Annexe : Introduction sur les céphalées de tension secondaires</a:t>
            </a:r>
            <a:r>
              <a:rPr lang="fr-FR" dirty="0" smtClean="0">
                <a:solidFill>
                  <a:srgbClr val="002060"/>
                </a:solidFill>
              </a:rPr>
              <a:t>.</a:t>
            </a:r>
            <a:endParaRPr lang="fr-FR" dirty="0">
              <a:solidFill>
                <a:srgbClr val="002060"/>
              </a:solidFill>
            </a:endParaRP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6541" y="5015878"/>
            <a:ext cx="1829505" cy="1803369"/>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1111" y="70714"/>
            <a:ext cx="2934935" cy="28840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5534" y="3033522"/>
            <a:ext cx="1780512" cy="1903589"/>
          </a:xfrm>
          <a:prstGeom prst="rect">
            <a:avLst/>
          </a:prstGeom>
        </p:spPr>
      </p:pic>
      <p:sp>
        <p:nvSpPr>
          <p:cNvPr id="8" name="ZoneTexte 7"/>
          <p:cNvSpPr txBox="1"/>
          <p:nvPr/>
        </p:nvSpPr>
        <p:spPr>
          <a:xfrm>
            <a:off x="259643" y="1054863"/>
            <a:ext cx="8568268" cy="2308324"/>
          </a:xfrm>
          <a:prstGeom prst="rect">
            <a:avLst/>
          </a:prstGeom>
          <a:noFill/>
        </p:spPr>
        <p:txBody>
          <a:bodyPr wrap="square" rtlCol="0">
            <a:spAutoFit/>
          </a:bodyPr>
          <a:lstStyle/>
          <a:p>
            <a:pPr algn="just"/>
            <a:r>
              <a:rPr lang="fr-FR" dirty="0" smtClean="0">
                <a:solidFill>
                  <a:srgbClr val="002060"/>
                </a:solidFill>
              </a:rPr>
              <a:t>Sans être nécessairement hypocondriaque, un bon nombre de malades ont tendance à s’inquiéter excessivement de leur céphalées de tension, imaginant souvent le pire (telle qu’imager qu’ils sont victime d’une tumeur cérébrale etc.). Or dans l’immense majorité des cas, il n’y a aucun risque que le malade risque de mourir par une maladie organique grave et cachée (celle qu’imaginent certains malades), même si la </a:t>
            </a:r>
            <a:r>
              <a:rPr lang="fr-FR" dirty="0">
                <a:solidFill>
                  <a:srgbClr val="002060"/>
                </a:solidFill>
              </a:rPr>
              <a:t>céphalées de </a:t>
            </a:r>
            <a:r>
              <a:rPr lang="fr-FR" dirty="0" smtClean="0">
                <a:solidFill>
                  <a:srgbClr val="002060"/>
                </a:solidFill>
              </a:rPr>
              <a:t>tension peut être douloureuse. L’immense majorité des </a:t>
            </a:r>
            <a:r>
              <a:rPr lang="fr-FR" dirty="0">
                <a:solidFill>
                  <a:srgbClr val="002060"/>
                </a:solidFill>
              </a:rPr>
              <a:t>céphalées de </a:t>
            </a:r>
            <a:r>
              <a:rPr lang="fr-FR" dirty="0" smtClean="0">
                <a:solidFill>
                  <a:srgbClr val="002060"/>
                </a:solidFill>
              </a:rPr>
              <a:t>tension (à plus de 80%)  sont des </a:t>
            </a:r>
            <a:r>
              <a:rPr lang="fr-FR" b="1" dirty="0" smtClean="0">
                <a:solidFill>
                  <a:srgbClr val="002060"/>
                </a:solidFill>
              </a:rPr>
              <a:t>céphalées primaires</a:t>
            </a:r>
            <a:r>
              <a:rPr lang="fr-FR" dirty="0" smtClean="0">
                <a:solidFill>
                  <a:srgbClr val="002060"/>
                </a:solidFill>
              </a:rPr>
              <a:t>, c’est-à-dire sans cause organique, </a:t>
            </a:r>
            <a:r>
              <a:rPr lang="fr-FR" i="1" dirty="0" smtClean="0">
                <a:solidFill>
                  <a:srgbClr val="002060"/>
                </a:solidFill>
              </a:rPr>
              <a:t>hormis une cause liée au système nerveux central</a:t>
            </a:r>
            <a:r>
              <a:rPr lang="fr-FR" dirty="0" smtClean="0">
                <a:solidFill>
                  <a:srgbClr val="002060"/>
                </a:solidFill>
              </a:rPr>
              <a:t>.</a:t>
            </a:r>
          </a:p>
        </p:txBody>
      </p:sp>
      <p:sp>
        <p:nvSpPr>
          <p:cNvPr id="9" name="ZoneTexte 8"/>
          <p:cNvSpPr txBox="1"/>
          <p:nvPr/>
        </p:nvSpPr>
        <p:spPr>
          <a:xfrm>
            <a:off x="259643" y="3307718"/>
            <a:ext cx="9876898" cy="3416320"/>
          </a:xfrm>
          <a:prstGeom prst="rect">
            <a:avLst/>
          </a:prstGeom>
          <a:noFill/>
        </p:spPr>
        <p:txBody>
          <a:bodyPr wrap="square" rtlCol="0">
            <a:spAutoFit/>
          </a:bodyPr>
          <a:lstStyle/>
          <a:p>
            <a:pPr algn="just"/>
            <a:r>
              <a:rPr lang="fr-FR" dirty="0">
                <a:solidFill>
                  <a:srgbClr val="002060"/>
                </a:solidFill>
              </a:rPr>
              <a:t>Les céphalées de tension secondaires, causées par une pathologie organique, représente moins de 1% des malades contactant l’association. Nous citons donc ces pathologies organiques juste pour mention, sans être certains d’en fournir une liste aussi exhaustive que possible</a:t>
            </a:r>
            <a:r>
              <a:rPr lang="fr-FR" dirty="0" smtClean="0">
                <a:solidFill>
                  <a:srgbClr val="002060"/>
                </a:solidFill>
              </a:rPr>
              <a:t>. </a:t>
            </a:r>
            <a:endParaRPr lang="fr-FR" dirty="0">
              <a:solidFill>
                <a:srgbClr val="002060"/>
              </a:solidFill>
            </a:endParaRPr>
          </a:p>
          <a:p>
            <a:pPr algn="just"/>
            <a:r>
              <a:rPr lang="fr-FR" dirty="0" smtClean="0">
                <a:solidFill>
                  <a:srgbClr val="002060"/>
                </a:solidFill>
              </a:rPr>
              <a:t>Nous ne voulons pas, qu’en présentant ces pathologies les malades s’approprie, sans fondement scientifique, ces dernières pathologie.</a:t>
            </a:r>
          </a:p>
          <a:p>
            <a:pPr algn="just"/>
            <a:r>
              <a:rPr lang="fr-FR" dirty="0" smtClean="0">
                <a:solidFill>
                  <a:srgbClr val="002060"/>
                </a:solidFill>
              </a:rPr>
              <a:t>La cause </a:t>
            </a:r>
            <a:r>
              <a:rPr lang="fr-FR" dirty="0">
                <a:solidFill>
                  <a:srgbClr val="002060"/>
                </a:solidFill>
              </a:rPr>
              <a:t>secondaire </a:t>
            </a:r>
            <a:r>
              <a:rPr lang="fr-FR" dirty="0" smtClean="0">
                <a:solidFill>
                  <a:srgbClr val="002060"/>
                </a:solidFill>
              </a:rPr>
              <a:t>des céphalées de tension la plus fréquente, parmi les malades nous contactant (</a:t>
            </a:r>
            <a:r>
              <a:rPr lang="fr-FR" i="1" dirty="0" smtClean="0">
                <a:solidFill>
                  <a:srgbClr val="002060"/>
                </a:solidFill>
              </a:rPr>
              <a:t>celle qui arrive en tête de ces causes secondaires</a:t>
            </a:r>
            <a:r>
              <a:rPr lang="fr-FR" dirty="0" smtClean="0">
                <a:solidFill>
                  <a:srgbClr val="002060"/>
                </a:solidFill>
              </a:rPr>
              <a:t>) sont les </a:t>
            </a:r>
            <a:r>
              <a:rPr lang="fr-FR" b="1" dirty="0" smtClean="0">
                <a:solidFill>
                  <a:srgbClr val="002060"/>
                </a:solidFill>
              </a:rPr>
              <a:t>céphalées par abus médicamenteux</a:t>
            </a:r>
            <a:r>
              <a:rPr lang="fr-FR" dirty="0" smtClean="0">
                <a:solidFill>
                  <a:srgbClr val="002060"/>
                </a:solidFill>
              </a:rPr>
              <a:t>, cas que nous aborderons plus  loin.</a:t>
            </a:r>
          </a:p>
          <a:p>
            <a:pPr algn="just"/>
            <a:r>
              <a:rPr lang="fr-FR" dirty="0" smtClean="0">
                <a:solidFill>
                  <a:srgbClr val="FF0000"/>
                </a:solidFill>
              </a:rPr>
              <a:t>Il est très important pour les médecins de ne pas commettre d’erreur de diagnostic. Par exemple, nous avons connu le cas d’une patiente, d’une infirmière, Nathalie, dont la CTC n’avait pas été prise au sérieux durant 8 ans et traite aux antidépresseur, jusqu’à ce que l’on découvre chez elle une malformation d’Arnold-Chiari (ce genre d’erreur serait encore plus grave avec une méningite ou un AVC).</a:t>
            </a:r>
            <a:endParaRPr lang="fr-FR" dirty="0">
              <a:solidFill>
                <a:srgbClr val="FF0000"/>
              </a:solidFill>
            </a:endParaRPr>
          </a:p>
        </p:txBody>
      </p:sp>
    </p:spTree>
    <p:extLst>
      <p:ext uri="{BB962C8B-B14F-4D97-AF65-F5344CB8AC3E}">
        <p14:creationId xmlns:p14="http://schemas.microsoft.com/office/powerpoint/2010/main" val="38212539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86</a:t>
            </a:fld>
            <a:endParaRPr lang="fr-FR" dirty="0"/>
          </a:p>
        </p:txBody>
      </p:sp>
      <p:sp>
        <p:nvSpPr>
          <p:cNvPr id="4" name="Rectangle 3"/>
          <p:cNvSpPr/>
          <p:nvPr/>
        </p:nvSpPr>
        <p:spPr>
          <a:xfrm>
            <a:off x="259643" y="648053"/>
            <a:ext cx="8207024" cy="369332"/>
          </a:xfrm>
          <a:prstGeom prst="rect">
            <a:avLst/>
          </a:prstGeom>
        </p:spPr>
        <p:txBody>
          <a:bodyPr wrap="square">
            <a:spAutoFit/>
          </a:bodyPr>
          <a:lstStyle/>
          <a:p>
            <a:r>
              <a:rPr lang="fr-FR" dirty="0" smtClean="0">
                <a:solidFill>
                  <a:srgbClr val="002060"/>
                </a:solidFill>
              </a:rPr>
              <a:t>23.2</a:t>
            </a:r>
            <a:r>
              <a:rPr lang="fr-FR" dirty="0">
                <a:solidFill>
                  <a:srgbClr val="002060"/>
                </a:solidFill>
              </a:rPr>
              <a:t>. </a:t>
            </a:r>
            <a:r>
              <a:rPr lang="fr-FR" b="1" dirty="0">
                <a:solidFill>
                  <a:srgbClr val="002060"/>
                </a:solidFill>
              </a:rPr>
              <a:t>Annexe : Les céphalées de rebond, les céphalées par abus médicamenteux</a:t>
            </a:r>
            <a:r>
              <a:rPr lang="fr-FR" dirty="0" smtClean="0">
                <a:solidFill>
                  <a:srgbClr val="002060"/>
                </a:solidFill>
              </a:rPr>
              <a:t>.</a:t>
            </a:r>
            <a:endParaRPr lang="fr-FR" dirty="0">
              <a:solidFill>
                <a:srgbClr val="002060"/>
              </a:solidFill>
            </a:endParaRP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3" name="ZoneTexte 2"/>
          <p:cNvSpPr txBox="1"/>
          <p:nvPr/>
        </p:nvSpPr>
        <p:spPr>
          <a:xfrm>
            <a:off x="112888" y="1017385"/>
            <a:ext cx="11808179" cy="4431983"/>
          </a:xfrm>
          <a:prstGeom prst="rect">
            <a:avLst/>
          </a:prstGeom>
          <a:noFill/>
        </p:spPr>
        <p:txBody>
          <a:bodyPr wrap="square" rtlCol="0">
            <a:spAutoFit/>
          </a:bodyPr>
          <a:lstStyle/>
          <a:p>
            <a:pPr algn="just"/>
            <a:r>
              <a:rPr lang="fr-FR" dirty="0" smtClean="0">
                <a:solidFill>
                  <a:srgbClr val="002060"/>
                </a:solidFill>
              </a:rPr>
              <a:t>« </a:t>
            </a:r>
            <a:r>
              <a:rPr lang="fr-FR" i="1" dirty="0" smtClean="0">
                <a:solidFill>
                  <a:srgbClr val="002060"/>
                </a:solidFill>
              </a:rPr>
              <a:t>La </a:t>
            </a:r>
            <a:r>
              <a:rPr lang="fr-FR" i="1" dirty="0">
                <a:solidFill>
                  <a:srgbClr val="002060"/>
                </a:solidFill>
              </a:rPr>
              <a:t>céphalée médicamenteuse, aussi appelée céphalée rebond, est un mal de tête </a:t>
            </a:r>
            <a:r>
              <a:rPr lang="fr-FR" i="1" dirty="0">
                <a:solidFill>
                  <a:srgbClr val="FF0000"/>
                </a:solidFill>
              </a:rPr>
              <a:t>causé par la surconsommation de médicaments analgésiques que l’on prend pour se soulager</a:t>
            </a:r>
            <a:r>
              <a:rPr lang="fr-FR" i="1" dirty="0">
                <a:solidFill>
                  <a:srgbClr val="002060"/>
                </a:solidFill>
              </a:rPr>
              <a:t>. On peut se douter que l’on souffre de céphalée rebond si :</a:t>
            </a:r>
          </a:p>
          <a:p>
            <a:pPr marL="285750" indent="-285750" algn="just">
              <a:buFont typeface="Arial" panose="020B0604020202020204" pitchFamily="34" charset="0"/>
              <a:buChar char="•"/>
            </a:pPr>
            <a:r>
              <a:rPr lang="fr-FR" i="1" dirty="0">
                <a:solidFill>
                  <a:srgbClr val="002060"/>
                </a:solidFill>
              </a:rPr>
              <a:t>le mal de tête revient dès que l’analgésique n’est plus efficace;</a:t>
            </a:r>
          </a:p>
          <a:p>
            <a:pPr marL="285750" indent="-285750" algn="just">
              <a:buFont typeface="Arial" panose="020B0604020202020204" pitchFamily="34" charset="0"/>
              <a:buChar char="•"/>
            </a:pPr>
            <a:r>
              <a:rPr lang="fr-FR" i="1" dirty="0">
                <a:solidFill>
                  <a:srgbClr val="002060"/>
                </a:solidFill>
              </a:rPr>
              <a:t>une tolérance à la médication s’est créée, c'est-à-dire que vous avez besoin de plus fortes doses ou que la dose usuelle que vous preniez ne fonctionne plus;</a:t>
            </a:r>
          </a:p>
          <a:p>
            <a:pPr marL="285750" indent="-285750" algn="just">
              <a:buFont typeface="Arial" panose="020B0604020202020204" pitchFamily="34" charset="0"/>
              <a:buChar char="•"/>
            </a:pPr>
            <a:r>
              <a:rPr lang="fr-FR" i="1" dirty="0">
                <a:solidFill>
                  <a:srgbClr val="002060"/>
                </a:solidFill>
              </a:rPr>
              <a:t>les maux de tête augmentent en fréquence et en intensité lorsque vous ne prenez pas d’analgésique.</a:t>
            </a:r>
          </a:p>
          <a:p>
            <a:pPr algn="just"/>
            <a:r>
              <a:rPr lang="fr-FR" i="1" dirty="0">
                <a:solidFill>
                  <a:srgbClr val="002060"/>
                </a:solidFill>
              </a:rPr>
              <a:t>La céphalée médicamenteuse consiste en quelque sorte à tomber dans un cercle vicieux : on prend des médicaments pour soulager le mal de tête, mais avec le temps, </a:t>
            </a:r>
            <a:r>
              <a:rPr lang="fr-FR" i="1" dirty="0">
                <a:solidFill>
                  <a:srgbClr val="FF0000"/>
                </a:solidFill>
              </a:rPr>
              <a:t>le fait de les consommer provoque le mal de tête</a:t>
            </a:r>
            <a:r>
              <a:rPr lang="fr-FR" i="1" dirty="0" smtClean="0">
                <a:solidFill>
                  <a:srgbClr val="002060"/>
                </a:solidFill>
              </a:rPr>
              <a:t>.</a:t>
            </a:r>
          </a:p>
          <a:p>
            <a:pPr algn="just"/>
            <a:r>
              <a:rPr lang="fr-FR" i="1" dirty="0">
                <a:solidFill>
                  <a:srgbClr val="002060"/>
                </a:solidFill>
              </a:rPr>
              <a:t>L</a:t>
            </a:r>
            <a:r>
              <a:rPr lang="fr-FR" i="1" dirty="0" smtClean="0">
                <a:solidFill>
                  <a:srgbClr val="002060"/>
                </a:solidFill>
              </a:rPr>
              <a:t>a </a:t>
            </a:r>
            <a:r>
              <a:rPr lang="fr-FR" i="1" dirty="0">
                <a:solidFill>
                  <a:srgbClr val="002060"/>
                </a:solidFill>
              </a:rPr>
              <a:t>seule façon de briser ce cercle vicieux est de vous sevrer des analgésiques. Pour réussir, vous aurez besoin de toute votre détermination, car ce sevrage peut s’avérer difficile, puisque les céphalées s’aggravent durant cette période. Cela peut prendre plusieurs semaines avant que l’intensité des maux de tête revienne au même niveau qu’avant</a:t>
            </a:r>
            <a:r>
              <a:rPr lang="fr-FR" i="1" dirty="0" smtClean="0">
                <a:solidFill>
                  <a:srgbClr val="002060"/>
                </a:solidFill>
              </a:rPr>
              <a:t>.</a:t>
            </a:r>
          </a:p>
          <a:p>
            <a:pPr algn="just"/>
            <a:r>
              <a:rPr lang="fr-FR" i="1" dirty="0">
                <a:solidFill>
                  <a:srgbClr val="FF0000"/>
                </a:solidFill>
              </a:rPr>
              <a:t>Outre les maux de tête, vous pouvez également ressentir d’autres symptômes en cours de sevrage comme par exemple de l’anxiété, des tremblements, de la diarrhée ou de l’insomnie, ce qui complique et ralentit le processus.</a:t>
            </a:r>
            <a:endParaRPr lang="fr-FR" i="1" dirty="0" smtClean="0">
              <a:solidFill>
                <a:srgbClr val="FF0000"/>
              </a:solidFill>
            </a:endParaRPr>
          </a:p>
          <a:p>
            <a:pPr algn="just"/>
            <a:r>
              <a:rPr lang="fr-FR" i="1" dirty="0" smtClean="0">
                <a:solidFill>
                  <a:srgbClr val="002060"/>
                </a:solidFill>
              </a:rPr>
              <a:t>[Eventuellement,] certains </a:t>
            </a:r>
            <a:r>
              <a:rPr lang="fr-FR" i="1" dirty="0">
                <a:solidFill>
                  <a:srgbClr val="002060"/>
                </a:solidFill>
              </a:rPr>
              <a:t>médicaments peuvent vous être prescrits pendant le sevrage afin d’en adoucir les inconvénients. V</a:t>
            </a:r>
            <a:r>
              <a:rPr lang="fr-FR" i="1" dirty="0" smtClean="0">
                <a:solidFill>
                  <a:srgbClr val="002060"/>
                </a:solidFill>
              </a:rPr>
              <a:t>ous </a:t>
            </a:r>
            <a:r>
              <a:rPr lang="fr-FR" i="1" dirty="0">
                <a:solidFill>
                  <a:srgbClr val="002060"/>
                </a:solidFill>
              </a:rPr>
              <a:t>devrez vous abstenir de consommer le médicament qui est la cause du problème durant cette période de </a:t>
            </a:r>
            <a:r>
              <a:rPr lang="fr-FR" i="1" dirty="0" smtClean="0">
                <a:solidFill>
                  <a:srgbClr val="002060"/>
                </a:solidFill>
              </a:rPr>
              <a:t>transition</a:t>
            </a:r>
            <a:r>
              <a:rPr lang="fr-FR" dirty="0" smtClean="0">
                <a:solidFill>
                  <a:srgbClr val="002060"/>
                </a:solidFill>
              </a:rPr>
              <a:t> ».</a:t>
            </a:r>
          </a:p>
          <a:p>
            <a:pPr algn="just"/>
            <a:r>
              <a:rPr lang="fr-FR" sz="1200" dirty="0">
                <a:solidFill>
                  <a:srgbClr val="002060"/>
                </a:solidFill>
                <a:latin typeface="Arial" panose="020B0604020202020204" pitchFamily="34" charset="0"/>
                <a:cs typeface="Arial" panose="020B0604020202020204" pitchFamily="34" charset="0"/>
              </a:rPr>
              <a:t>Source  : </a:t>
            </a:r>
            <a:r>
              <a:rPr lang="fr-FR" sz="1200" dirty="0">
                <a:solidFill>
                  <a:srgbClr val="002060"/>
                </a:solidFill>
                <a:latin typeface="Arial" panose="020B0604020202020204" pitchFamily="34" charset="0"/>
                <a:cs typeface="Arial" panose="020B0604020202020204" pitchFamily="34" charset="0"/>
                <a:hlinkClick r:id="rId2"/>
              </a:rPr>
              <a:t>http://</a:t>
            </a:r>
            <a:r>
              <a:rPr lang="fr-FR" sz="1200" dirty="0" smtClean="0">
                <a:solidFill>
                  <a:srgbClr val="002060"/>
                </a:solidFill>
                <a:latin typeface="Arial" panose="020B0604020202020204" pitchFamily="34" charset="0"/>
                <a:cs typeface="Arial" panose="020B0604020202020204" pitchFamily="34" charset="0"/>
                <a:hlinkClick r:id="rId2"/>
              </a:rPr>
              <a:t>www.brunet.ca/fr/conseils/la-cephalee-medicamenteuse.html</a:t>
            </a:r>
            <a:r>
              <a:rPr lang="fr-FR" sz="1200" dirty="0" smtClean="0">
                <a:solidFill>
                  <a:srgbClr val="002060"/>
                </a:solidFill>
                <a:latin typeface="Arial" panose="020B0604020202020204" pitchFamily="34" charset="0"/>
                <a:cs typeface="Arial" panose="020B0604020202020204" pitchFamily="34" charset="0"/>
              </a:rPr>
              <a:t> </a:t>
            </a:r>
            <a:endParaRPr lang="fr-FR" sz="1200" dirty="0">
              <a:solidFill>
                <a:srgbClr val="002060"/>
              </a:solidFill>
              <a:latin typeface="Arial" panose="020B0604020202020204" pitchFamily="34" charset="0"/>
              <a:cs typeface="Arial" panose="020B0604020202020204" pitchFamily="34" charset="0"/>
            </a:endParaRPr>
          </a:p>
        </p:txBody>
      </p:sp>
      <p:sp>
        <p:nvSpPr>
          <p:cNvPr id="6" name="ZoneTexte 5"/>
          <p:cNvSpPr txBox="1"/>
          <p:nvPr/>
        </p:nvSpPr>
        <p:spPr>
          <a:xfrm>
            <a:off x="112888" y="5448405"/>
            <a:ext cx="11954934" cy="1323439"/>
          </a:xfrm>
          <a:prstGeom prst="rect">
            <a:avLst/>
          </a:prstGeom>
          <a:noFill/>
        </p:spPr>
        <p:txBody>
          <a:bodyPr wrap="square" rtlCol="0">
            <a:spAutoFit/>
          </a:bodyPr>
          <a:lstStyle/>
          <a:p>
            <a:pPr algn="just"/>
            <a:r>
              <a:rPr lang="fr-FR" sz="1600" u="sng" dirty="0" smtClean="0">
                <a:solidFill>
                  <a:srgbClr val="FF0000"/>
                </a:solidFill>
              </a:rPr>
              <a:t>Dépendance médicamenteuse</a:t>
            </a:r>
            <a:r>
              <a:rPr lang="fr-FR" sz="1600" dirty="0" smtClean="0">
                <a:solidFill>
                  <a:srgbClr val="FF0000"/>
                </a:solidFill>
              </a:rPr>
              <a:t> (pharmacodépendance) : </a:t>
            </a:r>
            <a:r>
              <a:rPr lang="fr-FR" sz="1600" dirty="0">
                <a:solidFill>
                  <a:srgbClr val="FF0000"/>
                </a:solidFill>
              </a:rPr>
              <a:t>Fait de s'habituer à la substance utilisée comme drogue, ce qui se traduit par l'insensibilisation progressive et par la nécessité d'augmenter les doses absorbées pour obtenir les effets habituellement obtenus par une prise normale. Le terme d'accoutumance s'utilise sans doute plus particulièrement dans la toxicomanie bénigne et entraîne une dépendance psychique du sujet, </a:t>
            </a:r>
            <a:r>
              <a:rPr lang="fr-FR" sz="1600" dirty="0" smtClean="0">
                <a:solidFill>
                  <a:srgbClr val="FF0000"/>
                </a:solidFill>
              </a:rPr>
              <a:t>et </a:t>
            </a:r>
            <a:r>
              <a:rPr lang="fr-FR" sz="1600" dirty="0">
                <a:solidFill>
                  <a:srgbClr val="FF0000"/>
                </a:solidFill>
              </a:rPr>
              <a:t>non pas une dépendance physique, c'est-à-dire l'obligation de répéter les doses pour faire disparaître les troubles qui se manifestent quand la drogue a fini d'agir.</a:t>
            </a:r>
            <a:r>
              <a:rPr lang="fr-FR" sz="1600" dirty="0" smtClean="0">
                <a:solidFill>
                  <a:srgbClr val="FF0000"/>
                </a:solidFill>
              </a:rPr>
              <a:t> </a:t>
            </a:r>
            <a:r>
              <a:rPr lang="fr-FR" sz="1600" dirty="0">
                <a:solidFill>
                  <a:srgbClr val="FF0000"/>
                </a:solidFill>
              </a:rPr>
              <a:t>Source  : </a:t>
            </a:r>
            <a:r>
              <a:rPr lang="fr-FR" sz="1600" dirty="0">
                <a:solidFill>
                  <a:srgbClr val="FF0000"/>
                </a:solidFill>
                <a:hlinkClick r:id="rId3"/>
              </a:rPr>
              <a:t>http://</a:t>
            </a:r>
            <a:r>
              <a:rPr lang="fr-FR" sz="1600" dirty="0" smtClean="0">
                <a:solidFill>
                  <a:srgbClr val="FF0000"/>
                </a:solidFill>
                <a:hlinkClick r:id="rId3"/>
              </a:rPr>
              <a:t>www.vulgaris-medical.com/encyclopedie-medicale/pharmacodependance</a:t>
            </a:r>
            <a:r>
              <a:rPr lang="fr-FR" sz="1600" dirty="0" smtClean="0">
                <a:solidFill>
                  <a:srgbClr val="FF0000"/>
                </a:solidFill>
              </a:rPr>
              <a:t> </a:t>
            </a:r>
            <a:endParaRPr lang="fr-FR" sz="1600" dirty="0">
              <a:solidFill>
                <a:srgbClr val="FF0000"/>
              </a:solidFill>
            </a:endParaRPr>
          </a:p>
        </p:txBody>
      </p:sp>
    </p:spTree>
    <p:extLst>
      <p:ext uri="{BB962C8B-B14F-4D97-AF65-F5344CB8AC3E}">
        <p14:creationId xmlns:p14="http://schemas.microsoft.com/office/powerpoint/2010/main" val="4217518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87</a:t>
            </a:fld>
            <a:endParaRPr lang="fr-FR" dirty="0"/>
          </a:p>
        </p:txBody>
      </p:sp>
      <p:sp>
        <p:nvSpPr>
          <p:cNvPr id="4" name="Rectangle 3"/>
          <p:cNvSpPr/>
          <p:nvPr/>
        </p:nvSpPr>
        <p:spPr>
          <a:xfrm>
            <a:off x="259642" y="648053"/>
            <a:ext cx="9572979" cy="369332"/>
          </a:xfrm>
          <a:prstGeom prst="rect">
            <a:avLst/>
          </a:prstGeom>
        </p:spPr>
        <p:txBody>
          <a:bodyPr wrap="square">
            <a:spAutoFit/>
          </a:bodyPr>
          <a:lstStyle/>
          <a:p>
            <a:r>
              <a:rPr lang="fr-FR" dirty="0" smtClean="0">
                <a:solidFill>
                  <a:srgbClr val="002060"/>
                </a:solidFill>
              </a:rPr>
              <a:t>23.2</a:t>
            </a:r>
            <a:r>
              <a:rPr lang="fr-FR" dirty="0">
                <a:solidFill>
                  <a:srgbClr val="002060"/>
                </a:solidFill>
              </a:rPr>
              <a:t>. </a:t>
            </a:r>
            <a:r>
              <a:rPr lang="fr-FR" b="1" dirty="0">
                <a:solidFill>
                  <a:srgbClr val="002060"/>
                </a:solidFill>
              </a:rPr>
              <a:t>Annexe : Les céphalées de rebond, les céphalées par abus </a:t>
            </a:r>
            <a:r>
              <a:rPr lang="fr-FR" b="1" dirty="0" smtClean="0">
                <a:solidFill>
                  <a:srgbClr val="002060"/>
                </a:solidFill>
              </a:rPr>
              <a:t>médicamenteux (suite et fin)</a:t>
            </a:r>
            <a:r>
              <a:rPr lang="fr-FR" dirty="0" smtClean="0">
                <a:solidFill>
                  <a:srgbClr val="002060"/>
                </a:solidFill>
              </a:rPr>
              <a:t>.</a:t>
            </a:r>
            <a:endParaRPr lang="fr-FR" dirty="0">
              <a:solidFill>
                <a:srgbClr val="002060"/>
              </a:solidFill>
            </a:endParaRP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3" name="ZoneTexte 2"/>
          <p:cNvSpPr txBox="1"/>
          <p:nvPr/>
        </p:nvSpPr>
        <p:spPr>
          <a:xfrm>
            <a:off x="259643" y="1106311"/>
            <a:ext cx="11661424" cy="5632311"/>
          </a:xfrm>
          <a:prstGeom prst="rect">
            <a:avLst/>
          </a:prstGeom>
          <a:noFill/>
        </p:spPr>
        <p:txBody>
          <a:bodyPr wrap="square" rtlCol="0">
            <a:spAutoFit/>
          </a:bodyPr>
          <a:lstStyle/>
          <a:p>
            <a:r>
              <a:rPr lang="fr-FR" u="sng" dirty="0">
                <a:solidFill>
                  <a:srgbClr val="002060"/>
                </a:solidFill>
              </a:rPr>
              <a:t>Comment prévenir la céphalée </a:t>
            </a:r>
            <a:r>
              <a:rPr lang="fr-FR" u="sng" dirty="0" smtClean="0">
                <a:solidFill>
                  <a:srgbClr val="002060"/>
                </a:solidFill>
              </a:rPr>
              <a:t>médicamenteuse</a:t>
            </a:r>
          </a:p>
          <a:p>
            <a:endParaRPr lang="fr-FR" dirty="0" smtClean="0">
              <a:solidFill>
                <a:srgbClr val="002060"/>
              </a:solidFill>
            </a:endParaRPr>
          </a:p>
          <a:p>
            <a:pPr algn="just"/>
            <a:r>
              <a:rPr lang="fr-FR" sz="1600" dirty="0" smtClean="0">
                <a:solidFill>
                  <a:srgbClr val="002060"/>
                </a:solidFill>
              </a:rPr>
              <a:t>« </a:t>
            </a:r>
            <a:r>
              <a:rPr lang="fr-FR" sz="1600" i="1" dirty="0" smtClean="0">
                <a:solidFill>
                  <a:srgbClr val="002060"/>
                </a:solidFill>
              </a:rPr>
              <a:t>La </a:t>
            </a:r>
            <a:r>
              <a:rPr lang="fr-FR" sz="1600" i="1" dirty="0">
                <a:solidFill>
                  <a:srgbClr val="002060"/>
                </a:solidFill>
              </a:rPr>
              <a:t>meilleure façon d’éviter la céphalée médicamenteuse est de ne pas consommer plus de deux fois par semaine des analgésiques.</a:t>
            </a:r>
          </a:p>
          <a:p>
            <a:pPr algn="just"/>
            <a:r>
              <a:rPr lang="fr-FR" sz="1600" i="1" dirty="0">
                <a:solidFill>
                  <a:srgbClr val="002060"/>
                </a:solidFill>
              </a:rPr>
              <a:t>La modification de certaines de vos habitudes de vie peut également vous aider à prévenir la survenue de maux de tête ou de migraines, et par conséquent, celle de la céphalée médicamenteuse. Voici quelques exemples </a:t>
            </a:r>
            <a:r>
              <a:rPr lang="fr-FR" sz="1600" i="1" dirty="0" smtClean="0">
                <a:solidFill>
                  <a:srgbClr val="002060"/>
                </a:solidFill>
              </a:rPr>
              <a:t>:</a:t>
            </a:r>
          </a:p>
          <a:p>
            <a:endParaRPr lang="fr-FR" sz="1600" i="1" dirty="0">
              <a:solidFill>
                <a:srgbClr val="002060"/>
              </a:solidFill>
            </a:endParaRPr>
          </a:p>
          <a:p>
            <a:pPr marL="285750" indent="-285750">
              <a:buFont typeface="Arial" panose="020B0604020202020204" pitchFamily="34" charset="0"/>
              <a:buChar char="•"/>
            </a:pPr>
            <a:r>
              <a:rPr lang="fr-FR" sz="1600" i="1" dirty="0">
                <a:solidFill>
                  <a:srgbClr val="002060"/>
                </a:solidFill>
              </a:rPr>
              <a:t>diminuer le stress;</a:t>
            </a:r>
          </a:p>
          <a:p>
            <a:pPr marL="285750" indent="-285750">
              <a:buFont typeface="Arial" panose="020B0604020202020204" pitchFamily="34" charset="0"/>
              <a:buChar char="•"/>
            </a:pPr>
            <a:r>
              <a:rPr lang="fr-FR" sz="1600" i="1" dirty="0">
                <a:solidFill>
                  <a:srgbClr val="002060"/>
                </a:solidFill>
              </a:rPr>
              <a:t>diminuer la consommation d’alcool;</a:t>
            </a:r>
          </a:p>
          <a:p>
            <a:pPr marL="285750" indent="-285750">
              <a:buFont typeface="Arial" panose="020B0604020202020204" pitchFamily="34" charset="0"/>
              <a:buChar char="•"/>
            </a:pPr>
            <a:r>
              <a:rPr lang="fr-FR" sz="1600" i="1" dirty="0">
                <a:solidFill>
                  <a:srgbClr val="002060"/>
                </a:solidFill>
              </a:rPr>
              <a:t>pratiquer des exercices réguliers;</a:t>
            </a:r>
          </a:p>
          <a:p>
            <a:pPr marL="285750" indent="-285750">
              <a:buFont typeface="Arial" panose="020B0604020202020204" pitchFamily="34" charset="0"/>
              <a:buChar char="•"/>
            </a:pPr>
            <a:r>
              <a:rPr lang="fr-FR" sz="1600" i="1" dirty="0">
                <a:solidFill>
                  <a:srgbClr val="002060"/>
                </a:solidFill>
              </a:rPr>
              <a:t>modifier votre position de travail afin de diminuer la tension sur les muscles du cou;</a:t>
            </a:r>
          </a:p>
          <a:p>
            <a:pPr marL="285750" indent="-285750">
              <a:buFont typeface="Arial" panose="020B0604020202020204" pitchFamily="34" charset="0"/>
              <a:buChar char="•"/>
            </a:pPr>
            <a:r>
              <a:rPr lang="fr-FR" sz="1600" i="1" dirty="0">
                <a:solidFill>
                  <a:srgbClr val="002060"/>
                </a:solidFill>
              </a:rPr>
              <a:t>dormir </a:t>
            </a:r>
            <a:r>
              <a:rPr lang="fr-FR" sz="1600" i="1" dirty="0" smtClean="0">
                <a:solidFill>
                  <a:srgbClr val="002060"/>
                </a:solidFill>
              </a:rPr>
              <a:t>suffisamment</a:t>
            </a:r>
            <a:r>
              <a:rPr lang="fr-FR" sz="1600" dirty="0" smtClean="0">
                <a:solidFill>
                  <a:srgbClr val="002060"/>
                </a:solidFill>
              </a:rPr>
              <a:t> ».</a:t>
            </a:r>
          </a:p>
          <a:p>
            <a:endParaRPr lang="fr-FR" sz="1200" dirty="0" smtClean="0">
              <a:solidFill>
                <a:srgbClr val="002060"/>
              </a:solidFill>
              <a:latin typeface="Arial" panose="020B0604020202020204" pitchFamily="34" charset="0"/>
              <a:cs typeface="Arial" panose="020B0604020202020204" pitchFamily="34" charset="0"/>
            </a:endParaRPr>
          </a:p>
          <a:p>
            <a:r>
              <a:rPr lang="fr-FR" sz="1200" dirty="0" smtClean="0">
                <a:solidFill>
                  <a:srgbClr val="002060"/>
                </a:solidFill>
                <a:latin typeface="Arial" panose="020B0604020202020204" pitchFamily="34" charset="0"/>
                <a:cs typeface="Arial" panose="020B0604020202020204" pitchFamily="34" charset="0"/>
              </a:rPr>
              <a:t>Source  </a:t>
            </a:r>
            <a:r>
              <a:rPr lang="fr-FR" sz="1200" dirty="0">
                <a:solidFill>
                  <a:srgbClr val="002060"/>
                </a:solidFill>
                <a:latin typeface="Arial" panose="020B0604020202020204" pitchFamily="34" charset="0"/>
                <a:cs typeface="Arial" panose="020B0604020202020204" pitchFamily="34" charset="0"/>
              </a:rPr>
              <a:t>: </a:t>
            </a:r>
            <a:r>
              <a:rPr lang="fr-FR" sz="1200" dirty="0">
                <a:solidFill>
                  <a:srgbClr val="002060"/>
                </a:solidFill>
                <a:latin typeface="Arial" panose="020B0604020202020204" pitchFamily="34" charset="0"/>
                <a:cs typeface="Arial" panose="020B0604020202020204" pitchFamily="34" charset="0"/>
                <a:hlinkClick r:id="rId2"/>
              </a:rPr>
              <a:t>http://www.brunet.ca/fr/conseils/la-cephalee-medicamenteuse.html</a:t>
            </a:r>
            <a:r>
              <a:rPr lang="fr-FR" sz="1200" dirty="0">
                <a:solidFill>
                  <a:srgbClr val="002060"/>
                </a:solidFill>
                <a:latin typeface="Arial" panose="020B0604020202020204" pitchFamily="34" charset="0"/>
                <a:cs typeface="Arial" panose="020B0604020202020204" pitchFamily="34" charset="0"/>
              </a:rPr>
              <a:t> </a:t>
            </a:r>
            <a:endParaRPr lang="fr-FR" sz="1200" dirty="0" smtClean="0">
              <a:solidFill>
                <a:srgbClr val="002060"/>
              </a:solidFill>
              <a:latin typeface="Arial" panose="020B0604020202020204" pitchFamily="34" charset="0"/>
              <a:cs typeface="Arial" panose="020B0604020202020204" pitchFamily="34" charset="0"/>
            </a:endParaRPr>
          </a:p>
          <a:p>
            <a:endParaRPr lang="fr-FR" sz="1200" dirty="0">
              <a:solidFill>
                <a:srgbClr val="002060"/>
              </a:solidFill>
              <a:latin typeface="Arial" panose="020B0604020202020204" pitchFamily="34" charset="0"/>
              <a:cs typeface="Arial" panose="020B0604020202020204" pitchFamily="34" charset="0"/>
            </a:endParaRPr>
          </a:p>
          <a:p>
            <a:pPr lvl="0"/>
            <a:r>
              <a:rPr lang="fr-FR" sz="1200" b="1" dirty="0">
                <a:solidFill>
                  <a:srgbClr val="002060"/>
                </a:solidFill>
              </a:rPr>
              <a:t>Les deux principales causes des dérives </a:t>
            </a:r>
            <a:r>
              <a:rPr lang="fr-FR" sz="1200" b="1" dirty="0" smtClean="0">
                <a:solidFill>
                  <a:srgbClr val="002060"/>
                </a:solidFill>
              </a:rPr>
              <a:t>médicamenteuses </a:t>
            </a:r>
            <a:r>
              <a:rPr lang="fr-FR" sz="1200" dirty="0" smtClean="0">
                <a:solidFill>
                  <a:srgbClr val="002060"/>
                </a:solidFill>
                <a:latin typeface="Arial" panose="020B0604020202020204" pitchFamily="34" charset="0"/>
                <a:cs typeface="Arial" panose="020B0604020202020204" pitchFamily="34" charset="0"/>
              </a:rPr>
              <a:t>:</a:t>
            </a:r>
          </a:p>
          <a:p>
            <a:pPr algn="just"/>
            <a:endParaRPr lang="fr-FR" sz="1200" dirty="0" smtClean="0">
              <a:solidFill>
                <a:srgbClr val="002060"/>
              </a:solidFill>
              <a:latin typeface="Arial" panose="020B0604020202020204" pitchFamily="34" charset="0"/>
              <a:cs typeface="Arial" panose="020B0604020202020204" pitchFamily="34" charset="0"/>
            </a:endParaRPr>
          </a:p>
          <a:p>
            <a:pPr algn="just"/>
            <a:r>
              <a:rPr lang="fr-FR" sz="1200" dirty="0" smtClean="0">
                <a:solidFill>
                  <a:srgbClr val="002060"/>
                </a:solidFill>
                <a:latin typeface="Arial" panose="020B0604020202020204" pitchFamily="34" charset="0"/>
                <a:cs typeface="Arial" panose="020B0604020202020204" pitchFamily="34" charset="0"/>
              </a:rPr>
              <a:t>1) </a:t>
            </a:r>
            <a:r>
              <a:rPr lang="fr-FR" sz="1200" dirty="0" smtClean="0">
                <a:solidFill>
                  <a:srgbClr val="002060"/>
                </a:solidFill>
              </a:rPr>
              <a:t>Quand </a:t>
            </a:r>
            <a:r>
              <a:rPr lang="fr-FR" sz="1200" dirty="0">
                <a:solidFill>
                  <a:srgbClr val="002060"/>
                </a:solidFill>
              </a:rPr>
              <a:t>les céphalées sont d’intensité </a:t>
            </a:r>
            <a:r>
              <a:rPr lang="fr-FR" sz="1200" dirty="0" smtClean="0">
                <a:solidFill>
                  <a:srgbClr val="002060"/>
                </a:solidFill>
              </a:rPr>
              <a:t>modérée ou graves </a:t>
            </a:r>
            <a:r>
              <a:rPr lang="fr-FR" sz="1200" dirty="0">
                <a:solidFill>
                  <a:srgbClr val="002060"/>
                </a:solidFill>
              </a:rPr>
              <a:t>et </a:t>
            </a:r>
            <a:r>
              <a:rPr lang="fr-FR" sz="1200" dirty="0" smtClean="0">
                <a:solidFill>
                  <a:srgbClr val="002060"/>
                </a:solidFill>
              </a:rPr>
              <a:t>surtout si elles se </a:t>
            </a:r>
            <a:r>
              <a:rPr lang="fr-FR" sz="1200" dirty="0">
                <a:solidFill>
                  <a:srgbClr val="002060"/>
                </a:solidFill>
              </a:rPr>
              <a:t>répètent pendant de longues années, sans qu’aucun </a:t>
            </a:r>
            <a:r>
              <a:rPr lang="fr-FR" sz="1200" dirty="0" smtClean="0">
                <a:solidFill>
                  <a:srgbClr val="002060"/>
                </a:solidFill>
              </a:rPr>
              <a:t>traitement, </a:t>
            </a:r>
            <a:r>
              <a:rPr lang="fr-FR" sz="1200" dirty="0">
                <a:solidFill>
                  <a:srgbClr val="002060"/>
                </a:solidFill>
              </a:rPr>
              <a:t>mis en </a:t>
            </a:r>
            <a:r>
              <a:rPr lang="fr-FR" sz="1200" dirty="0" smtClean="0">
                <a:solidFill>
                  <a:srgbClr val="002060"/>
                </a:solidFill>
              </a:rPr>
              <a:t>œuvre, </a:t>
            </a:r>
            <a:r>
              <a:rPr lang="fr-FR" sz="1200" dirty="0">
                <a:solidFill>
                  <a:srgbClr val="002060"/>
                </a:solidFill>
              </a:rPr>
              <a:t>se révèle efficace, </a:t>
            </a:r>
            <a:r>
              <a:rPr lang="fr-FR" sz="1200" dirty="0" smtClean="0">
                <a:solidFill>
                  <a:srgbClr val="002060"/>
                </a:solidFill>
              </a:rPr>
              <a:t>certains patients</a:t>
            </a:r>
            <a:r>
              <a:rPr lang="fr-FR" sz="1200" dirty="0">
                <a:solidFill>
                  <a:srgbClr val="002060"/>
                </a:solidFill>
              </a:rPr>
              <a:t>, </a:t>
            </a:r>
            <a:r>
              <a:rPr lang="fr-FR" sz="1200" dirty="0" smtClean="0">
                <a:solidFill>
                  <a:srgbClr val="002060"/>
                </a:solidFill>
              </a:rPr>
              <a:t>non rassurés </a:t>
            </a:r>
            <a:r>
              <a:rPr lang="fr-FR" sz="1200" dirty="0">
                <a:solidFill>
                  <a:srgbClr val="002060"/>
                </a:solidFill>
              </a:rPr>
              <a:t>par la réponse du corps </a:t>
            </a:r>
            <a:r>
              <a:rPr lang="fr-FR" sz="1200" dirty="0" smtClean="0">
                <a:solidFill>
                  <a:srgbClr val="002060"/>
                </a:solidFill>
              </a:rPr>
              <a:t>médical, s’orientent les médecines alternatives. Tandis que d’autres préfèrent pratiquer l’automédication, se tournant, d’abord, </a:t>
            </a:r>
            <a:r>
              <a:rPr lang="fr-FR" sz="1200" dirty="0">
                <a:solidFill>
                  <a:srgbClr val="002060"/>
                </a:solidFill>
              </a:rPr>
              <a:t>vers des analgésiques </a:t>
            </a:r>
            <a:r>
              <a:rPr lang="fr-FR" sz="1200" dirty="0" smtClean="0">
                <a:solidFill>
                  <a:srgbClr val="002060"/>
                </a:solidFill>
              </a:rPr>
              <a:t>comme le paracétamol, </a:t>
            </a:r>
            <a:r>
              <a:rPr lang="fr-FR" sz="1200" dirty="0">
                <a:solidFill>
                  <a:srgbClr val="002060"/>
                </a:solidFill>
              </a:rPr>
              <a:t>l’acétaminophène ou l’ibuprofène afin de se </a:t>
            </a:r>
            <a:r>
              <a:rPr lang="fr-FR" sz="1200" dirty="0" smtClean="0">
                <a:solidFill>
                  <a:srgbClr val="002060"/>
                </a:solidFill>
              </a:rPr>
              <a:t>soulager. Puis quand ces derniers médicaments ne font pas suffisamment d’effet … ils passent alors </a:t>
            </a:r>
            <a:r>
              <a:rPr lang="fr-FR" sz="1200" dirty="0" smtClean="0">
                <a:solidFill>
                  <a:srgbClr val="FF0000"/>
                </a:solidFill>
              </a:rPr>
              <a:t>à des antalgiques [antidouleurs] plus puissants à base d’opiacées, de morphiniques ou de « </a:t>
            </a:r>
            <a:r>
              <a:rPr lang="fr-FR" sz="1200" dirty="0" err="1" smtClean="0">
                <a:solidFill>
                  <a:srgbClr val="FF0000"/>
                </a:solidFill>
              </a:rPr>
              <a:t>codéïniques</a:t>
            </a:r>
            <a:r>
              <a:rPr lang="fr-FR" sz="1200" dirty="0" smtClean="0">
                <a:solidFill>
                  <a:srgbClr val="FF0000"/>
                </a:solidFill>
              </a:rPr>
              <a:t> », qui </a:t>
            </a:r>
            <a:r>
              <a:rPr lang="fr-FR" sz="1200" b="1" dirty="0" smtClean="0">
                <a:solidFill>
                  <a:srgbClr val="FF0000"/>
                </a:solidFill>
              </a:rPr>
              <a:t>tous provoquent de puissants d’effets de dépendance</a:t>
            </a:r>
            <a:r>
              <a:rPr lang="fr-FR" sz="1200" dirty="0" smtClean="0">
                <a:solidFill>
                  <a:srgbClr val="002060"/>
                </a:solidFill>
              </a:rPr>
              <a:t>.</a:t>
            </a:r>
          </a:p>
          <a:p>
            <a:pPr algn="just"/>
            <a:r>
              <a:rPr lang="fr-FR" sz="1200" dirty="0" smtClean="0">
                <a:solidFill>
                  <a:srgbClr val="002060"/>
                </a:solidFill>
              </a:rPr>
              <a:t>2)  </a:t>
            </a:r>
            <a:r>
              <a:rPr lang="fr-FR" sz="1200" dirty="0" smtClean="0">
                <a:solidFill>
                  <a:srgbClr val="FF0000"/>
                </a:solidFill>
              </a:rPr>
              <a:t>Parfois certains médecins ou neurologues s’acharnent à résoudre certaines céphalées rebelles à toute médication de psychotropes</a:t>
            </a:r>
            <a:r>
              <a:rPr lang="fr-FR" sz="1200" dirty="0" smtClean="0">
                <a:solidFill>
                  <a:srgbClr val="002060"/>
                </a:solidFill>
              </a:rPr>
              <a:t>. Et parfois, il font prendre des doses excessives de psychotropes à leurs patients. Par exemple, nous avons eu le cas d’Isabelle : </a:t>
            </a:r>
            <a:r>
              <a:rPr lang="fr-FR" sz="1200" dirty="0" smtClean="0">
                <a:solidFill>
                  <a:srgbClr val="FF0000"/>
                </a:solidFill>
              </a:rPr>
              <a:t>Elle était monté </a:t>
            </a:r>
            <a:r>
              <a:rPr lang="fr-FR" sz="1200" dirty="0">
                <a:solidFill>
                  <a:srgbClr val="FF0000"/>
                </a:solidFill>
              </a:rPr>
              <a:t>jusqu’à 825 mg de </a:t>
            </a:r>
            <a:r>
              <a:rPr lang="fr-FR" sz="1200" dirty="0" err="1" smtClean="0">
                <a:solidFill>
                  <a:srgbClr val="FF0000"/>
                </a:solidFill>
              </a:rPr>
              <a:t>Lyrica</a:t>
            </a:r>
            <a:r>
              <a:rPr lang="fr-FR" sz="1200" dirty="0" smtClean="0">
                <a:solidFill>
                  <a:srgbClr val="FF0000"/>
                </a:solidFill>
              </a:rPr>
              <a:t> (!). </a:t>
            </a:r>
            <a:r>
              <a:rPr lang="fr-FR" sz="1200" dirty="0">
                <a:solidFill>
                  <a:srgbClr val="FF0000"/>
                </a:solidFill>
              </a:rPr>
              <a:t>A ce niveau, </a:t>
            </a:r>
            <a:r>
              <a:rPr lang="fr-FR" sz="1200" dirty="0" smtClean="0">
                <a:solidFill>
                  <a:srgbClr val="FF0000"/>
                </a:solidFill>
              </a:rPr>
              <a:t>elle se sentait « shootée ». Au moment de son témoignage, le </a:t>
            </a:r>
            <a:r>
              <a:rPr lang="fr-FR" sz="1200" dirty="0">
                <a:solidFill>
                  <a:srgbClr val="FF0000"/>
                </a:solidFill>
              </a:rPr>
              <a:t>15 juillet </a:t>
            </a:r>
            <a:r>
              <a:rPr lang="fr-FR" sz="1200" dirty="0" smtClean="0">
                <a:solidFill>
                  <a:srgbClr val="FF0000"/>
                </a:solidFill>
              </a:rPr>
              <a:t>2009, elle prenait </a:t>
            </a:r>
            <a:r>
              <a:rPr lang="fr-FR" sz="1200" dirty="0">
                <a:solidFill>
                  <a:srgbClr val="FF0000"/>
                </a:solidFill>
              </a:rPr>
              <a:t>34 gouttes de </a:t>
            </a:r>
            <a:r>
              <a:rPr lang="fr-FR" sz="1200" dirty="0" smtClean="0">
                <a:solidFill>
                  <a:srgbClr val="FF0000"/>
                </a:solidFill>
              </a:rPr>
              <a:t>Rivotril </a:t>
            </a:r>
            <a:r>
              <a:rPr lang="fr-FR" sz="1200" dirty="0">
                <a:solidFill>
                  <a:srgbClr val="FF0000"/>
                </a:solidFill>
              </a:rPr>
              <a:t>2,5 </a:t>
            </a:r>
            <a:r>
              <a:rPr lang="fr-FR" sz="1200" dirty="0" smtClean="0">
                <a:solidFill>
                  <a:srgbClr val="FF0000"/>
                </a:solidFill>
              </a:rPr>
              <a:t>mg/ml [soit 85 mg (!)], 10 gouttes de </a:t>
            </a:r>
            <a:r>
              <a:rPr lang="fr-FR" sz="1200" dirty="0" err="1" smtClean="0">
                <a:solidFill>
                  <a:srgbClr val="FF0000"/>
                </a:solidFill>
              </a:rPr>
              <a:t>Laroxyl</a:t>
            </a:r>
            <a:r>
              <a:rPr lang="fr-FR" sz="1200" dirty="0" smtClean="0">
                <a:solidFill>
                  <a:srgbClr val="FF0000"/>
                </a:solidFill>
              </a:rPr>
              <a:t> 100</a:t>
            </a:r>
            <a:r>
              <a:rPr lang="fr-FR" sz="1200" dirty="0">
                <a:solidFill>
                  <a:srgbClr val="FF0000"/>
                </a:solidFill>
              </a:rPr>
              <a:t>,</a:t>
            </a:r>
            <a:r>
              <a:rPr lang="fr-FR" sz="1200" dirty="0" smtClean="0">
                <a:solidFill>
                  <a:srgbClr val="FF0000"/>
                </a:solidFill>
              </a:rPr>
              <a:t> 2 comprimés de </a:t>
            </a:r>
            <a:r>
              <a:rPr lang="fr-FR" sz="1200" dirty="0" err="1" smtClean="0">
                <a:solidFill>
                  <a:srgbClr val="FF0000"/>
                </a:solidFill>
              </a:rPr>
              <a:t>Cymbalta</a:t>
            </a:r>
            <a:r>
              <a:rPr lang="fr-FR" sz="1200" dirty="0" smtClean="0">
                <a:solidFill>
                  <a:srgbClr val="FF0000"/>
                </a:solidFill>
              </a:rPr>
              <a:t> 60 mg </a:t>
            </a:r>
            <a:r>
              <a:rPr lang="fr-FR" sz="1200" dirty="0">
                <a:solidFill>
                  <a:srgbClr val="FF0000"/>
                </a:solidFill>
              </a:rPr>
              <a:t>et 2 comprimés de </a:t>
            </a:r>
            <a:r>
              <a:rPr lang="fr-FR" sz="1200" dirty="0" smtClean="0">
                <a:solidFill>
                  <a:srgbClr val="FF0000"/>
                </a:solidFill>
              </a:rPr>
              <a:t>d’</a:t>
            </a:r>
            <a:r>
              <a:rPr lang="fr-FR" sz="1200" dirty="0" err="1" smtClean="0">
                <a:solidFill>
                  <a:srgbClr val="FF0000"/>
                </a:solidFill>
              </a:rPr>
              <a:t>Imovane</a:t>
            </a:r>
            <a:r>
              <a:rPr lang="fr-FR" sz="1200" dirty="0" smtClean="0">
                <a:solidFill>
                  <a:srgbClr val="FF0000"/>
                </a:solidFill>
              </a:rPr>
              <a:t> 7.5mg [un somnifère, qui ne la faisait même pas dormir (!)], prescrits pas un centre d’étude et de traitement de la douleur (CETD) parisien. Le CETD lui avait fait essayé aussi la </a:t>
            </a:r>
            <a:r>
              <a:rPr lang="fr-FR" sz="1200" dirty="0">
                <a:solidFill>
                  <a:srgbClr val="FF0000"/>
                </a:solidFill>
              </a:rPr>
              <a:t>Kétamine, un puissant anesthésique, </a:t>
            </a:r>
            <a:r>
              <a:rPr lang="fr-FR" sz="1200" dirty="0" smtClean="0">
                <a:solidFill>
                  <a:srgbClr val="FF0000"/>
                </a:solidFill>
              </a:rPr>
              <a:t>qu’elle </a:t>
            </a:r>
            <a:r>
              <a:rPr lang="fr-FR" sz="1200" dirty="0">
                <a:solidFill>
                  <a:srgbClr val="FF0000"/>
                </a:solidFill>
              </a:rPr>
              <a:t>ne l’a pas </a:t>
            </a:r>
            <a:r>
              <a:rPr lang="fr-FR" sz="1200" dirty="0" smtClean="0">
                <a:solidFill>
                  <a:srgbClr val="FF0000"/>
                </a:solidFill>
              </a:rPr>
              <a:t>supporté. Précisons qu’Isabelle, selon ses dires, serait d’une lignée maniaco-dépressive et souffrirait d’hydrocéphalie.</a:t>
            </a:r>
          </a:p>
          <a:p>
            <a:pPr algn="just"/>
            <a:r>
              <a:rPr lang="fr-FR" sz="1200" dirty="0">
                <a:solidFill>
                  <a:srgbClr val="002060"/>
                </a:solidFill>
                <a:latin typeface="Arial" panose="020B0604020202020204" pitchFamily="34" charset="0"/>
                <a:cs typeface="Arial" panose="020B0604020202020204" pitchFamily="34" charset="0"/>
              </a:rPr>
              <a:t>Source : </a:t>
            </a:r>
            <a:r>
              <a:rPr lang="fr-FR" sz="1200" dirty="0">
                <a:solidFill>
                  <a:srgbClr val="002060"/>
                </a:solidFill>
                <a:latin typeface="Arial" panose="020B0604020202020204" pitchFamily="34" charset="0"/>
                <a:cs typeface="Arial" panose="020B0604020202020204" pitchFamily="34" charset="0"/>
                <a:hlinkClick r:id="rId3"/>
              </a:rPr>
              <a:t>http://</a:t>
            </a:r>
            <a:r>
              <a:rPr lang="fr-FR" sz="1200" dirty="0" smtClean="0">
                <a:solidFill>
                  <a:srgbClr val="002060"/>
                </a:solidFill>
                <a:latin typeface="Arial" panose="020B0604020202020204" pitchFamily="34" charset="0"/>
                <a:cs typeface="Arial" panose="020B0604020202020204" pitchFamily="34" charset="0"/>
                <a:hlinkClick r:id="rId3"/>
              </a:rPr>
              <a:t>benjamin.lisan.free.fr/AssoLutteContreCephalee/AbusMedicaments.htm</a:t>
            </a:r>
            <a:r>
              <a:rPr lang="fr-FR" sz="1200" dirty="0" smtClean="0">
                <a:solidFill>
                  <a:srgbClr val="002060"/>
                </a:solidFill>
                <a:latin typeface="Arial" panose="020B0604020202020204" pitchFamily="34" charset="0"/>
                <a:cs typeface="Arial" panose="020B0604020202020204" pitchFamily="34" charset="0"/>
              </a:rPr>
              <a:t> </a:t>
            </a:r>
            <a:endParaRPr lang="fr-FR" sz="1200" dirty="0">
              <a:solidFill>
                <a:srgbClr val="002060"/>
              </a:solidFill>
              <a:latin typeface="Arial" panose="020B0604020202020204" pitchFamily="34" charset="0"/>
              <a:cs typeface="Arial" panose="020B0604020202020204" pitchFamily="34" charset="0"/>
            </a:endParaRPr>
          </a:p>
        </p:txBody>
      </p:sp>
      <p:sp>
        <p:nvSpPr>
          <p:cNvPr id="6" name="ZoneTexte 5"/>
          <p:cNvSpPr txBox="1"/>
          <p:nvPr/>
        </p:nvSpPr>
        <p:spPr>
          <a:xfrm>
            <a:off x="7721600" y="2630309"/>
            <a:ext cx="4199467" cy="1938992"/>
          </a:xfrm>
          <a:prstGeom prst="rect">
            <a:avLst/>
          </a:prstGeom>
          <a:noFill/>
          <a:ln>
            <a:solidFill>
              <a:srgbClr val="FF0000"/>
            </a:solidFill>
          </a:ln>
        </p:spPr>
        <p:txBody>
          <a:bodyPr wrap="square" rtlCol="0">
            <a:spAutoFit/>
          </a:bodyPr>
          <a:lstStyle/>
          <a:p>
            <a:pPr algn="just"/>
            <a:r>
              <a:rPr lang="fr-FR" sz="1600" dirty="0" smtClean="0">
                <a:solidFill>
                  <a:srgbClr val="FF0000"/>
                </a:solidFill>
              </a:rPr>
              <a:t>Pour rappel : </a:t>
            </a:r>
            <a:r>
              <a:rPr lang="fr-FR" sz="1600" dirty="0">
                <a:solidFill>
                  <a:srgbClr val="FF0000"/>
                </a:solidFill>
              </a:rPr>
              <a:t>L'utilisation des benzodiazépines peut entraîner un état de pharmacodépendance physique et </a:t>
            </a:r>
            <a:r>
              <a:rPr lang="fr-FR" sz="1600" dirty="0" smtClean="0">
                <a:solidFill>
                  <a:srgbClr val="FF0000"/>
                </a:solidFill>
              </a:rPr>
              <a:t>psychique. </a:t>
            </a:r>
          </a:p>
          <a:p>
            <a:pPr algn="just"/>
            <a:r>
              <a:rPr lang="fr-FR" sz="1200" dirty="0" smtClean="0">
                <a:solidFill>
                  <a:srgbClr val="FF0000"/>
                </a:solidFill>
              </a:rPr>
              <a:t>Source </a:t>
            </a:r>
            <a:r>
              <a:rPr lang="fr-FR" sz="1200" dirty="0">
                <a:solidFill>
                  <a:srgbClr val="FF0000"/>
                </a:solidFill>
              </a:rPr>
              <a:t>: </a:t>
            </a:r>
            <a:r>
              <a:rPr lang="fr-FR" sz="1200" dirty="0">
                <a:solidFill>
                  <a:srgbClr val="FF0000"/>
                </a:solidFill>
                <a:hlinkClick r:id="rId4"/>
              </a:rPr>
              <a:t>http://</a:t>
            </a:r>
            <a:r>
              <a:rPr lang="fr-FR" sz="1200" dirty="0" smtClean="0">
                <a:solidFill>
                  <a:srgbClr val="FF0000"/>
                </a:solidFill>
                <a:hlinkClick r:id="rId4"/>
              </a:rPr>
              <a:t>www.medisite.fr/dictionnaire-des-medicaments-rivotril-25-mgml-solution-buvable-en-goutte.611843.8028.html</a:t>
            </a:r>
            <a:r>
              <a:rPr lang="fr-FR" sz="1200" dirty="0" smtClean="0">
                <a:solidFill>
                  <a:srgbClr val="FF0000"/>
                </a:solidFill>
              </a:rPr>
              <a:t> </a:t>
            </a:r>
          </a:p>
          <a:p>
            <a:pPr algn="just"/>
            <a:endParaRPr lang="fr-FR" sz="1200" dirty="0" smtClean="0">
              <a:solidFill>
                <a:srgbClr val="FF0000"/>
              </a:solidFill>
            </a:endParaRPr>
          </a:p>
          <a:p>
            <a:pPr algn="just"/>
            <a:r>
              <a:rPr lang="fr-FR" sz="1200" dirty="0" smtClean="0">
                <a:solidFill>
                  <a:srgbClr val="FF0000"/>
                </a:solidFill>
              </a:rPr>
              <a:t>Nous ne rappelons jamais assez que les </a:t>
            </a:r>
            <a:r>
              <a:rPr lang="fr-FR" sz="1200" b="1" dirty="0" smtClean="0">
                <a:solidFill>
                  <a:srgbClr val="FF0000"/>
                </a:solidFill>
              </a:rPr>
              <a:t>anxiolytiques</a:t>
            </a:r>
            <a:r>
              <a:rPr lang="fr-FR" sz="1200" dirty="0" smtClean="0">
                <a:solidFill>
                  <a:srgbClr val="FF0000"/>
                </a:solidFill>
              </a:rPr>
              <a:t> et les </a:t>
            </a:r>
            <a:r>
              <a:rPr lang="fr-FR" sz="1200" b="1" dirty="0" smtClean="0">
                <a:solidFill>
                  <a:srgbClr val="FF0000"/>
                </a:solidFill>
              </a:rPr>
              <a:t>somnifères</a:t>
            </a:r>
            <a:r>
              <a:rPr lang="fr-FR" sz="1200" dirty="0" smtClean="0">
                <a:solidFill>
                  <a:srgbClr val="FF0000"/>
                </a:solidFill>
              </a:rPr>
              <a:t> [hypnotiques] sont les médicaments avec lesquels </a:t>
            </a:r>
            <a:r>
              <a:rPr lang="fr-FR" sz="1200" i="1" dirty="0" smtClean="0">
                <a:solidFill>
                  <a:srgbClr val="FF0000"/>
                </a:solidFill>
              </a:rPr>
              <a:t>les effets de dépendance sont les plus rapides</a:t>
            </a:r>
            <a:r>
              <a:rPr lang="fr-FR" sz="1200" dirty="0" smtClean="0">
                <a:solidFill>
                  <a:srgbClr val="FF0000"/>
                </a:solidFill>
              </a:rPr>
              <a:t>.</a:t>
            </a:r>
            <a:endParaRPr lang="fr-FR" sz="1200" dirty="0">
              <a:solidFill>
                <a:srgbClr val="FF0000"/>
              </a:solidFill>
            </a:endParaRPr>
          </a:p>
        </p:txBody>
      </p:sp>
    </p:spTree>
    <p:extLst>
      <p:ext uri="{BB962C8B-B14F-4D97-AF65-F5344CB8AC3E}">
        <p14:creationId xmlns:p14="http://schemas.microsoft.com/office/powerpoint/2010/main" val="30811608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88</a:t>
            </a:fld>
            <a:endParaRPr lang="fr-FR" dirty="0"/>
          </a:p>
        </p:txBody>
      </p:sp>
      <p:sp>
        <p:nvSpPr>
          <p:cNvPr id="4" name="Rectangle 3"/>
          <p:cNvSpPr/>
          <p:nvPr/>
        </p:nvSpPr>
        <p:spPr>
          <a:xfrm>
            <a:off x="101601" y="560467"/>
            <a:ext cx="7224888" cy="369332"/>
          </a:xfrm>
          <a:prstGeom prst="rect">
            <a:avLst/>
          </a:prstGeom>
        </p:spPr>
        <p:txBody>
          <a:bodyPr wrap="square">
            <a:spAutoFit/>
          </a:bodyPr>
          <a:lstStyle/>
          <a:p>
            <a:r>
              <a:rPr lang="fr-FR" dirty="0" smtClean="0">
                <a:solidFill>
                  <a:srgbClr val="002060"/>
                </a:solidFill>
              </a:rPr>
              <a:t>23.3. Annexe : </a:t>
            </a:r>
            <a:r>
              <a:rPr lang="fr-FR" b="1" dirty="0" smtClean="0">
                <a:solidFill>
                  <a:srgbClr val="002060"/>
                </a:solidFill>
              </a:rPr>
              <a:t>Les </a:t>
            </a:r>
            <a:r>
              <a:rPr lang="fr-FR" b="1" dirty="0">
                <a:solidFill>
                  <a:srgbClr val="002060"/>
                </a:solidFill>
              </a:rPr>
              <a:t>AVC - </a:t>
            </a:r>
            <a:r>
              <a:rPr lang="fr-FR" b="1" dirty="0" smtClean="0">
                <a:solidFill>
                  <a:srgbClr val="002060"/>
                </a:solidFill>
              </a:rPr>
              <a:t>accidents vasculaires cérébraux</a:t>
            </a:r>
          </a:p>
        </p:txBody>
      </p:sp>
      <p:sp>
        <p:nvSpPr>
          <p:cNvPr id="5" name="ZoneTexte 4"/>
          <p:cNvSpPr txBox="1"/>
          <p:nvPr/>
        </p:nvSpPr>
        <p:spPr>
          <a:xfrm>
            <a:off x="5479996" y="160660"/>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3" name="ZoneTexte 2"/>
          <p:cNvSpPr txBox="1"/>
          <p:nvPr/>
        </p:nvSpPr>
        <p:spPr>
          <a:xfrm>
            <a:off x="101600" y="929799"/>
            <a:ext cx="9189155" cy="5940088"/>
          </a:xfrm>
          <a:prstGeom prst="rect">
            <a:avLst/>
          </a:prstGeom>
          <a:noFill/>
        </p:spPr>
        <p:txBody>
          <a:bodyPr wrap="square" rtlCol="0">
            <a:spAutoFit/>
          </a:bodyPr>
          <a:lstStyle/>
          <a:p>
            <a:pPr algn="just"/>
            <a:r>
              <a:rPr lang="fr-FR" sz="1600" dirty="0" smtClean="0">
                <a:solidFill>
                  <a:srgbClr val="002060"/>
                </a:solidFill>
              </a:rPr>
              <a:t>Un</a:t>
            </a:r>
            <a:r>
              <a:rPr lang="fr-FR" sz="1600" dirty="0">
                <a:solidFill>
                  <a:srgbClr val="002060"/>
                </a:solidFill>
              </a:rPr>
              <a:t> </a:t>
            </a:r>
            <a:r>
              <a:rPr lang="fr-FR" sz="1600" b="1" dirty="0">
                <a:solidFill>
                  <a:srgbClr val="002060"/>
                </a:solidFill>
              </a:rPr>
              <a:t>accident vasculaire cérébral</a:t>
            </a:r>
            <a:r>
              <a:rPr lang="fr-FR" sz="1600" dirty="0">
                <a:solidFill>
                  <a:srgbClr val="002060"/>
                </a:solidFill>
              </a:rPr>
              <a:t> (</a:t>
            </a:r>
            <a:r>
              <a:rPr lang="fr-FR" sz="1600" b="1" dirty="0">
                <a:solidFill>
                  <a:srgbClr val="002060"/>
                </a:solidFill>
              </a:rPr>
              <a:t>AVC</a:t>
            </a:r>
            <a:r>
              <a:rPr lang="fr-FR" sz="1600" dirty="0">
                <a:solidFill>
                  <a:srgbClr val="002060"/>
                </a:solidFill>
              </a:rPr>
              <a:t>), anciennement </a:t>
            </a:r>
            <a:r>
              <a:rPr lang="fr-FR" sz="1600" b="1" dirty="0">
                <a:solidFill>
                  <a:srgbClr val="002060"/>
                </a:solidFill>
              </a:rPr>
              <a:t>accident </a:t>
            </a:r>
            <a:r>
              <a:rPr lang="fr-FR" sz="1600" b="1" dirty="0" err="1">
                <a:solidFill>
                  <a:srgbClr val="002060"/>
                </a:solidFill>
              </a:rPr>
              <a:t>cérébro</a:t>
            </a:r>
            <a:r>
              <a:rPr lang="fr-FR" sz="1600" b="1" dirty="0">
                <a:solidFill>
                  <a:srgbClr val="002060"/>
                </a:solidFill>
              </a:rPr>
              <a:t>-vasculaire</a:t>
            </a:r>
            <a:r>
              <a:rPr lang="fr-FR" sz="1600" dirty="0">
                <a:solidFill>
                  <a:srgbClr val="002060"/>
                </a:solidFill>
              </a:rPr>
              <a:t> (</a:t>
            </a:r>
            <a:r>
              <a:rPr lang="fr-FR" sz="1600" b="1" dirty="0">
                <a:solidFill>
                  <a:srgbClr val="002060"/>
                </a:solidFill>
              </a:rPr>
              <a:t>ACV</a:t>
            </a:r>
            <a:r>
              <a:rPr lang="fr-FR" sz="1600" dirty="0">
                <a:solidFill>
                  <a:srgbClr val="002060"/>
                </a:solidFill>
              </a:rPr>
              <a:t>) et parfois appelé </a:t>
            </a:r>
            <a:r>
              <a:rPr lang="fr-FR" sz="1600" b="1" dirty="0">
                <a:solidFill>
                  <a:srgbClr val="002060"/>
                </a:solidFill>
              </a:rPr>
              <a:t>attaque cérébrale</a:t>
            </a:r>
            <a:r>
              <a:rPr lang="fr-FR" sz="1600" dirty="0">
                <a:solidFill>
                  <a:srgbClr val="002060"/>
                </a:solidFill>
              </a:rPr>
              <a:t>, est un déficit</a:t>
            </a:r>
            <a:r>
              <a:rPr lang="fr-FR" sz="1600" dirty="0"/>
              <a:t> </a:t>
            </a:r>
            <a:r>
              <a:rPr lang="fr-FR" sz="1600" dirty="0">
                <a:hlinkClick r:id="rId2" tooltip="Neurologie"/>
              </a:rPr>
              <a:t>neurologique</a:t>
            </a:r>
            <a:r>
              <a:rPr lang="fr-FR" sz="1600" dirty="0">
                <a:solidFill>
                  <a:srgbClr val="002060"/>
                </a:solidFill>
              </a:rPr>
              <a:t> soudain d'origine</a:t>
            </a:r>
            <a:r>
              <a:rPr lang="fr-FR" sz="1600" dirty="0"/>
              <a:t> </a:t>
            </a:r>
            <a:r>
              <a:rPr lang="fr-FR" sz="1600" dirty="0">
                <a:hlinkClick r:id="rId3" tooltip="Vaisseau sanguin"/>
              </a:rPr>
              <a:t>vasculaire</a:t>
            </a:r>
            <a:r>
              <a:rPr lang="fr-FR" sz="1600" dirty="0"/>
              <a:t> </a:t>
            </a:r>
            <a:r>
              <a:rPr lang="fr-FR" sz="1600" dirty="0">
                <a:solidFill>
                  <a:srgbClr val="002060"/>
                </a:solidFill>
              </a:rPr>
              <a:t>causé par un</a:t>
            </a:r>
            <a:r>
              <a:rPr lang="fr-FR" sz="1600" dirty="0"/>
              <a:t> </a:t>
            </a:r>
            <a:r>
              <a:rPr lang="fr-FR" sz="1600" dirty="0">
                <a:hlinkClick r:id="rId4" tooltip="Infarctus"/>
              </a:rPr>
              <a:t>infarctus</a:t>
            </a:r>
            <a:r>
              <a:rPr lang="fr-FR" sz="1600" dirty="0"/>
              <a:t> </a:t>
            </a:r>
            <a:r>
              <a:rPr lang="fr-FR" sz="1600" dirty="0">
                <a:solidFill>
                  <a:srgbClr val="002060"/>
                </a:solidFill>
              </a:rPr>
              <a:t>ou une</a:t>
            </a:r>
            <a:r>
              <a:rPr lang="fr-FR" sz="1600" dirty="0"/>
              <a:t> </a:t>
            </a:r>
            <a:r>
              <a:rPr lang="fr-FR" sz="1600" dirty="0">
                <a:hlinkClick r:id="rId5" tooltip="Hémorragie"/>
              </a:rPr>
              <a:t>hémorragie</a:t>
            </a:r>
            <a:r>
              <a:rPr lang="fr-FR" sz="1600" dirty="0"/>
              <a:t> </a:t>
            </a:r>
            <a:r>
              <a:rPr lang="fr-FR" sz="1600" dirty="0">
                <a:solidFill>
                  <a:srgbClr val="002060"/>
                </a:solidFill>
              </a:rPr>
              <a:t>au niveau du</a:t>
            </a:r>
            <a:r>
              <a:rPr lang="fr-FR" sz="1600" dirty="0"/>
              <a:t> </a:t>
            </a:r>
            <a:r>
              <a:rPr lang="fr-FR" sz="1600" dirty="0" smtClean="0">
                <a:hlinkClick r:id="rId6" tooltip="Cerveau"/>
              </a:rPr>
              <a:t>cerveau</a:t>
            </a:r>
            <a:r>
              <a:rPr lang="fr-FR" sz="1600" dirty="0" smtClean="0"/>
              <a:t>. </a:t>
            </a:r>
            <a:r>
              <a:rPr lang="fr-FR" sz="1600" dirty="0">
                <a:solidFill>
                  <a:srgbClr val="002060"/>
                </a:solidFill>
              </a:rPr>
              <a:t>Les symptômes peuvent être très variés d'un cas à l'autre selon la nature de l'AVC (</a:t>
            </a:r>
            <a:r>
              <a:rPr lang="fr-FR" sz="1600" dirty="0">
                <a:hlinkClick r:id="rId7" tooltip="Ischémique"/>
              </a:rPr>
              <a:t>ischémique</a:t>
            </a:r>
            <a:r>
              <a:rPr lang="fr-FR" sz="1600" dirty="0"/>
              <a:t> </a:t>
            </a:r>
            <a:r>
              <a:rPr lang="fr-FR" sz="1600" dirty="0">
                <a:solidFill>
                  <a:srgbClr val="002060"/>
                </a:solidFill>
              </a:rPr>
              <a:t>ou</a:t>
            </a:r>
            <a:r>
              <a:rPr lang="fr-FR" sz="1600" dirty="0"/>
              <a:t> </a:t>
            </a:r>
            <a:r>
              <a:rPr lang="fr-FR" sz="1600" dirty="0">
                <a:hlinkClick r:id="rId8" tooltip="Hémorragique"/>
              </a:rPr>
              <a:t>hémorragique</a:t>
            </a:r>
            <a:r>
              <a:rPr lang="fr-FR" sz="1600" dirty="0">
                <a:solidFill>
                  <a:srgbClr val="002060"/>
                </a:solidFill>
              </a:rPr>
              <a:t>), l'endroit et la taille de la lésion cérébrale, ce qui explique un large spectre : aucun signe remarquable, perte de la motricité, perte de la sensibilité, trouble du langage, perte de la vue</a:t>
            </a:r>
            <a:r>
              <a:rPr lang="fr-FR" sz="1600" dirty="0" smtClean="0">
                <a:solidFill>
                  <a:srgbClr val="002060"/>
                </a:solidFill>
              </a:rPr>
              <a:t>, céphalée souvent asymétrique,  modérée ou fulgurante …,</a:t>
            </a:r>
            <a:r>
              <a:rPr lang="fr-FR" sz="1600" dirty="0"/>
              <a:t> </a:t>
            </a:r>
            <a:r>
              <a:rPr lang="fr-FR" sz="1600" dirty="0">
                <a:hlinkClick r:id="rId9" tooltip="Perte de connaissance"/>
              </a:rPr>
              <a:t>perte de connaissance</a:t>
            </a:r>
            <a:r>
              <a:rPr lang="fr-FR" sz="1600" dirty="0"/>
              <a:t>, </a:t>
            </a:r>
            <a:r>
              <a:rPr lang="fr-FR" sz="1600" dirty="0">
                <a:solidFill>
                  <a:srgbClr val="002060"/>
                </a:solidFill>
              </a:rPr>
              <a:t>décès. Ces symptômes, s'ils apparaissent très rapidement (en quelques secondes), peuvent disparaître aussitôt ou en quelques heures (on parle alors d'</a:t>
            </a:r>
            <a:r>
              <a:rPr lang="fr-FR" sz="1600" dirty="0">
                <a:hlinkClick r:id="rId10" tooltip="Accident ischémique transitoire"/>
              </a:rPr>
              <a:t>AIT</a:t>
            </a:r>
            <a:r>
              <a:rPr lang="fr-FR" sz="1600" dirty="0">
                <a:solidFill>
                  <a:srgbClr val="002060"/>
                </a:solidFill>
              </a:rPr>
              <a:t>) ou au contraire persister plus longtemps (on parle alors d'</a:t>
            </a:r>
            <a:r>
              <a:rPr lang="fr-FR" sz="1600" u="sng" dirty="0">
                <a:hlinkClick r:id="rId11" tooltip="Accident ischémique constitué"/>
              </a:rPr>
              <a:t>AIC</a:t>
            </a:r>
            <a:r>
              <a:rPr lang="fr-FR" sz="1600" dirty="0" smtClean="0">
                <a:solidFill>
                  <a:srgbClr val="002060"/>
                </a:solidFill>
              </a:rPr>
              <a:t>).</a:t>
            </a:r>
          </a:p>
          <a:p>
            <a:pPr algn="just"/>
            <a:r>
              <a:rPr lang="fr-FR" sz="1200" dirty="0">
                <a:solidFill>
                  <a:srgbClr val="002060"/>
                </a:solidFill>
              </a:rPr>
              <a:t>Dans les pays occidentaux — Europe, États-Unis, etc. — un individu sur 600 est atteint d'un accident vasculaire cérébral chaque année (120 000 en France). 80 % d'entre eux sont des ischémies et 20 % des hémorragies. À l’échelle mondiale, cette urgence thérapeutique fait près de 15 millions de victimes par an, dont la moitié souffrira de handicaps à long terme – hémiplégie, troubles du langage, de la vision ou de la motricité. Approximativement, la probabilité de faire un AVC ischémique augmente avec l'âge tandis que la probabilité de faire un AVC hémorragique est indépendante de l'âge. </a:t>
            </a:r>
            <a:r>
              <a:rPr lang="fr-FR" sz="1200" dirty="0">
                <a:solidFill>
                  <a:srgbClr val="FF0000"/>
                </a:solidFill>
              </a:rPr>
              <a:t>L'AVC est la première cause de handicap </a:t>
            </a:r>
            <a:r>
              <a:rPr lang="fr-FR" sz="1200" dirty="0" smtClean="0">
                <a:hlinkClick r:id="rId12" tooltip="Physique"/>
              </a:rPr>
              <a:t>physique</a:t>
            </a:r>
            <a:r>
              <a:rPr lang="fr-FR" sz="1200" dirty="0" smtClean="0"/>
              <a:t> </a:t>
            </a:r>
            <a:r>
              <a:rPr lang="fr-FR" sz="1200" dirty="0" smtClean="0">
                <a:solidFill>
                  <a:srgbClr val="FF0000"/>
                </a:solidFill>
              </a:rPr>
              <a:t>de </a:t>
            </a:r>
            <a:r>
              <a:rPr lang="fr-FR" sz="1200" dirty="0">
                <a:solidFill>
                  <a:srgbClr val="FF0000"/>
                </a:solidFill>
              </a:rPr>
              <a:t>l'adulte et la troisième cause de décès dans la plupart des pays occidentaux</a:t>
            </a:r>
            <a:r>
              <a:rPr lang="fr-FR" sz="1200" dirty="0" smtClean="0">
                <a:solidFill>
                  <a:srgbClr val="FF0000"/>
                </a:solidFill>
              </a:rPr>
              <a:t>. </a:t>
            </a:r>
            <a:r>
              <a:rPr lang="fr-FR" sz="1200" dirty="0" smtClean="0">
                <a:solidFill>
                  <a:srgbClr val="002060"/>
                </a:solidFill>
              </a:rPr>
              <a:t>Dans </a:t>
            </a:r>
            <a:r>
              <a:rPr lang="fr-FR" sz="1200" dirty="0">
                <a:solidFill>
                  <a:srgbClr val="002060"/>
                </a:solidFill>
              </a:rPr>
              <a:t>80 % des cas, il s’agit d’un "infarctus cérébral", provoqué par un caillot sanguin dans le cerveau, qui entraîne en quelques minutes l’asphyxie et la mort de milliers de neurones. Plus rarement, la cause en est une </a:t>
            </a:r>
            <a:r>
              <a:rPr lang="fr-FR" sz="1200" dirty="0" smtClean="0">
                <a:solidFill>
                  <a:srgbClr val="002060"/>
                </a:solidFill>
              </a:rPr>
              <a:t>hémorragie.</a:t>
            </a:r>
          </a:p>
          <a:p>
            <a:r>
              <a:rPr lang="fr-FR" sz="1200" u="sng" dirty="0">
                <a:solidFill>
                  <a:srgbClr val="002060"/>
                </a:solidFill>
              </a:rPr>
              <a:t>Facteurs de risques majeurs</a:t>
            </a:r>
            <a:r>
              <a:rPr lang="fr-FR" sz="1200" dirty="0">
                <a:solidFill>
                  <a:srgbClr val="002060"/>
                </a:solidFill>
              </a:rPr>
              <a:t> : </a:t>
            </a:r>
            <a:r>
              <a:rPr lang="fr-FR" sz="1200" dirty="0">
                <a:solidFill>
                  <a:srgbClr val="FF0000"/>
                </a:solidFill>
              </a:rPr>
              <a:t>Niveau de pression artérielle (notamment l'</a:t>
            </a:r>
            <a:r>
              <a:rPr lang="fr-FR" sz="1200" dirty="0">
                <a:hlinkClick r:id="rId13" tooltip="Hypertension artérielle"/>
              </a:rPr>
              <a:t>hypertension artérielle</a:t>
            </a:r>
            <a:r>
              <a:rPr lang="fr-FR" sz="1200" dirty="0">
                <a:solidFill>
                  <a:srgbClr val="002060"/>
                </a:solidFill>
              </a:rPr>
              <a:t>)</a:t>
            </a:r>
            <a:r>
              <a:rPr lang="fr-FR" sz="1200" baseline="30000" dirty="0">
                <a:hlinkClick r:id="rId14"/>
              </a:rPr>
              <a:t>17</a:t>
            </a:r>
            <a:r>
              <a:rPr lang="fr-FR" sz="1200" dirty="0"/>
              <a:t> </a:t>
            </a:r>
            <a:r>
              <a:rPr lang="fr-FR" sz="1200" dirty="0">
                <a:solidFill>
                  <a:srgbClr val="002060"/>
                </a:solidFill>
              </a:rPr>
              <a:t>;</a:t>
            </a:r>
            <a:r>
              <a:rPr lang="fr-FR" sz="1200" dirty="0"/>
              <a:t> </a:t>
            </a:r>
            <a:r>
              <a:rPr lang="fr-FR" sz="1200" dirty="0">
                <a:hlinkClick r:id="rId15" tooltip="Fibrillation auriculaire"/>
              </a:rPr>
              <a:t>Fibrillation auriculaire</a:t>
            </a:r>
            <a:r>
              <a:rPr lang="fr-FR" sz="1200" baseline="30000" dirty="0">
                <a:hlinkClick r:id="rId16"/>
              </a:rPr>
              <a:t>18</a:t>
            </a:r>
            <a:r>
              <a:rPr lang="fr-FR" sz="1200" dirty="0"/>
              <a:t> ; </a:t>
            </a:r>
            <a:r>
              <a:rPr lang="fr-FR" sz="1200" dirty="0">
                <a:hlinkClick r:id="rId17" tooltip="Arythmie cardiaque"/>
              </a:rPr>
              <a:t>Arythmie cardiaque</a:t>
            </a:r>
            <a:r>
              <a:rPr lang="fr-FR" sz="1200" dirty="0"/>
              <a:t> </a:t>
            </a:r>
            <a:r>
              <a:rPr lang="fr-FR" sz="1200" dirty="0">
                <a:solidFill>
                  <a:srgbClr val="FF0000"/>
                </a:solidFill>
              </a:rPr>
              <a:t>; Alcoolisme chronique sévère ; Âge (augmentation de la</a:t>
            </a:r>
            <a:r>
              <a:rPr lang="fr-FR" sz="1200" dirty="0"/>
              <a:t> </a:t>
            </a:r>
            <a:r>
              <a:rPr lang="fr-FR" sz="1200" dirty="0">
                <a:hlinkClick r:id="rId18" tooltip="Rigidité vasculaire (page inexistante)"/>
              </a:rPr>
              <a:t>rigidité vasculaire</a:t>
            </a:r>
            <a:r>
              <a:rPr lang="fr-FR" sz="1200" dirty="0">
                <a:solidFill>
                  <a:srgbClr val="FF0000"/>
                </a:solidFill>
              </a:rPr>
              <a:t>).</a:t>
            </a:r>
          </a:p>
          <a:p>
            <a:r>
              <a:rPr lang="fr-FR" sz="1200" u="sng" dirty="0">
                <a:solidFill>
                  <a:srgbClr val="002060"/>
                </a:solidFill>
              </a:rPr>
              <a:t>Risques moyens</a:t>
            </a:r>
            <a:r>
              <a:rPr lang="fr-FR" sz="1200" dirty="0">
                <a:solidFill>
                  <a:srgbClr val="002060"/>
                </a:solidFill>
              </a:rPr>
              <a:t> : Diabète ; </a:t>
            </a:r>
            <a:r>
              <a:rPr lang="fr-FR" sz="1200" dirty="0" err="1">
                <a:hlinkClick r:id="rId19" tooltip="Hyperhomocystéinémie"/>
              </a:rPr>
              <a:t>Hyperhomocystéinémie</a:t>
            </a:r>
            <a:r>
              <a:rPr lang="fr-FR" sz="1200" dirty="0"/>
              <a:t> </a:t>
            </a:r>
            <a:r>
              <a:rPr lang="fr-FR" sz="1200" dirty="0">
                <a:solidFill>
                  <a:srgbClr val="002060"/>
                </a:solidFill>
              </a:rPr>
              <a:t>; Tabac ; </a:t>
            </a:r>
            <a:r>
              <a:rPr lang="fr-FR" sz="1200" dirty="0" err="1">
                <a:hlinkClick r:id="rId20" tooltip="Œstroprogestatif"/>
              </a:rPr>
              <a:t>Œstroprogestatifs</a:t>
            </a:r>
            <a:r>
              <a:rPr lang="fr-FR" sz="1200" dirty="0"/>
              <a:t> </a:t>
            </a:r>
            <a:r>
              <a:rPr lang="fr-FR" sz="1200" dirty="0">
                <a:solidFill>
                  <a:srgbClr val="002060"/>
                </a:solidFill>
              </a:rPr>
              <a:t>; Infections ; Antécédents familiaux.</a:t>
            </a:r>
          </a:p>
          <a:p>
            <a:r>
              <a:rPr lang="fr-FR" sz="1200" dirty="0">
                <a:solidFill>
                  <a:srgbClr val="002060"/>
                </a:solidFill>
              </a:rPr>
              <a:t>Sources : a) </a:t>
            </a:r>
            <a:r>
              <a:rPr lang="fr-FR" sz="1200" dirty="0">
                <a:solidFill>
                  <a:srgbClr val="002060"/>
                </a:solidFill>
                <a:hlinkClick r:id="rId21"/>
              </a:rPr>
              <a:t>https://fr.wikipedia.org/wiki/</a:t>
            </a:r>
            <a:r>
              <a:rPr lang="fr-FR" sz="1200" dirty="0" err="1">
                <a:solidFill>
                  <a:srgbClr val="002060"/>
                </a:solidFill>
                <a:hlinkClick r:id="rId21"/>
              </a:rPr>
              <a:t>Accident_vasculaire_cérébral</a:t>
            </a:r>
            <a:r>
              <a:rPr lang="fr-FR" sz="1200" dirty="0">
                <a:solidFill>
                  <a:srgbClr val="002060"/>
                </a:solidFill>
              </a:rPr>
              <a:t>, b) </a:t>
            </a:r>
            <a:r>
              <a:rPr lang="fr-FR" sz="1200" dirty="0">
                <a:solidFill>
                  <a:srgbClr val="002060"/>
                </a:solidFill>
                <a:hlinkClick r:id="rId22"/>
              </a:rPr>
              <a:t>http://www.arte.tv/guide/fr/053956-000/avc-chaque-minute-compte</a:t>
            </a:r>
            <a:endParaRPr lang="fr-FR" sz="1200" dirty="0">
              <a:solidFill>
                <a:srgbClr val="002060"/>
              </a:solidFill>
            </a:endParaRPr>
          </a:p>
          <a:p>
            <a:endParaRPr lang="fr-FR" sz="1200" b="1" dirty="0" smtClean="0">
              <a:solidFill>
                <a:srgbClr val="FF0000"/>
              </a:solidFill>
            </a:endParaRPr>
          </a:p>
          <a:p>
            <a:r>
              <a:rPr lang="fr-FR" sz="1200" b="1" dirty="0" smtClean="0">
                <a:solidFill>
                  <a:srgbClr val="FF0000"/>
                </a:solidFill>
              </a:rPr>
              <a:t>Les </a:t>
            </a:r>
            <a:r>
              <a:rPr lang="fr-FR" sz="1200" b="1" dirty="0">
                <a:solidFill>
                  <a:srgbClr val="FF0000"/>
                </a:solidFill>
              </a:rPr>
              <a:t>symptômes de l'accident vasculaire cérébral</a:t>
            </a:r>
          </a:p>
          <a:p>
            <a:pPr marL="171450" indent="-171450">
              <a:buFont typeface="Arial" panose="020B0604020202020204" pitchFamily="34" charset="0"/>
              <a:buChar char="•"/>
            </a:pPr>
            <a:r>
              <a:rPr lang="fr-FR" sz="1200" dirty="0">
                <a:solidFill>
                  <a:srgbClr val="FF0000"/>
                </a:solidFill>
              </a:rPr>
              <a:t>un engourdissement du visage : impossibilité de sourire, la lèvre est tombante d'un côté ;</a:t>
            </a:r>
          </a:p>
          <a:p>
            <a:pPr marL="171450" indent="-171450">
              <a:buFont typeface="Arial" panose="020B0604020202020204" pitchFamily="34" charset="0"/>
              <a:buChar char="•"/>
            </a:pPr>
            <a:r>
              <a:rPr lang="fr-FR" sz="1200" dirty="0">
                <a:solidFill>
                  <a:srgbClr val="FF0000"/>
                </a:solidFill>
              </a:rPr>
              <a:t>une perte de force ou un engourdissement du membre supérieur (impossibilité de lever le bras) ;</a:t>
            </a:r>
          </a:p>
          <a:p>
            <a:pPr marL="171450" indent="-171450">
              <a:buFont typeface="Arial" panose="020B0604020202020204" pitchFamily="34" charset="0"/>
              <a:buChar char="•"/>
            </a:pPr>
            <a:r>
              <a:rPr lang="fr-FR" sz="1200" dirty="0">
                <a:solidFill>
                  <a:srgbClr val="FF0000"/>
                </a:solidFill>
              </a:rPr>
              <a:t>un trouble de la parole : difficulté à parler ou à répéter une phrase ;</a:t>
            </a:r>
          </a:p>
          <a:p>
            <a:pPr marL="171450" indent="-171450">
              <a:buFont typeface="Arial" panose="020B0604020202020204" pitchFamily="34" charset="0"/>
              <a:buChar char="•"/>
            </a:pPr>
            <a:r>
              <a:rPr lang="fr-FR" sz="1200" dirty="0">
                <a:solidFill>
                  <a:srgbClr val="FF0000"/>
                </a:solidFill>
              </a:rPr>
              <a:t>une difficulté à comprendre son interlocuteur ;</a:t>
            </a:r>
          </a:p>
          <a:p>
            <a:pPr marL="171450" indent="-171450">
              <a:buFont typeface="Arial" panose="020B0604020202020204" pitchFamily="34" charset="0"/>
              <a:buChar char="•"/>
            </a:pPr>
            <a:r>
              <a:rPr lang="fr-FR" sz="1200" dirty="0">
                <a:solidFill>
                  <a:srgbClr val="FF0000"/>
                </a:solidFill>
              </a:rPr>
              <a:t>un engourdissement ou une faiblesse de la jambe ;</a:t>
            </a:r>
          </a:p>
          <a:p>
            <a:pPr marL="171450" indent="-171450">
              <a:buFont typeface="Arial" panose="020B0604020202020204" pitchFamily="34" charset="0"/>
              <a:buChar char="•"/>
            </a:pPr>
            <a:r>
              <a:rPr lang="fr-FR" sz="1200" dirty="0">
                <a:solidFill>
                  <a:srgbClr val="FF0000"/>
                </a:solidFill>
              </a:rPr>
              <a:t>une perte soudaine de l'équilibre : instabilité en marchant, comme en cas d'ivresse ;</a:t>
            </a:r>
          </a:p>
          <a:p>
            <a:pPr marL="171450" indent="-171450">
              <a:buFont typeface="Arial" panose="020B0604020202020204" pitchFamily="34" charset="0"/>
              <a:buChar char="•"/>
            </a:pPr>
            <a:r>
              <a:rPr lang="fr-FR" sz="1200" b="1" dirty="0">
                <a:solidFill>
                  <a:srgbClr val="FF0000"/>
                </a:solidFill>
              </a:rPr>
              <a:t>un mal de tête intense, brutal et inhabituel</a:t>
            </a:r>
            <a:r>
              <a:rPr lang="fr-FR" sz="1200" dirty="0">
                <a:solidFill>
                  <a:srgbClr val="FF0000"/>
                </a:solidFill>
              </a:rPr>
              <a:t> ;</a:t>
            </a:r>
          </a:p>
          <a:p>
            <a:pPr marL="171450" indent="-171450">
              <a:buFont typeface="Arial" panose="020B0604020202020204" pitchFamily="34" charset="0"/>
              <a:buChar char="•"/>
            </a:pPr>
            <a:r>
              <a:rPr lang="fr-FR" sz="1200" dirty="0">
                <a:solidFill>
                  <a:srgbClr val="FF0000"/>
                </a:solidFill>
              </a:rPr>
              <a:t>un problème de vision, même temporaire : perte de la vue d'un œil ou vision double. </a:t>
            </a:r>
          </a:p>
        </p:txBody>
      </p:sp>
      <p:sp>
        <p:nvSpPr>
          <p:cNvPr id="6" name="ZoneTexte 5"/>
          <p:cNvSpPr txBox="1"/>
          <p:nvPr/>
        </p:nvSpPr>
        <p:spPr>
          <a:xfrm>
            <a:off x="9400063" y="3391535"/>
            <a:ext cx="2564861" cy="830509"/>
          </a:xfrm>
          <a:prstGeom prst="rect">
            <a:avLst/>
          </a:prstGeom>
          <a:noFill/>
        </p:spPr>
        <p:txBody>
          <a:bodyPr wrap="square" rtlCol="0">
            <a:spAutoFit/>
          </a:bodyPr>
          <a:lstStyle/>
          <a:p>
            <a:pPr algn="ctr"/>
            <a:r>
              <a:rPr lang="fr-FR" sz="1200" dirty="0">
                <a:solidFill>
                  <a:srgbClr val="002060"/>
                </a:solidFill>
              </a:rPr>
              <a:t>Scanner cérébral montrant un accident vasculaire cérébral ischémique de l'hémisphère droit (partie sombre à gauche de l'image)</a:t>
            </a:r>
          </a:p>
        </p:txBody>
      </p:sp>
      <p:pic>
        <p:nvPicPr>
          <p:cNvPr id="10" name="Image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00064" y="191135"/>
            <a:ext cx="2564860" cy="3200400"/>
          </a:xfrm>
          <a:prstGeom prst="rect">
            <a:avLst/>
          </a:prstGeom>
        </p:spPr>
      </p:pic>
      <p:sp>
        <p:nvSpPr>
          <p:cNvPr id="8" name="ZoneTexte 7"/>
          <p:cNvSpPr txBox="1"/>
          <p:nvPr/>
        </p:nvSpPr>
        <p:spPr>
          <a:xfrm>
            <a:off x="9516533" y="6005689"/>
            <a:ext cx="2585156" cy="853575"/>
          </a:xfrm>
          <a:prstGeom prst="rect">
            <a:avLst/>
          </a:prstGeom>
          <a:noFill/>
        </p:spPr>
        <p:txBody>
          <a:bodyPr wrap="square" rtlCol="0">
            <a:spAutoFit/>
          </a:bodyPr>
          <a:lstStyle/>
          <a:p>
            <a:pPr algn="ctr"/>
            <a:r>
              <a:rPr lang="fr-FR" sz="1200" dirty="0">
                <a:solidFill>
                  <a:srgbClr val="002060"/>
                </a:solidFill>
              </a:rPr>
              <a:t>Scanner cérébral montrant une hémorragie intracérébrale profonde due à un saignement dans le</a:t>
            </a:r>
            <a:r>
              <a:rPr lang="fr-FR" sz="1200" dirty="0"/>
              <a:t> </a:t>
            </a:r>
            <a:r>
              <a:rPr lang="fr-FR" sz="1200" dirty="0">
                <a:hlinkClick r:id="rId24" tooltip="Cervelet"/>
              </a:rPr>
              <a:t>cervelet</a:t>
            </a:r>
            <a:r>
              <a:rPr lang="fr-FR" sz="1200" dirty="0"/>
              <a:t>, </a:t>
            </a:r>
            <a:r>
              <a:rPr lang="fr-FR" sz="1200" dirty="0">
                <a:solidFill>
                  <a:srgbClr val="002060"/>
                </a:solidFill>
              </a:rPr>
              <a:t>chez un homme de 68 ans.</a:t>
            </a:r>
          </a:p>
        </p:txBody>
      </p:sp>
      <p:sp>
        <p:nvSpPr>
          <p:cNvPr id="9" name="ZoneTexte 8"/>
          <p:cNvSpPr txBox="1"/>
          <p:nvPr/>
        </p:nvSpPr>
        <p:spPr>
          <a:xfrm>
            <a:off x="1320800" y="149481"/>
            <a:ext cx="3454400"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URGENCE THERAPEUTIQUE VITALE</a:t>
            </a:r>
            <a:endParaRPr lang="fr-FR" b="1" dirty="0">
              <a:solidFill>
                <a:srgbClr val="FF0000"/>
              </a:solidFill>
            </a:endParaRPr>
          </a:p>
        </p:txBody>
      </p:sp>
      <p:pic>
        <p:nvPicPr>
          <p:cNvPr id="11" name="Image 1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884833" y="4268579"/>
            <a:ext cx="1780822" cy="1813201"/>
          </a:xfrm>
          <a:prstGeom prst="rect">
            <a:avLst/>
          </a:prstGeom>
        </p:spPr>
      </p:pic>
      <p:sp>
        <p:nvSpPr>
          <p:cNvPr id="12" name="ZoneTexte 11"/>
          <p:cNvSpPr txBox="1"/>
          <p:nvPr/>
        </p:nvSpPr>
        <p:spPr>
          <a:xfrm>
            <a:off x="6558844" y="5164883"/>
            <a:ext cx="2731911" cy="1384995"/>
          </a:xfrm>
          <a:prstGeom prst="rect">
            <a:avLst/>
          </a:prstGeom>
          <a:noFill/>
          <a:ln>
            <a:solidFill>
              <a:srgbClr val="FF0000"/>
            </a:solidFill>
          </a:ln>
        </p:spPr>
        <p:txBody>
          <a:bodyPr wrap="square" rtlCol="0">
            <a:spAutoFit/>
          </a:bodyPr>
          <a:lstStyle/>
          <a:p>
            <a:pPr algn="just"/>
            <a:r>
              <a:rPr lang="fr-FR" sz="1400" b="1" dirty="0">
                <a:solidFill>
                  <a:srgbClr val="FF0000"/>
                </a:solidFill>
              </a:rPr>
              <a:t>Appelez le 15 ou le 112 (numéro d'urgence européen) depuis un téléphone fixe ou d'un téléphone portable (même bloqué ou sans crédit) si l'un des signes suivants survient de façon </a:t>
            </a:r>
            <a:r>
              <a:rPr lang="fr-FR" sz="1400" b="1" dirty="0" smtClean="0">
                <a:solidFill>
                  <a:srgbClr val="FF0000"/>
                </a:solidFill>
              </a:rPr>
              <a:t>brutale. </a:t>
            </a:r>
            <a:endParaRPr lang="fr-FR" sz="1400" dirty="0">
              <a:solidFill>
                <a:srgbClr val="FF0000"/>
              </a:solidFill>
            </a:endParaRPr>
          </a:p>
        </p:txBody>
      </p:sp>
    </p:spTree>
    <p:extLst>
      <p:ext uri="{BB962C8B-B14F-4D97-AF65-F5344CB8AC3E}">
        <p14:creationId xmlns:p14="http://schemas.microsoft.com/office/powerpoint/2010/main" val="37293312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1601" y="232005"/>
            <a:ext cx="595489" cy="286808"/>
          </a:xfrm>
        </p:spPr>
        <p:txBody>
          <a:bodyPr/>
          <a:lstStyle/>
          <a:p>
            <a:fld id="{CE177AD9-1C89-497B-82D4-54EC60B92A04}" type="slidenum">
              <a:rPr lang="fr-FR" smtClean="0"/>
              <a:t>89</a:t>
            </a:fld>
            <a:endParaRPr lang="fr-FR" dirty="0"/>
          </a:p>
        </p:txBody>
      </p:sp>
      <p:sp>
        <p:nvSpPr>
          <p:cNvPr id="4" name="Rectangle 3"/>
          <p:cNvSpPr/>
          <p:nvPr/>
        </p:nvSpPr>
        <p:spPr>
          <a:xfrm>
            <a:off x="101601" y="560467"/>
            <a:ext cx="7224888" cy="369332"/>
          </a:xfrm>
          <a:prstGeom prst="rect">
            <a:avLst/>
          </a:prstGeom>
        </p:spPr>
        <p:txBody>
          <a:bodyPr wrap="square">
            <a:spAutoFit/>
          </a:bodyPr>
          <a:lstStyle/>
          <a:p>
            <a:r>
              <a:rPr lang="fr-FR" dirty="0" smtClean="0">
                <a:solidFill>
                  <a:srgbClr val="002060"/>
                </a:solidFill>
              </a:rPr>
              <a:t>23.3. Annexe : </a:t>
            </a:r>
            <a:r>
              <a:rPr lang="fr-FR" b="1" dirty="0" smtClean="0">
                <a:solidFill>
                  <a:srgbClr val="002060"/>
                </a:solidFill>
              </a:rPr>
              <a:t>Les accidents vasculaires cérébraux (suite et fin)</a:t>
            </a:r>
          </a:p>
        </p:txBody>
      </p:sp>
      <p:sp>
        <p:nvSpPr>
          <p:cNvPr id="5" name="ZoneTexte 4"/>
          <p:cNvSpPr txBox="1"/>
          <p:nvPr/>
        </p:nvSpPr>
        <p:spPr>
          <a:xfrm>
            <a:off x="5479996" y="160660"/>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320800" y="149481"/>
            <a:ext cx="3454400"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URGENCE THERAPEUTIQUE VITALE</a:t>
            </a:r>
            <a:endParaRPr lang="fr-FR" b="1" dirty="0">
              <a:solidFill>
                <a:srgbClr val="FF0000"/>
              </a:solidFill>
            </a:endParaRPr>
          </a:p>
        </p:txBody>
      </p:sp>
      <p:sp>
        <p:nvSpPr>
          <p:cNvPr id="7" name="ZoneTexte 6"/>
          <p:cNvSpPr txBox="1"/>
          <p:nvPr/>
        </p:nvSpPr>
        <p:spPr>
          <a:xfrm>
            <a:off x="101601" y="960274"/>
            <a:ext cx="5983110" cy="369332"/>
          </a:xfrm>
          <a:prstGeom prst="rect">
            <a:avLst/>
          </a:prstGeom>
          <a:noFill/>
        </p:spPr>
        <p:txBody>
          <a:bodyPr wrap="square" rtlCol="0">
            <a:spAutoFit/>
          </a:bodyPr>
          <a:lstStyle/>
          <a:p>
            <a:r>
              <a:rPr lang="fr-FR" u="sng" dirty="0" smtClean="0">
                <a:solidFill>
                  <a:srgbClr val="002060"/>
                </a:solidFill>
              </a:rPr>
              <a:t>Moyen mnémotechnique pour reconnaître l’AVC </a:t>
            </a:r>
            <a:r>
              <a:rPr lang="fr-FR" dirty="0" smtClean="0">
                <a:solidFill>
                  <a:srgbClr val="002060"/>
                </a:solidFill>
              </a:rPr>
              <a:t>: « </a:t>
            </a:r>
            <a:r>
              <a:rPr lang="fr-FR" b="1" dirty="0" smtClean="0">
                <a:solidFill>
                  <a:srgbClr val="FF0000"/>
                </a:solidFill>
              </a:rPr>
              <a:t>V.I.T.E.</a:t>
            </a:r>
            <a:r>
              <a:rPr lang="fr-FR" dirty="0" smtClean="0">
                <a:solidFill>
                  <a:srgbClr val="002060"/>
                </a:solidFill>
              </a:rPr>
              <a:t> » </a:t>
            </a:r>
            <a:endParaRPr lang="fr-FR" dirty="0">
              <a:solidFill>
                <a:srgbClr val="002060"/>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1" y="1358164"/>
            <a:ext cx="5715000" cy="2581275"/>
          </a:xfrm>
          <a:prstGeom prst="rect">
            <a:avLst/>
          </a:prstGeom>
        </p:spPr>
      </p:pic>
      <p:sp>
        <p:nvSpPr>
          <p:cNvPr id="10" name="ZoneTexte 9"/>
          <p:cNvSpPr txBox="1"/>
          <p:nvPr/>
        </p:nvSpPr>
        <p:spPr>
          <a:xfrm>
            <a:off x="6242756" y="560467"/>
            <a:ext cx="5757334" cy="4081878"/>
          </a:xfrm>
          <a:prstGeom prst="rect">
            <a:avLst/>
          </a:prstGeom>
          <a:noFill/>
        </p:spPr>
        <p:txBody>
          <a:bodyPr wrap="square" rtlCol="0">
            <a:spAutoFit/>
          </a:bodyPr>
          <a:lstStyle/>
          <a:p>
            <a:pPr algn="just"/>
            <a:r>
              <a:rPr lang="fr-FR" sz="1600" b="1" dirty="0">
                <a:solidFill>
                  <a:srgbClr val="FF0000"/>
                </a:solidFill>
              </a:rPr>
              <a:t>Comment </a:t>
            </a:r>
            <a:r>
              <a:rPr lang="fr-FR" sz="1600" b="1" dirty="0" smtClean="0">
                <a:solidFill>
                  <a:srgbClr val="FF0000"/>
                </a:solidFill>
              </a:rPr>
              <a:t>voir si une </a:t>
            </a:r>
            <a:r>
              <a:rPr lang="fr-FR" sz="1600" b="1" dirty="0">
                <a:solidFill>
                  <a:srgbClr val="FF0000"/>
                </a:solidFill>
              </a:rPr>
              <a:t>personne est en train de faire un AVC ?</a:t>
            </a:r>
            <a:endParaRPr lang="fr-FR" sz="1600" dirty="0">
              <a:solidFill>
                <a:srgbClr val="FF0000"/>
              </a:solidFill>
            </a:endParaRPr>
          </a:p>
          <a:p>
            <a:pPr algn="just"/>
            <a:r>
              <a:rPr lang="fr-FR" sz="1600" dirty="0">
                <a:solidFill>
                  <a:srgbClr val="FF0000"/>
                </a:solidFill>
              </a:rPr>
              <a:t>- </a:t>
            </a:r>
            <a:r>
              <a:rPr lang="fr-FR" sz="1600" dirty="0" smtClean="0">
                <a:solidFill>
                  <a:srgbClr val="FF0000"/>
                </a:solidFill>
              </a:rPr>
              <a:t>Son visage </a:t>
            </a:r>
            <a:r>
              <a:rPr lang="fr-FR" sz="1600" dirty="0">
                <a:solidFill>
                  <a:srgbClr val="FF0000"/>
                </a:solidFill>
              </a:rPr>
              <a:t>se paralyse et la bouche </a:t>
            </a:r>
            <a:r>
              <a:rPr lang="fr-FR" sz="1600" dirty="0" smtClean="0">
                <a:solidFill>
                  <a:srgbClr val="FF0000"/>
                </a:solidFill>
              </a:rPr>
              <a:t>dévie / se tord.</a:t>
            </a:r>
            <a:endParaRPr lang="fr-FR" sz="1600" dirty="0">
              <a:solidFill>
                <a:srgbClr val="FF0000"/>
              </a:solidFill>
            </a:endParaRPr>
          </a:p>
          <a:p>
            <a:pPr algn="just"/>
            <a:r>
              <a:rPr lang="fr-FR" sz="1600" dirty="0">
                <a:solidFill>
                  <a:srgbClr val="FF0000"/>
                </a:solidFill>
              </a:rPr>
              <a:t>- </a:t>
            </a:r>
            <a:r>
              <a:rPr lang="fr-FR" sz="1600" dirty="0" smtClean="0">
                <a:solidFill>
                  <a:srgbClr val="FF0000"/>
                </a:solidFill>
              </a:rPr>
              <a:t>Elle perd </a:t>
            </a:r>
            <a:r>
              <a:rPr lang="fr-FR" sz="1600" dirty="0">
                <a:solidFill>
                  <a:srgbClr val="FF0000"/>
                </a:solidFill>
              </a:rPr>
              <a:t>la force ou la motricité d’un bras, d’une jambe ou carrément de la moitié du corps</a:t>
            </a:r>
          </a:p>
          <a:p>
            <a:pPr algn="just"/>
            <a:r>
              <a:rPr lang="fr-FR" sz="1600" dirty="0" smtClean="0">
                <a:solidFill>
                  <a:srgbClr val="FF0000"/>
                </a:solidFill>
              </a:rPr>
              <a:t>- Elle a des </a:t>
            </a:r>
            <a:r>
              <a:rPr lang="fr-FR" sz="1600" dirty="0">
                <a:solidFill>
                  <a:srgbClr val="FF0000"/>
                </a:solidFill>
              </a:rPr>
              <a:t>troubles de la parole, des difficultés à trouver les mots ou à les </a:t>
            </a:r>
            <a:r>
              <a:rPr lang="fr-FR" sz="1600" dirty="0" smtClean="0">
                <a:solidFill>
                  <a:srgbClr val="FF0000"/>
                </a:solidFill>
              </a:rPr>
              <a:t>exprimer.</a:t>
            </a:r>
          </a:p>
          <a:p>
            <a:pPr algn="just"/>
            <a:r>
              <a:rPr lang="fr-FR" sz="1600" b="1" dirty="0">
                <a:solidFill>
                  <a:srgbClr val="FF0000"/>
                </a:solidFill>
              </a:rPr>
              <a:t>En cas de doute, </a:t>
            </a:r>
            <a:r>
              <a:rPr lang="fr-FR" sz="1600" b="1" dirty="0" smtClean="0">
                <a:solidFill>
                  <a:srgbClr val="FF0000"/>
                </a:solidFill>
              </a:rPr>
              <a:t>trois </a:t>
            </a:r>
            <a:r>
              <a:rPr lang="fr-FR" sz="1600" b="1" dirty="0">
                <a:solidFill>
                  <a:srgbClr val="FF0000"/>
                </a:solidFill>
              </a:rPr>
              <a:t>questions simples à poser à la victime </a:t>
            </a:r>
            <a:r>
              <a:rPr lang="fr-FR" sz="1600" dirty="0">
                <a:solidFill>
                  <a:srgbClr val="FF0000"/>
                </a:solidFill>
              </a:rPr>
              <a:t>:</a:t>
            </a:r>
          </a:p>
          <a:p>
            <a:pPr algn="just"/>
            <a:r>
              <a:rPr lang="fr-FR" sz="1600" dirty="0">
                <a:solidFill>
                  <a:srgbClr val="FF0000"/>
                </a:solidFill>
              </a:rPr>
              <a:t>- demander à la victime de </a:t>
            </a:r>
            <a:r>
              <a:rPr lang="fr-FR" sz="1600" b="1" dirty="0">
                <a:solidFill>
                  <a:srgbClr val="FF0000"/>
                </a:solidFill>
              </a:rPr>
              <a:t>sourire</a:t>
            </a:r>
            <a:r>
              <a:rPr lang="fr-FR" sz="1600" dirty="0">
                <a:solidFill>
                  <a:srgbClr val="FF0000"/>
                </a:solidFill>
              </a:rPr>
              <a:t>. Un sourire asymétrique est anormal (cf. figure</a:t>
            </a:r>
            <a:r>
              <a:rPr lang="fr-FR" sz="1600" dirty="0" smtClean="0">
                <a:solidFill>
                  <a:srgbClr val="FF0000"/>
                </a:solidFill>
              </a:rPr>
              <a:t>) (S).</a:t>
            </a:r>
            <a:endParaRPr lang="fr-FR" sz="1600" dirty="0">
              <a:solidFill>
                <a:srgbClr val="FF0000"/>
              </a:solidFill>
            </a:endParaRPr>
          </a:p>
          <a:p>
            <a:pPr algn="just"/>
            <a:r>
              <a:rPr lang="fr-FR" sz="1600" dirty="0">
                <a:solidFill>
                  <a:srgbClr val="FF0000"/>
                </a:solidFill>
              </a:rPr>
              <a:t>- demander à la victime de </a:t>
            </a:r>
            <a:r>
              <a:rPr lang="fr-FR" sz="1600" b="1" dirty="0">
                <a:solidFill>
                  <a:srgbClr val="FF0000"/>
                </a:solidFill>
              </a:rPr>
              <a:t>parler</a:t>
            </a:r>
            <a:r>
              <a:rPr lang="fr-FR" sz="1600" dirty="0">
                <a:solidFill>
                  <a:srgbClr val="FF0000"/>
                </a:solidFill>
              </a:rPr>
              <a:t> en répétant une phrase simple pour évaluer un éventuel trouble du langage (parole empâtée ou impossible) </a:t>
            </a:r>
            <a:r>
              <a:rPr lang="fr-FR" sz="1600" dirty="0" smtClean="0">
                <a:solidFill>
                  <a:srgbClr val="FF0000"/>
                </a:solidFill>
              </a:rPr>
              <a:t>(P), par ex. : « </a:t>
            </a:r>
            <a:r>
              <a:rPr lang="fr-FR" sz="1600" i="1" dirty="0" smtClean="0">
                <a:solidFill>
                  <a:srgbClr val="FF0000"/>
                </a:solidFill>
              </a:rPr>
              <a:t>le soleil est magnifique aujourd’hui</a:t>
            </a:r>
            <a:r>
              <a:rPr lang="fr-FR" sz="1600" dirty="0" smtClean="0">
                <a:solidFill>
                  <a:srgbClr val="FF0000"/>
                </a:solidFill>
              </a:rPr>
              <a:t> »;</a:t>
            </a:r>
            <a:endParaRPr lang="fr-FR" sz="1600" dirty="0">
              <a:solidFill>
                <a:srgbClr val="FF0000"/>
              </a:solidFill>
            </a:endParaRPr>
          </a:p>
          <a:p>
            <a:pPr algn="just"/>
            <a:r>
              <a:rPr lang="fr-FR" sz="1600" dirty="0">
                <a:solidFill>
                  <a:srgbClr val="FF0000"/>
                </a:solidFill>
              </a:rPr>
              <a:t>- demander à la victime assise ou allongée de fermer les yeux et d’</a:t>
            </a:r>
            <a:r>
              <a:rPr lang="fr-FR" sz="1600" b="1" dirty="0">
                <a:solidFill>
                  <a:srgbClr val="FF0000"/>
                </a:solidFill>
              </a:rPr>
              <a:t>étendre les bras </a:t>
            </a:r>
            <a:r>
              <a:rPr lang="fr-FR" sz="1600" dirty="0">
                <a:solidFill>
                  <a:srgbClr val="FF0000"/>
                </a:solidFill>
              </a:rPr>
              <a:t>devant elle pendant 10 secondes. Si un des deux bras ne s’élève pas ou chute progressivement, c’est anormal (cf. figure</a:t>
            </a:r>
            <a:r>
              <a:rPr lang="fr-FR" sz="1600" dirty="0" smtClean="0">
                <a:solidFill>
                  <a:srgbClr val="FF0000"/>
                </a:solidFill>
              </a:rPr>
              <a:t>) (EB). (S-P-E.B.).</a:t>
            </a:r>
            <a:endParaRPr lang="fr-FR" sz="1600" dirty="0">
              <a:solidFill>
                <a:srgbClr val="FF0000"/>
              </a:solidFill>
            </a:endParaRPr>
          </a:p>
        </p:txBody>
      </p:sp>
      <p:sp>
        <p:nvSpPr>
          <p:cNvPr id="12" name="ZoneTexte 11"/>
          <p:cNvSpPr txBox="1"/>
          <p:nvPr/>
        </p:nvSpPr>
        <p:spPr>
          <a:xfrm>
            <a:off x="3593396" y="4016020"/>
            <a:ext cx="2491315" cy="461665"/>
          </a:xfrm>
          <a:prstGeom prst="rect">
            <a:avLst/>
          </a:prstGeom>
          <a:noFill/>
        </p:spPr>
        <p:txBody>
          <a:bodyPr wrap="square" rtlCol="0">
            <a:spAutoFit/>
          </a:bodyPr>
          <a:lstStyle/>
          <a:p>
            <a:r>
              <a:rPr lang="fr-FR" sz="1200" dirty="0" smtClean="0">
                <a:solidFill>
                  <a:srgbClr val="FF0000"/>
                </a:solidFill>
                <a:latin typeface="Calibri" panose="020F0502020204030204" pitchFamily="34" charset="0"/>
              </a:rPr>
              <a:t>↙  </a:t>
            </a:r>
            <a:r>
              <a:rPr lang="fr-FR" sz="1200" dirty="0" smtClean="0">
                <a:solidFill>
                  <a:srgbClr val="FF0000"/>
                </a:solidFill>
              </a:rPr>
              <a:t>La </a:t>
            </a:r>
            <a:r>
              <a:rPr lang="fr-FR" sz="1200" dirty="0">
                <a:solidFill>
                  <a:srgbClr val="FF0000"/>
                </a:solidFill>
              </a:rPr>
              <a:t>plupart des AVC sont </a:t>
            </a:r>
            <a:r>
              <a:rPr lang="fr-FR" sz="1200" dirty="0" smtClean="0">
                <a:solidFill>
                  <a:srgbClr val="FF0000"/>
                </a:solidFill>
              </a:rPr>
              <a:t>dus </a:t>
            </a:r>
            <a:r>
              <a:rPr lang="fr-FR" sz="1200" dirty="0">
                <a:solidFill>
                  <a:srgbClr val="FF0000"/>
                </a:solidFill>
              </a:rPr>
              <a:t>à l’occlusion d’une artère cérébrale.</a:t>
            </a: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6" y="3989091"/>
            <a:ext cx="3486150" cy="2771775"/>
          </a:xfrm>
          <a:prstGeom prst="rect">
            <a:avLst/>
          </a:prstGeom>
        </p:spPr>
      </p:pic>
      <p:sp>
        <p:nvSpPr>
          <p:cNvPr id="16" name="ZoneTexte 15"/>
          <p:cNvSpPr txBox="1"/>
          <p:nvPr/>
        </p:nvSpPr>
        <p:spPr>
          <a:xfrm>
            <a:off x="4583019" y="3127022"/>
            <a:ext cx="862840" cy="276999"/>
          </a:xfrm>
          <a:prstGeom prst="rect">
            <a:avLst/>
          </a:prstGeom>
          <a:noFill/>
        </p:spPr>
        <p:txBody>
          <a:bodyPr wrap="square" rtlCol="0">
            <a:spAutoFit/>
          </a:bodyPr>
          <a:lstStyle/>
          <a:p>
            <a:r>
              <a:rPr lang="fr-FR" sz="1200" dirty="0" smtClean="0">
                <a:solidFill>
                  <a:srgbClr val="002060"/>
                </a:solidFill>
              </a:rPr>
              <a:t>112</a:t>
            </a:r>
            <a:endParaRPr lang="fr-FR" sz="1200" dirty="0">
              <a:solidFill>
                <a:srgbClr val="002060"/>
              </a:solidFill>
            </a:endParaRPr>
          </a:p>
        </p:txBody>
      </p:sp>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153" y="4868430"/>
            <a:ext cx="2921709" cy="1876636"/>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3395" y="4317158"/>
            <a:ext cx="2994091" cy="1819486"/>
          </a:xfrm>
          <a:prstGeom prst="rect">
            <a:avLst/>
          </a:prstGeom>
        </p:spPr>
      </p:pic>
      <p:sp>
        <p:nvSpPr>
          <p:cNvPr id="21" name="ZoneTexte 20"/>
          <p:cNvSpPr txBox="1"/>
          <p:nvPr/>
        </p:nvSpPr>
        <p:spPr>
          <a:xfrm>
            <a:off x="8893395" y="6136644"/>
            <a:ext cx="3159822" cy="646331"/>
          </a:xfrm>
          <a:prstGeom prst="rect">
            <a:avLst/>
          </a:prstGeom>
          <a:noFill/>
        </p:spPr>
        <p:txBody>
          <a:bodyPr wrap="square" rtlCol="0">
            <a:spAutoFit/>
          </a:bodyPr>
          <a:lstStyle/>
          <a:p>
            <a:pPr lvl="0" algn="ctr" eaLnBrk="0" fontAlgn="base" hangingPunct="0">
              <a:spcBef>
                <a:spcPct val="0"/>
              </a:spcBef>
              <a:spcAft>
                <a:spcPct val="0"/>
              </a:spcAft>
            </a:pPr>
            <a:r>
              <a:rPr lang="fr-FR" altLang="fr-FR" sz="1200" b="1" dirty="0" smtClean="0">
                <a:solidFill>
                  <a:srgbClr val="FF0000"/>
                </a:solidFill>
                <a:latin typeface="Calibri" panose="020F0502020204030204" pitchFamily="34" charset="0"/>
              </a:rPr>
              <a:t>↑ Demander </a:t>
            </a:r>
            <a:r>
              <a:rPr lang="fr-FR" altLang="fr-FR" sz="1200" b="1" dirty="0">
                <a:solidFill>
                  <a:srgbClr val="FF0000"/>
                </a:solidFill>
                <a:latin typeface="Calibri" panose="020F0502020204030204" pitchFamily="34" charset="0"/>
              </a:rPr>
              <a:t>à la victime de sourire.</a:t>
            </a:r>
          </a:p>
          <a:p>
            <a:pPr marL="0" lvl="1" algn="ctr" eaLnBrk="0" fontAlgn="base" hangingPunct="0">
              <a:spcBef>
                <a:spcPct val="0"/>
              </a:spcBef>
              <a:spcAft>
                <a:spcPct val="0"/>
              </a:spcAft>
            </a:pPr>
            <a:r>
              <a:rPr lang="fr-FR" altLang="fr-FR" sz="1200" dirty="0" smtClean="0">
                <a:solidFill>
                  <a:srgbClr val="FF0000"/>
                </a:solidFill>
                <a:latin typeface="Calibri" panose="020F0502020204030204" pitchFamily="34" charset="0"/>
              </a:rPr>
              <a:t>Sur la figure de </a:t>
            </a:r>
            <a:r>
              <a:rPr lang="fr-FR" altLang="fr-FR" sz="1200" dirty="0">
                <a:solidFill>
                  <a:srgbClr val="FF0000"/>
                </a:solidFill>
                <a:latin typeface="Calibri" panose="020F0502020204030204" pitchFamily="34" charset="0"/>
              </a:rPr>
              <a:t>droite, les </a:t>
            </a:r>
            <a:r>
              <a:rPr lang="fr-FR" altLang="fr-FR" sz="1200" dirty="0" smtClean="0">
                <a:solidFill>
                  <a:srgbClr val="FF0000"/>
                </a:solidFill>
                <a:latin typeface="Calibri" panose="020F0502020204030204" pitchFamily="34" charset="0"/>
              </a:rPr>
              <a:t>mouvements asymétriques </a:t>
            </a:r>
            <a:r>
              <a:rPr lang="fr-FR" altLang="fr-FR" sz="1200" dirty="0">
                <a:solidFill>
                  <a:srgbClr val="FF0000"/>
                </a:solidFill>
                <a:latin typeface="Calibri" panose="020F0502020204030204" pitchFamily="34" charset="0"/>
              </a:rPr>
              <a:t>du visage sont anormaux</a:t>
            </a:r>
            <a:r>
              <a:rPr lang="fr-FR" altLang="fr-FR" sz="1200" dirty="0" smtClean="0">
                <a:solidFill>
                  <a:srgbClr val="FF0000"/>
                </a:solidFill>
                <a:latin typeface="Calibri" panose="020F0502020204030204" pitchFamily="34" charset="0"/>
              </a:rPr>
              <a:t>.</a:t>
            </a:r>
            <a:endParaRPr lang="fr-FR" altLang="fr-FR" sz="1200" dirty="0">
              <a:solidFill>
                <a:srgbClr val="FF0000"/>
              </a:solidFill>
              <a:latin typeface="Calibri" panose="020F0502020204030204" pitchFamily="34" charset="0"/>
            </a:endParaRPr>
          </a:p>
        </p:txBody>
      </p:sp>
      <p:sp>
        <p:nvSpPr>
          <p:cNvPr id="22" name="ZoneTexte 21"/>
          <p:cNvSpPr txBox="1"/>
          <p:nvPr/>
        </p:nvSpPr>
        <p:spPr>
          <a:xfrm>
            <a:off x="6783862" y="4949316"/>
            <a:ext cx="1943802" cy="1754326"/>
          </a:xfrm>
          <a:prstGeom prst="rect">
            <a:avLst/>
          </a:prstGeom>
          <a:noFill/>
        </p:spPr>
        <p:txBody>
          <a:bodyPr wrap="square" rtlCol="0">
            <a:spAutoFit/>
          </a:bodyPr>
          <a:lstStyle/>
          <a:p>
            <a:pPr algn="just"/>
            <a:r>
              <a:rPr lang="fr-FR" sz="1200" b="1" dirty="0" smtClean="0">
                <a:solidFill>
                  <a:srgbClr val="FF0000"/>
                </a:solidFill>
                <a:latin typeface="Calibri" panose="020F0502020204030204" pitchFamily="34" charset="0"/>
              </a:rPr>
              <a:t>← </a:t>
            </a:r>
            <a:r>
              <a:rPr lang="fr-FR" sz="1200" b="1" dirty="0" smtClean="0">
                <a:solidFill>
                  <a:srgbClr val="FF0000"/>
                </a:solidFill>
              </a:rPr>
              <a:t>Demander </a:t>
            </a:r>
            <a:r>
              <a:rPr lang="fr-FR" sz="1200" b="1" dirty="0">
                <a:solidFill>
                  <a:srgbClr val="FF0000"/>
                </a:solidFill>
              </a:rPr>
              <a:t>à la victime de fermer les yeux et </a:t>
            </a:r>
            <a:r>
              <a:rPr lang="fr-FR" sz="1200" b="1" dirty="0" smtClean="0">
                <a:solidFill>
                  <a:srgbClr val="FF0000"/>
                </a:solidFill>
              </a:rPr>
              <a:t>d’</a:t>
            </a:r>
            <a:r>
              <a:rPr lang="fr-FR" sz="1200" b="1" dirty="0" err="1" smtClean="0">
                <a:solidFill>
                  <a:srgbClr val="FF0000"/>
                </a:solidFill>
              </a:rPr>
              <a:t>étendre</a:t>
            </a:r>
            <a:r>
              <a:rPr lang="fr-FR" sz="1200" b="1" dirty="0" smtClean="0">
                <a:solidFill>
                  <a:srgbClr val="FF0000"/>
                </a:solidFill>
              </a:rPr>
              <a:t> </a:t>
            </a:r>
            <a:r>
              <a:rPr lang="fr-FR" sz="1200" b="1" dirty="0">
                <a:solidFill>
                  <a:srgbClr val="FF0000"/>
                </a:solidFill>
              </a:rPr>
              <a:t>les bras devant elle pendant 10 secondes.</a:t>
            </a:r>
          </a:p>
          <a:p>
            <a:pPr algn="just"/>
            <a:r>
              <a:rPr lang="fr-FR" sz="1200" dirty="0">
                <a:solidFill>
                  <a:srgbClr val="FF0000"/>
                </a:solidFill>
              </a:rPr>
              <a:t>À droite, un des deux bras ne bouge pas ou ne s’</a:t>
            </a:r>
            <a:r>
              <a:rPr lang="fr-FR" sz="1200" dirty="0" err="1">
                <a:solidFill>
                  <a:srgbClr val="FF0000"/>
                </a:solidFill>
              </a:rPr>
              <a:t>élève</a:t>
            </a:r>
            <a:r>
              <a:rPr lang="fr-FR" sz="1200" dirty="0">
                <a:solidFill>
                  <a:srgbClr val="FF0000"/>
                </a:solidFill>
              </a:rPr>
              <a:t> pas autant que l’autre ou chute progressivement, ce qui est anormal.</a:t>
            </a:r>
          </a:p>
        </p:txBody>
      </p:sp>
      <p:sp>
        <p:nvSpPr>
          <p:cNvPr id="23" name="ZoneTexte 22"/>
          <p:cNvSpPr txBox="1"/>
          <p:nvPr/>
        </p:nvSpPr>
        <p:spPr>
          <a:xfrm>
            <a:off x="4775200" y="4527673"/>
            <a:ext cx="4109916" cy="276999"/>
          </a:xfrm>
          <a:prstGeom prst="rect">
            <a:avLst/>
          </a:prstGeom>
          <a:noFill/>
        </p:spPr>
        <p:txBody>
          <a:bodyPr wrap="square" rtlCol="0">
            <a:spAutoFit/>
          </a:bodyPr>
          <a:lstStyle/>
          <a:p>
            <a:r>
              <a:rPr lang="fr-FR" sz="1200" dirty="0">
                <a:solidFill>
                  <a:srgbClr val="FF0000"/>
                </a:solidFill>
              </a:rPr>
              <a:t>Source info : </a:t>
            </a:r>
            <a:r>
              <a:rPr lang="fr-FR" sz="1200" dirty="0">
                <a:solidFill>
                  <a:srgbClr val="FF0000"/>
                </a:solidFill>
                <a:hlinkClick r:id="rId6"/>
              </a:rPr>
              <a:t>http://</a:t>
            </a:r>
            <a:r>
              <a:rPr lang="fr-FR" sz="1200" dirty="0" smtClean="0">
                <a:solidFill>
                  <a:srgbClr val="FF0000"/>
                </a:solidFill>
                <a:hlinkClick r:id="rId6"/>
              </a:rPr>
              <a:t>www.secourisme.net/spip.php?article392</a:t>
            </a:r>
            <a:r>
              <a:rPr lang="fr-FR" sz="1200" dirty="0" smtClean="0">
                <a:solidFill>
                  <a:srgbClr val="FF0000"/>
                </a:solidFill>
              </a:rPr>
              <a:t> </a:t>
            </a:r>
            <a:endParaRPr lang="fr-FR" sz="1200" dirty="0">
              <a:solidFill>
                <a:srgbClr val="FF0000"/>
              </a:solidFill>
            </a:endParaRPr>
          </a:p>
        </p:txBody>
      </p:sp>
    </p:spTree>
    <p:extLst>
      <p:ext uri="{BB962C8B-B14F-4D97-AF65-F5344CB8AC3E}">
        <p14:creationId xmlns:p14="http://schemas.microsoft.com/office/powerpoint/2010/main" val="3511965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081" y="128399"/>
            <a:ext cx="703729" cy="342190"/>
          </a:xfrm>
        </p:spPr>
        <p:txBody>
          <a:bodyPr/>
          <a:lstStyle/>
          <a:p>
            <a:fld id="{CE177AD9-1C89-497B-82D4-54EC60B92A04}" type="slidenum">
              <a:rPr lang="fr-FR" smtClean="0"/>
              <a:t>9</a:t>
            </a:fld>
            <a:endParaRPr lang="fr-FR"/>
          </a:p>
        </p:txBody>
      </p:sp>
      <p:sp>
        <p:nvSpPr>
          <p:cNvPr id="3" name="ZoneTexte 2"/>
          <p:cNvSpPr txBox="1"/>
          <p:nvPr/>
        </p:nvSpPr>
        <p:spPr>
          <a:xfrm>
            <a:off x="268940" y="722901"/>
            <a:ext cx="5402505" cy="369332"/>
          </a:xfrm>
          <a:prstGeom prst="rect">
            <a:avLst/>
          </a:prstGeom>
          <a:noFill/>
        </p:spPr>
        <p:txBody>
          <a:bodyPr wrap="none" rtlCol="0">
            <a:spAutoFit/>
          </a:bodyPr>
          <a:lstStyle/>
          <a:p>
            <a:r>
              <a:rPr lang="fr-FR" b="1" dirty="0">
                <a:solidFill>
                  <a:srgbClr val="002060"/>
                </a:solidFill>
              </a:rPr>
              <a:t>3</a:t>
            </a:r>
            <a:r>
              <a:rPr lang="fr-FR" b="1" dirty="0" smtClean="0">
                <a:solidFill>
                  <a:srgbClr val="002060"/>
                </a:solidFill>
              </a:rPr>
              <a:t>. Différences entre migraines et céphalées de tension </a:t>
            </a:r>
            <a:endParaRPr lang="fr-FR" b="1" dirty="0">
              <a:solidFill>
                <a:srgbClr val="002060"/>
              </a:solidFill>
            </a:endParaRPr>
          </a:p>
        </p:txBody>
      </p:sp>
      <p:sp>
        <p:nvSpPr>
          <p:cNvPr id="4" name="ZoneTexte 3"/>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3898230293"/>
              </p:ext>
            </p:extLst>
          </p:nvPr>
        </p:nvGraphicFramePr>
        <p:xfrm>
          <a:off x="344245" y="1265424"/>
          <a:ext cx="6357769" cy="2966720"/>
        </p:xfrm>
        <a:graphic>
          <a:graphicData uri="http://schemas.openxmlformats.org/drawingml/2006/table">
            <a:tbl>
              <a:tblPr firstRow="1" bandRow="1">
                <a:tableStyleId>{5C22544A-7EE6-4342-B048-85BDC9FD1C3A}</a:tableStyleId>
              </a:tblPr>
              <a:tblGrid>
                <a:gridCol w="2216075"/>
                <a:gridCol w="1914861"/>
                <a:gridCol w="2226833"/>
              </a:tblGrid>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Migraine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Céphalée</a:t>
                      </a:r>
                      <a:r>
                        <a:rPr lang="fr-FR" baseline="0" dirty="0" smtClean="0"/>
                        <a:t> de tension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Durée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dirty="0" smtClean="0"/>
                        <a:t>Crise 4 à 72 h</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smtClean="0">
                          <a:solidFill>
                            <a:srgbClr val="FF0000"/>
                          </a:solidFill>
                        </a:rPr>
                        <a:t>Épisode 30 min à 7 j</a:t>
                      </a:r>
                      <a:endParaRPr lang="fr-FR"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Typographie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Unilatérale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Bilatérale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Tonalité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Pulsatile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a:t>
                      </a:r>
                      <a:r>
                        <a:rPr lang="fr-FR" dirty="0" err="1" smtClean="0"/>
                        <a:t>Pressive</a:t>
                      </a:r>
                      <a:r>
                        <a:rPr lang="fr-FR" dirty="0" smtClean="0"/>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Intensité</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Modérée à sévère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Mineure </a:t>
                      </a:r>
                      <a:r>
                        <a:rPr lang="fr-FR" dirty="0" smtClean="0">
                          <a:solidFill>
                            <a:srgbClr val="FF0000"/>
                          </a:solidFill>
                        </a:rPr>
                        <a:t>à modérée</a:t>
                      </a:r>
                      <a:endParaRPr lang="fr-FR"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Efforts physiques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Aggravation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Non aggravation</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Phono / Photophobie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Les deux</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L'une ou l'autre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FR" dirty="0" smtClean="0"/>
                        <a:t>Signes</a:t>
                      </a:r>
                      <a:r>
                        <a:rPr lang="fr-FR" baseline="0" dirty="0" smtClean="0"/>
                        <a:t> digestifs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t>OUI</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solidFill>
                            <a:srgbClr val="FF0000"/>
                          </a:solidFill>
                        </a:rPr>
                        <a:t>NON</a:t>
                      </a:r>
                      <a:endParaRPr lang="fr-FR"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610946" y="5968718"/>
            <a:ext cx="11507096" cy="668750"/>
          </a:xfrm>
          <a:prstGeom prst="rect">
            <a:avLst/>
          </a:prstGeom>
        </p:spPr>
        <p:txBody>
          <a:bodyPr wrap="square">
            <a:spAutoFit/>
          </a:bodyPr>
          <a:lstStyle/>
          <a:p>
            <a:pPr algn="just"/>
            <a:r>
              <a:rPr lang="en-US" u="sng" dirty="0" err="1" smtClean="0">
                <a:solidFill>
                  <a:srgbClr val="002060"/>
                </a:solidFill>
              </a:rPr>
              <a:t>Bibliographie</a:t>
            </a:r>
            <a:r>
              <a:rPr lang="en-US" dirty="0" smtClean="0">
                <a:solidFill>
                  <a:srgbClr val="002060"/>
                </a:solidFill>
              </a:rPr>
              <a:t> </a:t>
            </a:r>
            <a:r>
              <a:rPr lang="en-US" dirty="0">
                <a:solidFill>
                  <a:srgbClr val="002060"/>
                </a:solidFill>
              </a:rPr>
              <a:t>:</a:t>
            </a:r>
          </a:p>
          <a:p>
            <a:pPr algn="just"/>
            <a:r>
              <a:rPr lang="en-US" i="1" dirty="0" err="1">
                <a:solidFill>
                  <a:srgbClr val="002060"/>
                </a:solidFill>
              </a:rPr>
              <a:t>Heaclache</a:t>
            </a:r>
            <a:r>
              <a:rPr lang="en-US" i="1" dirty="0">
                <a:solidFill>
                  <a:srgbClr val="002060"/>
                </a:solidFill>
              </a:rPr>
              <a:t> Classification Subcommittee of the International </a:t>
            </a:r>
            <a:r>
              <a:rPr lang="en-US" i="1" dirty="0" err="1">
                <a:solidFill>
                  <a:srgbClr val="002060"/>
                </a:solidFill>
              </a:rPr>
              <a:t>Heaclache</a:t>
            </a:r>
            <a:r>
              <a:rPr lang="en-US" i="1" dirty="0">
                <a:solidFill>
                  <a:srgbClr val="002060"/>
                </a:solidFill>
              </a:rPr>
              <a:t> Society</a:t>
            </a:r>
            <a:r>
              <a:rPr lang="en-US" dirty="0">
                <a:solidFill>
                  <a:srgbClr val="002060"/>
                </a:solidFill>
              </a:rPr>
              <a:t>. </a:t>
            </a:r>
            <a:r>
              <a:rPr lang="en-US" dirty="0" err="1">
                <a:solidFill>
                  <a:srgbClr val="002060"/>
                </a:solidFill>
              </a:rPr>
              <a:t>Cephalalgia</a:t>
            </a:r>
            <a:r>
              <a:rPr lang="en-US" dirty="0">
                <a:solidFill>
                  <a:srgbClr val="002060"/>
                </a:solidFill>
              </a:rPr>
              <a:t> 2004 (</a:t>
            </a:r>
            <a:r>
              <a:rPr lang="en-US" dirty="0" err="1">
                <a:solidFill>
                  <a:srgbClr val="002060"/>
                </a:solidFill>
              </a:rPr>
              <a:t>suppl</a:t>
            </a:r>
            <a:r>
              <a:rPr lang="en-US" dirty="0">
                <a:solidFill>
                  <a:srgbClr val="002060"/>
                </a:solidFill>
              </a:rPr>
              <a:t> 1): 1-160.</a:t>
            </a:r>
            <a:endParaRPr lang="fr-FR" dirty="0">
              <a:solidFill>
                <a:srgbClr val="002060"/>
              </a:solidFill>
            </a:endParaRPr>
          </a:p>
        </p:txBody>
      </p:sp>
      <p:sp>
        <p:nvSpPr>
          <p:cNvPr id="9" name="ZoneTexte 8"/>
          <p:cNvSpPr txBox="1"/>
          <p:nvPr/>
        </p:nvSpPr>
        <p:spPr>
          <a:xfrm>
            <a:off x="344245" y="4464424"/>
            <a:ext cx="11575228" cy="1477328"/>
          </a:xfrm>
          <a:prstGeom prst="rect">
            <a:avLst/>
          </a:prstGeom>
          <a:noFill/>
        </p:spPr>
        <p:txBody>
          <a:bodyPr wrap="square" rtlCol="0">
            <a:spAutoFit/>
          </a:bodyPr>
          <a:lstStyle/>
          <a:p>
            <a:r>
              <a:rPr lang="fr-FR" dirty="0" smtClean="0">
                <a:solidFill>
                  <a:srgbClr val="FF0000"/>
                </a:solidFill>
              </a:rPr>
              <a:t>Les deux points que nous contestons dans ce tableau sont que :</a:t>
            </a:r>
          </a:p>
          <a:p>
            <a:endParaRPr lang="fr-FR" dirty="0" smtClean="0">
              <a:solidFill>
                <a:srgbClr val="FF0000"/>
              </a:solidFill>
            </a:endParaRPr>
          </a:p>
          <a:p>
            <a:pPr marL="285750" indent="-285750">
              <a:buFont typeface="Arial" panose="020B0604020202020204" pitchFamily="34" charset="0"/>
              <a:buChar char="•"/>
            </a:pPr>
            <a:r>
              <a:rPr lang="fr-FR" dirty="0" smtClean="0">
                <a:solidFill>
                  <a:srgbClr val="FF0000"/>
                </a:solidFill>
              </a:rPr>
              <a:t>L’intensité de la douleur de toutes les </a:t>
            </a:r>
            <a:r>
              <a:rPr lang="fr-FR" i="1" dirty="0" smtClean="0">
                <a:solidFill>
                  <a:srgbClr val="FF0000"/>
                </a:solidFill>
              </a:rPr>
              <a:t>céphalées de tension primaire </a:t>
            </a:r>
            <a:r>
              <a:rPr lang="fr-FR" dirty="0" smtClean="0">
                <a:solidFill>
                  <a:srgbClr val="FF0000"/>
                </a:solidFill>
              </a:rPr>
              <a:t>seraient modérées.</a:t>
            </a:r>
          </a:p>
          <a:p>
            <a:pPr marL="285750" indent="-285750">
              <a:buFont typeface="Arial" panose="020B0604020202020204" pitchFamily="34" charset="0"/>
              <a:buChar char="•"/>
            </a:pPr>
            <a:r>
              <a:rPr lang="fr-FR" dirty="0" smtClean="0">
                <a:solidFill>
                  <a:srgbClr val="FF0000"/>
                </a:solidFill>
              </a:rPr>
              <a:t>Aucune nausée n’accompagnerait certaines céphalées de tension (or dans ces cas rares de céphalées de tension particulièrement intenses, elles existent, et, pourtant, ces CTC n’ont bien rien à voir avec les migraines).</a:t>
            </a:r>
            <a:endParaRPr lang="fr-FR" dirty="0">
              <a:solidFill>
                <a:srgbClr val="FF0000"/>
              </a:solidFill>
            </a:endParaRPr>
          </a:p>
        </p:txBody>
      </p:sp>
      <p:sp>
        <p:nvSpPr>
          <p:cNvPr id="10" name="ZoneTexte 9"/>
          <p:cNvSpPr txBox="1"/>
          <p:nvPr/>
        </p:nvSpPr>
        <p:spPr>
          <a:xfrm>
            <a:off x="8046952" y="361310"/>
            <a:ext cx="3694572" cy="1494782"/>
          </a:xfrm>
          <a:prstGeom prst="rect">
            <a:avLst/>
          </a:prstGeom>
          <a:noFill/>
        </p:spPr>
        <p:txBody>
          <a:bodyPr wrap="square" rtlCol="0">
            <a:spAutoFit/>
          </a:bodyPr>
          <a:lstStyle/>
          <a:p>
            <a:r>
              <a:rPr lang="fr-CA" altLang="fr-FR" b="1" dirty="0">
                <a:solidFill>
                  <a:srgbClr val="002060"/>
                </a:solidFill>
              </a:rPr>
              <a:t>CÉPHALÉE PRIMAIRE</a:t>
            </a:r>
            <a:r>
              <a:rPr lang="fr-CA" altLang="fr-FR" dirty="0">
                <a:solidFill>
                  <a:srgbClr val="002060"/>
                </a:solidFill>
              </a:rPr>
              <a:t>: </a:t>
            </a:r>
            <a:endParaRPr lang="fr-CA" altLang="fr-FR" dirty="0" smtClean="0">
              <a:solidFill>
                <a:srgbClr val="002060"/>
              </a:solidFill>
            </a:endParaRPr>
          </a:p>
          <a:p>
            <a:pPr marL="285750" indent="-285750">
              <a:buFont typeface="Arial" panose="020B0604020202020204" pitchFamily="34" charset="0"/>
              <a:buChar char="•"/>
            </a:pPr>
            <a:r>
              <a:rPr lang="fr-CA" altLang="fr-FR" dirty="0" smtClean="0">
                <a:solidFill>
                  <a:srgbClr val="002060"/>
                </a:solidFill>
              </a:rPr>
              <a:t>pas </a:t>
            </a:r>
            <a:r>
              <a:rPr lang="fr-CA" altLang="fr-FR" dirty="0">
                <a:solidFill>
                  <a:srgbClr val="002060"/>
                </a:solidFill>
              </a:rPr>
              <a:t>de cause organique</a:t>
            </a:r>
          </a:p>
          <a:p>
            <a:endParaRPr lang="fr-CA" altLang="fr-FR" dirty="0">
              <a:solidFill>
                <a:srgbClr val="002060"/>
              </a:solidFill>
            </a:endParaRPr>
          </a:p>
          <a:p>
            <a:r>
              <a:rPr lang="fr-CA" altLang="fr-FR" b="1" dirty="0">
                <a:solidFill>
                  <a:srgbClr val="002060"/>
                </a:solidFill>
              </a:rPr>
              <a:t>CÉPHALÉE SECONDAIRE</a:t>
            </a:r>
            <a:r>
              <a:rPr lang="fr-CA" altLang="fr-FR" dirty="0">
                <a:solidFill>
                  <a:srgbClr val="002060"/>
                </a:solidFill>
              </a:rPr>
              <a:t>: </a:t>
            </a:r>
            <a:endParaRPr lang="fr-CA" altLang="fr-FR" dirty="0" smtClean="0">
              <a:solidFill>
                <a:srgbClr val="002060"/>
              </a:solidFill>
            </a:endParaRPr>
          </a:p>
          <a:p>
            <a:pPr marL="285750" indent="-285750">
              <a:buFont typeface="Arial" panose="020B0604020202020204" pitchFamily="34" charset="0"/>
              <a:buChar char="•"/>
            </a:pPr>
            <a:r>
              <a:rPr lang="fr-CA" altLang="fr-FR" dirty="0" smtClean="0">
                <a:solidFill>
                  <a:srgbClr val="002060"/>
                </a:solidFill>
              </a:rPr>
              <a:t>associée </a:t>
            </a:r>
            <a:r>
              <a:rPr lang="fr-CA" altLang="fr-FR" dirty="0">
                <a:solidFill>
                  <a:srgbClr val="002060"/>
                </a:solidFill>
              </a:rPr>
              <a:t>à une autre </a:t>
            </a:r>
            <a:r>
              <a:rPr lang="fr-CA" altLang="fr-FR" dirty="0" smtClean="0">
                <a:solidFill>
                  <a:srgbClr val="002060"/>
                </a:solidFill>
              </a:rPr>
              <a:t>pathologie</a:t>
            </a:r>
            <a:r>
              <a:rPr lang="fr-FR" altLang="fr-FR" dirty="0" smtClean="0">
                <a:solidFill>
                  <a:srgbClr val="002060"/>
                </a:solidFill>
              </a:rPr>
              <a:t>.</a:t>
            </a:r>
            <a:endParaRPr lang="fr-CA" altLang="fr-FR" dirty="0">
              <a:solidFill>
                <a:srgbClr val="002060"/>
              </a:solidFill>
            </a:endParaRPr>
          </a:p>
        </p:txBody>
      </p:sp>
      <p:pic>
        <p:nvPicPr>
          <p:cNvPr id="1026" name="Picture 2" descr="D:\Users\blisan\Documents\divers\céphalées\céphalées\pelotte d'épingles8_g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34" y="2475380"/>
            <a:ext cx="1440881" cy="10690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blisan\Documents\divers\céphalées\céphalées\pelotte d'épingles3_g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0432" y="2475380"/>
            <a:ext cx="1069041" cy="10690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blisan\Documents\divers\céphalées\céphalées\pelotte d'épingles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6420" y="2475378"/>
            <a:ext cx="1828215" cy="106904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732495" y="3544419"/>
            <a:ext cx="5459506" cy="461665"/>
          </a:xfrm>
          <a:prstGeom prst="rect">
            <a:avLst/>
          </a:prstGeom>
          <a:noFill/>
        </p:spPr>
        <p:txBody>
          <a:bodyPr wrap="square" rtlCol="0">
            <a:spAutoFit/>
          </a:bodyPr>
          <a:lstStyle/>
          <a:p>
            <a:pPr algn="ctr"/>
            <a:r>
              <a:rPr lang="fr-FR" sz="1200" dirty="0" smtClean="0">
                <a:solidFill>
                  <a:srgbClr val="C00000"/>
                </a:solidFill>
              </a:rPr>
              <a:t>Les migraines sont souvent associées à l’impression d’une pelote d’épingles qui vous transpercerait le crâne. Ce qui n’est pas le cas avec les céphalées de tension.  </a:t>
            </a:r>
            <a:endParaRPr lang="fr-FR" sz="1200" dirty="0">
              <a:solidFill>
                <a:srgbClr val="C00000"/>
              </a:solidFill>
            </a:endParaRPr>
          </a:p>
        </p:txBody>
      </p:sp>
    </p:spTree>
    <p:extLst>
      <p:ext uri="{BB962C8B-B14F-4D97-AF65-F5344CB8AC3E}">
        <p14:creationId xmlns:p14="http://schemas.microsoft.com/office/powerpoint/2010/main" val="14432512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0" y="149481"/>
            <a:ext cx="832556" cy="309386"/>
          </a:xfrm>
        </p:spPr>
        <p:txBody>
          <a:bodyPr/>
          <a:lstStyle/>
          <a:p>
            <a:fld id="{CE177AD9-1C89-497B-82D4-54EC60B92A04}" type="slidenum">
              <a:rPr lang="fr-FR" smtClean="0"/>
              <a:t>90</a:t>
            </a:fld>
            <a:endParaRPr lang="fr-FR" dirty="0"/>
          </a:p>
        </p:txBody>
      </p:sp>
      <p:sp>
        <p:nvSpPr>
          <p:cNvPr id="4" name="Rectangle 3"/>
          <p:cNvSpPr/>
          <p:nvPr/>
        </p:nvSpPr>
        <p:spPr>
          <a:xfrm>
            <a:off x="123648" y="630479"/>
            <a:ext cx="7157685" cy="369332"/>
          </a:xfrm>
          <a:prstGeom prst="rect">
            <a:avLst/>
          </a:prstGeom>
        </p:spPr>
        <p:txBody>
          <a:bodyPr wrap="square">
            <a:spAutoFit/>
          </a:bodyPr>
          <a:lstStyle/>
          <a:p>
            <a:r>
              <a:rPr lang="fr-FR" dirty="0" smtClean="0">
                <a:solidFill>
                  <a:srgbClr val="002060"/>
                </a:solidFill>
              </a:rPr>
              <a:t>23.3bis. Annexe : </a:t>
            </a:r>
            <a:r>
              <a:rPr lang="fr-FR" b="1" dirty="0">
                <a:solidFill>
                  <a:srgbClr val="002060"/>
                </a:solidFill>
              </a:rPr>
              <a:t>D</a:t>
            </a:r>
            <a:r>
              <a:rPr lang="fr-FR" b="1" dirty="0" smtClean="0">
                <a:solidFill>
                  <a:srgbClr val="002060"/>
                </a:solidFill>
              </a:rPr>
              <a:t>éfaut d’oxygène </a:t>
            </a:r>
            <a:r>
              <a:rPr lang="fr-FR" b="1" dirty="0">
                <a:solidFill>
                  <a:srgbClr val="002060"/>
                </a:solidFill>
              </a:rPr>
              <a:t>: MAM - mal aigu des </a:t>
            </a:r>
            <a:r>
              <a:rPr lang="fr-FR" b="1" dirty="0" smtClean="0">
                <a:solidFill>
                  <a:srgbClr val="002060"/>
                </a:solidFill>
              </a:rPr>
              <a:t>montagnes.</a:t>
            </a:r>
          </a:p>
        </p:txBody>
      </p:sp>
      <p:sp>
        <p:nvSpPr>
          <p:cNvPr id="5" name="ZoneTexte 4"/>
          <p:cNvSpPr txBox="1"/>
          <p:nvPr/>
        </p:nvSpPr>
        <p:spPr>
          <a:xfrm>
            <a:off x="5479996" y="160660"/>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320800" y="149481"/>
            <a:ext cx="3454400"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URGENCE THERAPEUTIQUE VITALE</a:t>
            </a:r>
            <a:endParaRPr lang="fr-FR" b="1" dirty="0">
              <a:solidFill>
                <a:srgbClr val="FF0000"/>
              </a:solidFill>
            </a:endParaRPr>
          </a:p>
        </p:txBody>
      </p:sp>
      <p:sp>
        <p:nvSpPr>
          <p:cNvPr id="7" name="ZoneTexte 6"/>
          <p:cNvSpPr txBox="1"/>
          <p:nvPr/>
        </p:nvSpPr>
        <p:spPr>
          <a:xfrm>
            <a:off x="101600" y="1031398"/>
            <a:ext cx="11887200" cy="4247317"/>
          </a:xfrm>
          <a:prstGeom prst="rect">
            <a:avLst/>
          </a:prstGeom>
          <a:noFill/>
        </p:spPr>
        <p:txBody>
          <a:bodyPr wrap="square" rtlCol="0">
            <a:spAutoFit/>
          </a:bodyPr>
          <a:lstStyle/>
          <a:p>
            <a:pPr algn="just"/>
            <a:r>
              <a:rPr lang="fr-FR" dirty="0">
                <a:solidFill>
                  <a:srgbClr val="002060"/>
                </a:solidFill>
              </a:rPr>
              <a:t>Le </a:t>
            </a:r>
            <a:r>
              <a:rPr lang="fr-FR" b="1" dirty="0">
                <a:solidFill>
                  <a:srgbClr val="002060"/>
                </a:solidFill>
              </a:rPr>
              <a:t>mal aigu des montagnes</a:t>
            </a:r>
            <a:r>
              <a:rPr lang="fr-FR" dirty="0">
                <a:solidFill>
                  <a:srgbClr val="002060"/>
                </a:solidFill>
              </a:rPr>
              <a:t> (MAM), ou </a:t>
            </a:r>
            <a:r>
              <a:rPr lang="fr-FR" b="1" dirty="0">
                <a:solidFill>
                  <a:srgbClr val="002060"/>
                </a:solidFill>
              </a:rPr>
              <a:t>maladie de Monge</a:t>
            </a:r>
            <a:r>
              <a:rPr lang="fr-FR" dirty="0">
                <a:solidFill>
                  <a:srgbClr val="002060"/>
                </a:solidFill>
              </a:rPr>
              <a:t>, est un syndrome de souffrance, lié à une montée trop rapide en haute altitude, à l'absence d'acclimatation et à une sensibilité personnelle plus ou moins importante. Ses symptômes sont des </a:t>
            </a:r>
            <a:r>
              <a:rPr lang="fr-FR" b="1" i="1" dirty="0" smtClean="0">
                <a:solidFill>
                  <a:srgbClr val="002060"/>
                </a:solidFill>
                <a:hlinkClick r:id="rId2" tooltip="Céphalée"/>
              </a:rPr>
              <a:t>céphalées</a:t>
            </a:r>
            <a:r>
              <a:rPr lang="fr-FR" b="1" i="1" dirty="0">
                <a:solidFill>
                  <a:srgbClr val="002060"/>
                </a:solidFill>
              </a:rPr>
              <a:t> </a:t>
            </a:r>
            <a:r>
              <a:rPr lang="fr-FR" b="1" i="1" dirty="0" smtClean="0">
                <a:solidFill>
                  <a:srgbClr val="FF0000"/>
                </a:solidFill>
              </a:rPr>
              <a:t>(souvent en barre frontale)</a:t>
            </a:r>
            <a:r>
              <a:rPr lang="fr-FR" b="1" dirty="0" smtClean="0">
                <a:solidFill>
                  <a:srgbClr val="FF0000"/>
                </a:solidFill>
              </a:rPr>
              <a:t>, </a:t>
            </a:r>
            <a:r>
              <a:rPr lang="fr-FR" dirty="0">
                <a:solidFill>
                  <a:srgbClr val="002060"/>
                </a:solidFill>
              </a:rPr>
              <a:t>des </a:t>
            </a:r>
            <a:r>
              <a:rPr lang="fr-FR" dirty="0">
                <a:hlinkClick r:id="rId3" tooltip="Nausée (médecine)"/>
              </a:rPr>
              <a:t>nausées</a:t>
            </a:r>
            <a:r>
              <a:rPr lang="fr-FR" dirty="0"/>
              <a:t> </a:t>
            </a:r>
            <a:r>
              <a:rPr lang="fr-FR" dirty="0">
                <a:solidFill>
                  <a:srgbClr val="002060"/>
                </a:solidFill>
              </a:rPr>
              <a:t>et </a:t>
            </a:r>
            <a:r>
              <a:rPr lang="fr-FR" dirty="0" smtClean="0">
                <a:solidFill>
                  <a:srgbClr val="002060"/>
                </a:solidFill>
              </a:rPr>
              <a:t>d</a:t>
            </a:r>
            <a:r>
              <a:rPr lang="fr-FR" dirty="0" smtClean="0"/>
              <a:t>es </a:t>
            </a:r>
            <a:r>
              <a:rPr lang="fr-FR" dirty="0" smtClean="0">
                <a:hlinkClick r:id="rId4" tooltip="Vomissement"/>
              </a:rPr>
              <a:t>vomissements</a:t>
            </a:r>
            <a:r>
              <a:rPr lang="fr-FR" dirty="0"/>
              <a:t>, </a:t>
            </a:r>
            <a:r>
              <a:rPr lang="fr-FR" dirty="0">
                <a:solidFill>
                  <a:srgbClr val="002060"/>
                </a:solidFill>
              </a:rPr>
              <a:t>de l</a:t>
            </a:r>
            <a:r>
              <a:rPr lang="fr-FR" dirty="0"/>
              <a:t>’</a:t>
            </a:r>
            <a:r>
              <a:rPr lang="fr-FR" dirty="0">
                <a:hlinkClick r:id="rId5" tooltip="Insomnie"/>
              </a:rPr>
              <a:t>insomnie</a:t>
            </a:r>
            <a:r>
              <a:rPr lang="fr-FR" dirty="0"/>
              <a:t>, </a:t>
            </a:r>
            <a:r>
              <a:rPr lang="fr-FR" dirty="0">
                <a:solidFill>
                  <a:srgbClr val="002060"/>
                </a:solidFill>
              </a:rPr>
              <a:t>une</a:t>
            </a:r>
            <a:r>
              <a:rPr lang="fr-FR" dirty="0"/>
              <a:t> </a:t>
            </a:r>
            <a:r>
              <a:rPr lang="fr-FR" dirty="0">
                <a:hlinkClick r:id="rId6" tooltip="Fatigue (physiologie)"/>
              </a:rPr>
              <a:t>fatigue</a:t>
            </a:r>
            <a:r>
              <a:rPr lang="fr-FR" dirty="0"/>
              <a:t> </a:t>
            </a:r>
            <a:r>
              <a:rPr lang="fr-FR" dirty="0">
                <a:solidFill>
                  <a:srgbClr val="002060"/>
                </a:solidFill>
              </a:rPr>
              <a:t>générale, une</a:t>
            </a:r>
            <a:r>
              <a:rPr lang="fr-FR" dirty="0"/>
              <a:t> </a:t>
            </a:r>
            <a:r>
              <a:rPr lang="fr-FR" dirty="0">
                <a:hlinkClick r:id="rId7" tooltip="Lassitude"/>
              </a:rPr>
              <a:t>lassitude</a:t>
            </a:r>
            <a:r>
              <a:rPr lang="fr-FR" dirty="0"/>
              <a:t>, </a:t>
            </a:r>
            <a:r>
              <a:rPr lang="fr-FR" dirty="0">
                <a:solidFill>
                  <a:srgbClr val="002060"/>
                </a:solidFill>
              </a:rPr>
              <a:t>des</a:t>
            </a:r>
            <a:r>
              <a:rPr lang="fr-FR" dirty="0"/>
              <a:t> </a:t>
            </a:r>
            <a:r>
              <a:rPr lang="fr-FR" dirty="0">
                <a:hlinkClick r:id="rId8" tooltip="Vertige"/>
              </a:rPr>
              <a:t>vertiges</a:t>
            </a:r>
            <a:r>
              <a:rPr lang="fr-FR" dirty="0"/>
              <a:t>, </a:t>
            </a:r>
            <a:r>
              <a:rPr lang="fr-FR" dirty="0">
                <a:solidFill>
                  <a:srgbClr val="002060"/>
                </a:solidFill>
              </a:rPr>
              <a:t>des troubles de l’équilibre, une</a:t>
            </a:r>
            <a:r>
              <a:rPr lang="fr-FR" dirty="0"/>
              <a:t> </a:t>
            </a:r>
            <a:r>
              <a:rPr lang="fr-FR" dirty="0">
                <a:hlinkClick r:id="rId9" tooltip="Dyspnée"/>
              </a:rPr>
              <a:t>dyspnée</a:t>
            </a:r>
            <a:r>
              <a:rPr lang="fr-FR" dirty="0"/>
              <a:t> </a:t>
            </a:r>
            <a:r>
              <a:rPr lang="fr-FR" dirty="0">
                <a:solidFill>
                  <a:srgbClr val="002060"/>
                </a:solidFill>
              </a:rPr>
              <a:t>et de </a:t>
            </a:r>
            <a:r>
              <a:rPr lang="fr-FR" dirty="0"/>
              <a:t>l’</a:t>
            </a:r>
            <a:r>
              <a:rPr lang="fr-FR" dirty="0">
                <a:hlinkClick r:id="rId10" tooltip="Inappétence (page inexistante)"/>
              </a:rPr>
              <a:t>inappétence</a:t>
            </a:r>
            <a:r>
              <a:rPr lang="fr-FR" dirty="0" smtClean="0"/>
              <a:t>. </a:t>
            </a:r>
          </a:p>
          <a:p>
            <a:pPr algn="just"/>
            <a:r>
              <a:rPr lang="fr-FR" dirty="0" smtClean="0">
                <a:solidFill>
                  <a:srgbClr val="002060"/>
                </a:solidFill>
              </a:rPr>
              <a:t>À </a:t>
            </a:r>
            <a:r>
              <a:rPr lang="fr-FR" dirty="0">
                <a:solidFill>
                  <a:srgbClr val="002060"/>
                </a:solidFill>
              </a:rPr>
              <a:t>une altitude très élevée, au-delà de 5 000 mètres, le mal peut se compliquer d'un </a:t>
            </a:r>
            <a:r>
              <a:rPr lang="fr-FR" dirty="0">
                <a:solidFill>
                  <a:srgbClr val="002060"/>
                </a:solidFill>
                <a:hlinkClick r:id="rId11" tooltip="Œdème cérébral"/>
              </a:rPr>
              <a:t>œdème cérébral</a:t>
            </a:r>
            <a:r>
              <a:rPr lang="fr-FR" dirty="0">
                <a:solidFill>
                  <a:srgbClr val="002060"/>
                </a:solidFill>
              </a:rPr>
              <a:t> de haute altitude qui se caractérise par des </a:t>
            </a:r>
            <a:r>
              <a:rPr lang="fr-FR" dirty="0">
                <a:solidFill>
                  <a:srgbClr val="FF0000"/>
                </a:solidFill>
              </a:rPr>
              <a:t>modifications de l'humeur et du comportement, et/ou par des </a:t>
            </a:r>
            <a:r>
              <a:rPr lang="fr-FR" b="1" dirty="0">
                <a:solidFill>
                  <a:srgbClr val="FF0000"/>
                </a:solidFill>
              </a:rPr>
              <a:t>maux de tête </a:t>
            </a:r>
            <a:r>
              <a:rPr lang="fr-FR" b="1" dirty="0" smtClean="0">
                <a:solidFill>
                  <a:srgbClr val="FF0000"/>
                </a:solidFill>
              </a:rPr>
              <a:t>insupportables</a:t>
            </a:r>
            <a:r>
              <a:rPr lang="fr-FR" dirty="0" smtClean="0">
                <a:solidFill>
                  <a:srgbClr val="002060"/>
                </a:solidFill>
              </a:rPr>
              <a:t>. </a:t>
            </a:r>
            <a:r>
              <a:rPr lang="fr-FR" dirty="0">
                <a:solidFill>
                  <a:srgbClr val="FF0000"/>
                </a:solidFill>
              </a:rPr>
              <a:t>Des troubles de la vue et des vomissements en jets, précèdent le</a:t>
            </a:r>
            <a:r>
              <a:rPr lang="fr-FR" dirty="0"/>
              <a:t> </a:t>
            </a:r>
            <a:r>
              <a:rPr lang="fr-FR" dirty="0">
                <a:hlinkClick r:id="rId12" tooltip="Coma"/>
              </a:rPr>
              <a:t>coma</a:t>
            </a:r>
            <a:r>
              <a:rPr lang="fr-FR" dirty="0"/>
              <a:t> </a:t>
            </a:r>
            <a:r>
              <a:rPr lang="fr-FR" dirty="0">
                <a:solidFill>
                  <a:srgbClr val="FF0000"/>
                </a:solidFill>
              </a:rPr>
              <a:t>qui est fatal, </a:t>
            </a:r>
            <a:r>
              <a:rPr lang="fr-FR" dirty="0">
                <a:solidFill>
                  <a:srgbClr val="008000"/>
                </a:solidFill>
              </a:rPr>
              <a:t>si le malade n'est pas immédiatement redescendu à une altitude plus basse, ou mis immédiatement dans un</a:t>
            </a:r>
            <a:r>
              <a:rPr lang="fr-FR" dirty="0"/>
              <a:t> </a:t>
            </a:r>
            <a:r>
              <a:rPr lang="fr-FR" dirty="0">
                <a:hlinkClick r:id="rId13" tooltip="Caisson hyperbare"/>
              </a:rPr>
              <a:t>caisson hyperbare</a:t>
            </a:r>
            <a:r>
              <a:rPr lang="fr-FR" dirty="0">
                <a:solidFill>
                  <a:srgbClr val="008000"/>
                </a:solidFill>
              </a:rPr>
              <a:t>. </a:t>
            </a:r>
          </a:p>
          <a:p>
            <a:pPr algn="just"/>
            <a:r>
              <a:rPr lang="fr-FR" dirty="0">
                <a:solidFill>
                  <a:srgbClr val="002060"/>
                </a:solidFill>
              </a:rPr>
              <a:t>Il s’agit donc d’une maladie fréquente touchant des gens en bonne santé mais exposés à un environnement extrême de haute altitude. Son incidence est variable, mais augmente très rapidement avec l'altitude ; elle serait de 15 % à 2 000 mètres d'altitude et de 60 % à 4 000 mètres</a:t>
            </a:r>
            <a:r>
              <a:rPr lang="fr-FR" dirty="0" smtClean="0">
                <a:solidFill>
                  <a:srgbClr val="002060"/>
                </a:solidFill>
              </a:rPr>
              <a:t>.</a:t>
            </a:r>
          </a:p>
          <a:p>
            <a:pPr algn="just"/>
            <a:r>
              <a:rPr lang="fr-FR" b="1" dirty="0" smtClean="0">
                <a:solidFill>
                  <a:srgbClr val="002060"/>
                </a:solidFill>
              </a:rPr>
              <a:t>Prévention</a:t>
            </a:r>
            <a:r>
              <a:rPr lang="fr-FR" dirty="0" smtClean="0">
                <a:solidFill>
                  <a:srgbClr val="002060"/>
                </a:solidFill>
              </a:rPr>
              <a:t> : </a:t>
            </a:r>
            <a:r>
              <a:rPr lang="fr-FR" dirty="0">
                <a:solidFill>
                  <a:srgbClr val="002060"/>
                </a:solidFill>
              </a:rPr>
              <a:t>La prévention passe </a:t>
            </a:r>
            <a:r>
              <a:rPr lang="fr-FR" dirty="0" smtClean="0">
                <a:solidFill>
                  <a:srgbClr val="002060"/>
                </a:solidFill>
              </a:rPr>
              <a:t>par une acclimatation à l’altitude (à 3000 ou 4000 m).</a:t>
            </a:r>
          </a:p>
          <a:p>
            <a:pPr algn="just"/>
            <a:r>
              <a:rPr lang="fr-FR" b="1" dirty="0" smtClean="0">
                <a:solidFill>
                  <a:srgbClr val="002060"/>
                </a:solidFill>
              </a:rPr>
              <a:t>Traitement</a:t>
            </a:r>
            <a:r>
              <a:rPr lang="fr-FR" dirty="0" smtClean="0">
                <a:solidFill>
                  <a:srgbClr val="002060"/>
                </a:solidFill>
              </a:rPr>
              <a:t> : </a:t>
            </a:r>
            <a:r>
              <a:rPr lang="fr-FR" b="1" dirty="0">
                <a:solidFill>
                  <a:srgbClr val="008000"/>
                </a:solidFill>
              </a:rPr>
              <a:t>Le retour à une </a:t>
            </a:r>
            <a:r>
              <a:rPr lang="fr-FR" b="1" dirty="0" smtClean="0">
                <a:solidFill>
                  <a:srgbClr val="008000"/>
                </a:solidFill>
              </a:rPr>
              <a:t>altitude plus </a:t>
            </a:r>
            <a:r>
              <a:rPr lang="fr-FR" b="1" dirty="0">
                <a:solidFill>
                  <a:srgbClr val="008000"/>
                </a:solidFill>
              </a:rPr>
              <a:t>basse reste </a:t>
            </a:r>
            <a:r>
              <a:rPr lang="fr-FR" b="1" dirty="0" smtClean="0">
                <a:solidFill>
                  <a:srgbClr val="008000"/>
                </a:solidFill>
              </a:rPr>
              <a:t>la meilleure solution </a:t>
            </a:r>
            <a:r>
              <a:rPr lang="fr-FR" dirty="0" smtClean="0">
                <a:solidFill>
                  <a:srgbClr val="008000"/>
                </a:solidFill>
              </a:rPr>
              <a:t>(il faut redescendre rapidement de 300 à 500 m minimum).</a:t>
            </a:r>
            <a:r>
              <a:rPr lang="fr-FR" dirty="0" smtClean="0">
                <a:solidFill>
                  <a:srgbClr val="002060"/>
                </a:solidFill>
              </a:rPr>
              <a:t> S’il faut temporiser, une </a:t>
            </a:r>
            <a:r>
              <a:rPr lang="fr-FR" dirty="0">
                <a:solidFill>
                  <a:srgbClr val="002060"/>
                </a:solidFill>
              </a:rPr>
              <a:t>bonne hydratation </a:t>
            </a:r>
            <a:r>
              <a:rPr lang="fr-FR" dirty="0" smtClean="0">
                <a:solidFill>
                  <a:srgbClr val="002060"/>
                </a:solidFill>
              </a:rPr>
              <a:t>peut </a:t>
            </a:r>
            <a:r>
              <a:rPr lang="fr-FR" dirty="0">
                <a:solidFill>
                  <a:srgbClr val="002060"/>
                </a:solidFill>
              </a:rPr>
              <a:t>suffire en </a:t>
            </a:r>
            <a:r>
              <a:rPr lang="fr-FR" i="1" dirty="0">
                <a:solidFill>
                  <a:srgbClr val="002060"/>
                </a:solidFill>
              </a:rPr>
              <a:t>cas de simples céphalées</a:t>
            </a:r>
            <a:r>
              <a:rPr lang="fr-FR" dirty="0" smtClean="0">
                <a:solidFill>
                  <a:srgbClr val="002060"/>
                </a:solidFill>
              </a:rPr>
              <a:t>. </a:t>
            </a:r>
            <a:r>
              <a:rPr lang="fr-FR" i="1" dirty="0" smtClean="0">
                <a:solidFill>
                  <a:srgbClr val="008000"/>
                </a:solidFill>
              </a:rPr>
              <a:t>Ensuite, il faut redescendre</a:t>
            </a:r>
            <a:r>
              <a:rPr lang="fr-FR" dirty="0" smtClean="0">
                <a:solidFill>
                  <a:srgbClr val="002060"/>
                </a:solidFill>
              </a:rPr>
              <a:t>.</a:t>
            </a:r>
            <a:endParaRPr lang="fr-FR" sz="1200" dirty="0" smtClean="0">
              <a:solidFill>
                <a:srgbClr val="002060"/>
              </a:solidFill>
            </a:endParaRPr>
          </a:p>
          <a:p>
            <a:pPr algn="just"/>
            <a:r>
              <a:rPr lang="fr-FR" sz="1200" dirty="0" smtClean="0">
                <a:solidFill>
                  <a:srgbClr val="002060"/>
                </a:solidFill>
              </a:rPr>
              <a:t>Sources</a:t>
            </a:r>
            <a:r>
              <a:rPr lang="fr-FR" sz="1200" dirty="0">
                <a:solidFill>
                  <a:srgbClr val="002060"/>
                </a:solidFill>
              </a:rPr>
              <a:t>: a) </a:t>
            </a:r>
            <a:r>
              <a:rPr lang="fr-FR" sz="1200" dirty="0">
                <a:solidFill>
                  <a:srgbClr val="002060"/>
                </a:solidFill>
                <a:hlinkClick r:id="rId14"/>
              </a:rPr>
              <a:t>https://fr.wikipedia.org/wiki/Mal_aigu_des_montagnes</a:t>
            </a:r>
            <a:r>
              <a:rPr lang="fr-FR" sz="1200" dirty="0" smtClean="0">
                <a:solidFill>
                  <a:srgbClr val="002060"/>
                </a:solidFill>
              </a:rPr>
              <a:t>, </a:t>
            </a:r>
            <a:r>
              <a:rPr lang="fr-FR" sz="1200" dirty="0">
                <a:solidFill>
                  <a:srgbClr val="002060"/>
                </a:solidFill>
              </a:rPr>
              <a:t>b) </a:t>
            </a:r>
            <a:r>
              <a:rPr lang="fr-FR" sz="1200" dirty="0">
                <a:solidFill>
                  <a:srgbClr val="002060"/>
                </a:solidFill>
                <a:hlinkClick r:id="rId15"/>
              </a:rPr>
              <a:t>http://</a:t>
            </a:r>
            <a:r>
              <a:rPr lang="fr-FR" sz="1200" dirty="0" smtClean="0">
                <a:solidFill>
                  <a:srgbClr val="002060"/>
                </a:solidFill>
                <a:hlinkClick r:id="rId15"/>
              </a:rPr>
              <a:t>www.ffme.fr/uploads/medical/documents/mal-aigu-montagne.pdf</a:t>
            </a:r>
            <a:r>
              <a:rPr lang="fr-FR" sz="1200" dirty="0" smtClean="0">
                <a:solidFill>
                  <a:srgbClr val="002060"/>
                </a:solidFill>
              </a:rPr>
              <a:t> </a:t>
            </a:r>
            <a:endParaRPr lang="fr-FR" dirty="0">
              <a:solidFill>
                <a:srgbClr val="002060"/>
              </a:solidFill>
            </a:endParaRPr>
          </a:p>
        </p:txBody>
      </p:sp>
      <p:pic>
        <p:nvPicPr>
          <p:cNvPr id="9" name="Imag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51017" y="5174897"/>
            <a:ext cx="3114675" cy="1466850"/>
          </a:xfrm>
          <a:prstGeom prst="rect">
            <a:avLst/>
          </a:prstGeom>
        </p:spPr>
      </p:pic>
      <p:pic>
        <p:nvPicPr>
          <p:cNvPr id="10" name="Image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43704" y="5208234"/>
            <a:ext cx="1524000" cy="1476375"/>
          </a:xfrm>
          <a:prstGeom prst="rect">
            <a:avLst/>
          </a:prstGeom>
        </p:spPr>
      </p:pic>
      <p:pic>
        <p:nvPicPr>
          <p:cNvPr id="11" name="Imag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89300" y="5174897"/>
            <a:ext cx="2971800" cy="1543050"/>
          </a:xfrm>
          <a:prstGeom prst="rect">
            <a:avLst/>
          </a:prstGeom>
        </p:spPr>
      </p:pic>
      <p:pic>
        <p:nvPicPr>
          <p:cNvPr id="12" name="Imag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7244" y="5174897"/>
            <a:ext cx="2971800" cy="1543050"/>
          </a:xfrm>
          <a:prstGeom prst="rect">
            <a:avLst/>
          </a:prstGeom>
        </p:spPr>
      </p:pic>
      <p:sp>
        <p:nvSpPr>
          <p:cNvPr id="13" name="ZoneTexte 12"/>
          <p:cNvSpPr txBox="1"/>
          <p:nvPr/>
        </p:nvSpPr>
        <p:spPr>
          <a:xfrm>
            <a:off x="8895114" y="6596390"/>
            <a:ext cx="3070578" cy="261610"/>
          </a:xfrm>
          <a:prstGeom prst="rect">
            <a:avLst/>
          </a:prstGeom>
          <a:noFill/>
        </p:spPr>
        <p:txBody>
          <a:bodyPr wrap="square" rtlCol="0">
            <a:spAutoFit/>
          </a:bodyPr>
          <a:lstStyle/>
          <a:p>
            <a:pPr algn="ctr"/>
            <a:r>
              <a:rPr lang="fr-FR" sz="1100" dirty="0">
                <a:solidFill>
                  <a:srgbClr val="002060"/>
                </a:solidFill>
              </a:rPr>
              <a:t>Caisson hyperbare</a:t>
            </a:r>
          </a:p>
        </p:txBody>
      </p:sp>
    </p:spTree>
    <p:extLst>
      <p:ext uri="{BB962C8B-B14F-4D97-AF65-F5344CB8AC3E}">
        <p14:creationId xmlns:p14="http://schemas.microsoft.com/office/powerpoint/2010/main" val="39006938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27569" y="185098"/>
            <a:ext cx="493889" cy="298097"/>
          </a:xfrm>
        </p:spPr>
        <p:txBody>
          <a:bodyPr/>
          <a:lstStyle/>
          <a:p>
            <a:fld id="{CE177AD9-1C89-497B-82D4-54EC60B92A04}" type="slidenum">
              <a:rPr lang="fr-FR" smtClean="0"/>
              <a:t>91</a:t>
            </a:fld>
            <a:endParaRPr lang="fr-FR" dirty="0"/>
          </a:p>
        </p:txBody>
      </p:sp>
      <p:sp>
        <p:nvSpPr>
          <p:cNvPr id="4" name="ZoneTexte 3"/>
          <p:cNvSpPr txBox="1"/>
          <p:nvPr/>
        </p:nvSpPr>
        <p:spPr>
          <a:xfrm>
            <a:off x="5136512" y="116479"/>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5" name="ZoneTexte 4"/>
          <p:cNvSpPr txBox="1"/>
          <p:nvPr/>
        </p:nvSpPr>
        <p:spPr>
          <a:xfrm>
            <a:off x="1320800" y="149481"/>
            <a:ext cx="3454400"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URGENCE THERAPEUTIQUE VITALE</a:t>
            </a:r>
            <a:endParaRPr lang="fr-FR" b="1" dirty="0">
              <a:solidFill>
                <a:srgbClr val="FF0000"/>
              </a:solidFill>
            </a:endParaRPr>
          </a:p>
        </p:txBody>
      </p:sp>
      <p:sp>
        <p:nvSpPr>
          <p:cNvPr id="6" name="Rectangle 5"/>
          <p:cNvSpPr/>
          <p:nvPr/>
        </p:nvSpPr>
        <p:spPr>
          <a:xfrm>
            <a:off x="101600" y="560467"/>
            <a:ext cx="10306755" cy="369332"/>
          </a:xfrm>
          <a:prstGeom prst="rect">
            <a:avLst/>
          </a:prstGeom>
        </p:spPr>
        <p:txBody>
          <a:bodyPr wrap="square">
            <a:spAutoFit/>
          </a:bodyPr>
          <a:lstStyle/>
          <a:p>
            <a:r>
              <a:rPr lang="fr-FR" dirty="0" smtClean="0">
                <a:solidFill>
                  <a:srgbClr val="002060"/>
                </a:solidFill>
              </a:rPr>
              <a:t>23.3ter. Annexe : </a:t>
            </a:r>
            <a:r>
              <a:rPr lang="fr-FR" b="1" dirty="0">
                <a:solidFill>
                  <a:srgbClr val="002060"/>
                </a:solidFill>
              </a:rPr>
              <a:t>D</a:t>
            </a:r>
            <a:r>
              <a:rPr lang="fr-FR" b="1" dirty="0" smtClean="0">
                <a:solidFill>
                  <a:srgbClr val="002060"/>
                </a:solidFill>
              </a:rPr>
              <a:t>éfaut d’oxygène </a:t>
            </a:r>
            <a:r>
              <a:rPr lang="fr-FR" b="1" dirty="0">
                <a:solidFill>
                  <a:srgbClr val="002060"/>
                </a:solidFill>
              </a:rPr>
              <a:t>:</a:t>
            </a:r>
            <a:r>
              <a:rPr lang="fr-FR" b="1" dirty="0" smtClean="0">
                <a:solidFill>
                  <a:srgbClr val="002060"/>
                </a:solidFill>
              </a:rPr>
              <a:t> intoxication au monoxyde de carbone etc.</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366" y="2702806"/>
            <a:ext cx="5734050" cy="2581275"/>
          </a:xfrm>
          <a:prstGeom prst="rect">
            <a:avLst/>
          </a:prstGeom>
        </p:spPr>
      </p:pic>
      <p:sp>
        <p:nvSpPr>
          <p:cNvPr id="8" name="ZoneTexte 7"/>
          <p:cNvSpPr txBox="1"/>
          <p:nvPr/>
        </p:nvSpPr>
        <p:spPr>
          <a:xfrm>
            <a:off x="101600" y="929799"/>
            <a:ext cx="11886847" cy="2308324"/>
          </a:xfrm>
          <a:prstGeom prst="rect">
            <a:avLst/>
          </a:prstGeom>
          <a:noFill/>
        </p:spPr>
        <p:txBody>
          <a:bodyPr wrap="square" rtlCol="0">
            <a:spAutoFit/>
          </a:bodyPr>
          <a:lstStyle/>
          <a:p>
            <a:pPr algn="just"/>
            <a:r>
              <a:rPr lang="fr-FR" dirty="0">
                <a:solidFill>
                  <a:srgbClr val="002060"/>
                </a:solidFill>
              </a:rPr>
              <a:t>Avec une centaine de décès en moyenne par an, le monoxyde de carbone (CO) est la première cause de mortalité accidentelle par toxique en France. Entre le 1er septembre 2013 et le 31 mars 2014, 1 028 épisodes d’intoxication domestique au CO survenus par accident et impliquant 3 050 personnes, ont été signalés au système de surveillance de l’Institut de veille sanitaire (InVS</a:t>
            </a:r>
            <a:r>
              <a:rPr lang="fr-FR" dirty="0" smtClean="0">
                <a:solidFill>
                  <a:srgbClr val="002060"/>
                </a:solidFill>
              </a:rPr>
              <a:t>). Pourtant</a:t>
            </a:r>
            <a:r>
              <a:rPr lang="fr-FR" dirty="0">
                <a:solidFill>
                  <a:srgbClr val="002060"/>
                </a:solidFill>
              </a:rPr>
              <a:t>, certains symptômes sont annonciateurs d’une intoxication au monoxyde de carbone : </a:t>
            </a:r>
            <a:r>
              <a:rPr lang="fr-FR" b="1" dirty="0">
                <a:solidFill>
                  <a:srgbClr val="FF0000"/>
                </a:solidFill>
              </a:rPr>
              <a:t>maux de </a:t>
            </a:r>
            <a:r>
              <a:rPr lang="fr-FR" b="1" dirty="0" smtClean="0">
                <a:solidFill>
                  <a:srgbClr val="FF0000"/>
                </a:solidFill>
              </a:rPr>
              <a:t>têtes</a:t>
            </a:r>
            <a:r>
              <a:rPr lang="fr-FR" dirty="0">
                <a:solidFill>
                  <a:srgbClr val="FF0000"/>
                </a:solidFill>
              </a:rPr>
              <a:t> </a:t>
            </a:r>
            <a:r>
              <a:rPr lang="fr-FR" b="1" dirty="0">
                <a:solidFill>
                  <a:srgbClr val="FF0000"/>
                </a:solidFill>
              </a:rPr>
              <a:t>(souvent en barre frontale),</a:t>
            </a:r>
            <a:r>
              <a:rPr lang="fr-FR" dirty="0" smtClean="0">
                <a:solidFill>
                  <a:srgbClr val="FF0000"/>
                </a:solidFill>
              </a:rPr>
              <a:t> </a:t>
            </a:r>
            <a:r>
              <a:rPr lang="fr-FR" dirty="0">
                <a:solidFill>
                  <a:srgbClr val="FF0000"/>
                </a:solidFill>
              </a:rPr>
              <a:t>nausées et vomissements.</a:t>
            </a:r>
            <a:r>
              <a:rPr lang="fr-FR" dirty="0">
                <a:solidFill>
                  <a:srgbClr val="002060"/>
                </a:solidFill>
              </a:rPr>
              <a:t> Les symptômes de l'intoxication légère associent des maux de tête, des vertiges, et des manifestations</a:t>
            </a:r>
            <a:r>
              <a:rPr lang="fr-FR" dirty="0"/>
              <a:t> </a:t>
            </a:r>
            <a:r>
              <a:rPr lang="fr-FR" u="sng" dirty="0" smtClean="0">
                <a:hlinkClick r:id="rId3" tooltip="Grippe"/>
              </a:rPr>
              <a:t>pseudo-grippales</a:t>
            </a:r>
            <a:r>
              <a:rPr lang="fr-FR" dirty="0"/>
              <a:t>. </a:t>
            </a:r>
            <a:r>
              <a:rPr lang="fr-FR" dirty="0">
                <a:solidFill>
                  <a:srgbClr val="002060"/>
                </a:solidFill>
              </a:rPr>
              <a:t>En </a:t>
            </a:r>
            <a:r>
              <a:rPr lang="fr-FR" dirty="0" smtClean="0">
                <a:solidFill>
                  <a:srgbClr val="002060"/>
                </a:solidFill>
              </a:rPr>
              <a:t>cas d'intoxication chronique, les patients se plaignent souvent de maux de tête persistants, d’étourdissements, dépression, confusion </a:t>
            </a:r>
          </a:p>
          <a:p>
            <a:pPr algn="just"/>
            <a:r>
              <a:rPr lang="fr-FR" dirty="0" smtClean="0">
                <a:solidFill>
                  <a:srgbClr val="002060"/>
                </a:solidFill>
              </a:rPr>
              <a:t>et nausées.</a:t>
            </a:r>
            <a:r>
              <a:rPr lang="fr-FR" sz="1000" dirty="0" smtClean="0">
                <a:solidFill>
                  <a:srgbClr val="002060"/>
                </a:solidFill>
              </a:rPr>
              <a:t> </a:t>
            </a:r>
            <a:r>
              <a:rPr lang="fr-FR" sz="1200" dirty="0">
                <a:solidFill>
                  <a:srgbClr val="002060"/>
                </a:solidFill>
              </a:rPr>
              <a:t>Source : </a:t>
            </a:r>
            <a:r>
              <a:rPr lang="fr-FR" sz="1200" dirty="0">
                <a:solidFill>
                  <a:srgbClr val="002060"/>
                </a:solidFill>
                <a:hlinkClick r:id="rId4"/>
              </a:rPr>
              <a:t>http://</a:t>
            </a:r>
            <a:r>
              <a:rPr lang="fr-FR" sz="1200" dirty="0" smtClean="0">
                <a:solidFill>
                  <a:srgbClr val="002060"/>
                </a:solidFill>
                <a:hlinkClick r:id="rId4"/>
              </a:rPr>
              <a:t>www.sante.gouv.fr/les-intoxications-au-monoxyde-de-carbone.html</a:t>
            </a:r>
            <a:r>
              <a:rPr lang="fr-FR" sz="1200" dirty="0" smtClean="0">
                <a:solidFill>
                  <a:srgbClr val="002060"/>
                </a:solidFill>
              </a:rPr>
              <a:t> </a:t>
            </a:r>
          </a:p>
        </p:txBody>
      </p:sp>
      <p:sp>
        <p:nvSpPr>
          <p:cNvPr id="9" name="ZoneTexte 8"/>
          <p:cNvSpPr txBox="1"/>
          <p:nvPr/>
        </p:nvSpPr>
        <p:spPr>
          <a:xfrm>
            <a:off x="101600" y="3238123"/>
            <a:ext cx="6175022" cy="3693319"/>
          </a:xfrm>
          <a:prstGeom prst="rect">
            <a:avLst/>
          </a:prstGeom>
          <a:noFill/>
        </p:spPr>
        <p:txBody>
          <a:bodyPr wrap="square" rtlCol="0">
            <a:spAutoFit/>
          </a:bodyPr>
          <a:lstStyle/>
          <a:p>
            <a:pPr algn="just"/>
            <a:r>
              <a:rPr lang="fr-FR" b="1" dirty="0" smtClean="0">
                <a:solidFill>
                  <a:srgbClr val="002060"/>
                </a:solidFill>
              </a:rPr>
              <a:t>Les </a:t>
            </a:r>
            <a:r>
              <a:rPr lang="fr-FR" b="1" dirty="0">
                <a:solidFill>
                  <a:srgbClr val="002060"/>
                </a:solidFill>
              </a:rPr>
              <a:t>principales sources d’intoxication au CO</a:t>
            </a:r>
          </a:p>
          <a:p>
            <a:pPr algn="just"/>
            <a:r>
              <a:rPr lang="fr-FR" dirty="0" smtClean="0">
                <a:solidFill>
                  <a:srgbClr val="FF0000"/>
                </a:solidFill>
              </a:rPr>
              <a:t>Les </a:t>
            </a:r>
            <a:r>
              <a:rPr lang="fr-FR" dirty="0">
                <a:solidFill>
                  <a:srgbClr val="FF0000"/>
                </a:solidFill>
              </a:rPr>
              <a:t>appareils de chauffage à combustion (bois, charbon, fuel, gaz naturel, butane, propane, essence ou pétrole…) et de production d’eau </a:t>
            </a:r>
            <a:r>
              <a:rPr lang="fr-FR" dirty="0">
                <a:solidFill>
                  <a:srgbClr val="002060"/>
                </a:solidFill>
              </a:rPr>
              <a:t>chaude (chauffe-eau au gaz) mal entretenus ou mal installés sont les principales sources d’intoxication au CO, en particulier s’ils sont associés à </a:t>
            </a:r>
            <a:r>
              <a:rPr lang="fr-FR" dirty="0">
                <a:solidFill>
                  <a:srgbClr val="FF0000"/>
                </a:solidFill>
              </a:rPr>
              <a:t>des conduits d’évacuation mal ou non entretenus et installés dans des locaux insuffisamment aérés. </a:t>
            </a:r>
            <a:r>
              <a:rPr lang="fr-FR" dirty="0">
                <a:solidFill>
                  <a:srgbClr val="002060"/>
                </a:solidFill>
              </a:rPr>
              <a:t>Une intoxication sur 4 est due à un appareil non raccordé, le plus souvent utilisé de manière inappropriée : </a:t>
            </a:r>
            <a:r>
              <a:rPr lang="fr-FR" i="1" dirty="0">
                <a:solidFill>
                  <a:srgbClr val="FF0000"/>
                </a:solidFill>
              </a:rPr>
              <a:t>un chauffage mobile d’appoint utilisé de façon prolongée, un groupe électrogène ou un brasero/barbecue fonctionnant dans un espace clos</a:t>
            </a:r>
            <a:r>
              <a:rPr lang="fr-FR" dirty="0" smtClean="0">
                <a:solidFill>
                  <a:srgbClr val="002060"/>
                </a:solidFill>
              </a:rPr>
              <a:t>.</a:t>
            </a:r>
            <a:endParaRPr lang="fr-FR" sz="1200" dirty="0" smtClean="0">
              <a:solidFill>
                <a:srgbClr val="002060"/>
              </a:solidFill>
            </a:endParaRPr>
          </a:p>
          <a:p>
            <a:pPr algn="just"/>
            <a:r>
              <a:rPr lang="fr-FR" sz="1200" dirty="0">
                <a:solidFill>
                  <a:srgbClr val="002060"/>
                </a:solidFill>
              </a:rPr>
              <a:t>Source : </a:t>
            </a:r>
            <a:r>
              <a:rPr lang="fr-FR" sz="1200" dirty="0">
                <a:solidFill>
                  <a:srgbClr val="002060"/>
                </a:solidFill>
                <a:hlinkClick r:id="rId5"/>
              </a:rPr>
              <a:t>https://</a:t>
            </a:r>
            <a:r>
              <a:rPr lang="fr-FR" sz="1200" dirty="0" smtClean="0">
                <a:solidFill>
                  <a:srgbClr val="002060"/>
                </a:solidFill>
                <a:hlinkClick r:id="rId5"/>
              </a:rPr>
              <a:t>fr.wikipedia.org/wiki/Intoxication_au_monoxyde_de_carbone</a:t>
            </a:r>
            <a:r>
              <a:rPr lang="fr-FR" sz="1200" dirty="0" smtClean="0">
                <a:solidFill>
                  <a:srgbClr val="002060"/>
                </a:solidFill>
              </a:rPr>
              <a:t> </a:t>
            </a:r>
            <a:endParaRPr lang="fr-FR" dirty="0">
              <a:solidFill>
                <a:srgbClr val="002060"/>
              </a:solidFill>
            </a:endParaRPr>
          </a:p>
        </p:txBody>
      </p:sp>
      <p:sp>
        <p:nvSpPr>
          <p:cNvPr id="10" name="ZoneTexte 9"/>
          <p:cNvSpPr txBox="1"/>
          <p:nvPr/>
        </p:nvSpPr>
        <p:spPr>
          <a:xfrm>
            <a:off x="6380366" y="5302531"/>
            <a:ext cx="5734050" cy="1477328"/>
          </a:xfrm>
          <a:prstGeom prst="rect">
            <a:avLst/>
          </a:prstGeom>
          <a:noFill/>
          <a:ln>
            <a:solidFill>
              <a:srgbClr val="FF0000"/>
            </a:solidFill>
          </a:ln>
        </p:spPr>
        <p:txBody>
          <a:bodyPr wrap="square" rtlCol="0">
            <a:spAutoFit/>
          </a:bodyPr>
          <a:lstStyle/>
          <a:p>
            <a:pPr algn="just"/>
            <a:r>
              <a:rPr lang="fr-FR" b="1" dirty="0">
                <a:solidFill>
                  <a:srgbClr val="FF0000"/>
                </a:solidFill>
              </a:rPr>
              <a:t>e</a:t>
            </a:r>
            <a:r>
              <a:rPr lang="fr-FR" b="1" dirty="0" smtClean="0">
                <a:solidFill>
                  <a:srgbClr val="FF0000"/>
                </a:solidFill>
              </a:rPr>
              <a:t>n </a:t>
            </a:r>
            <a:r>
              <a:rPr lang="fr-FR" b="1" dirty="0">
                <a:solidFill>
                  <a:srgbClr val="FF0000"/>
                </a:solidFill>
              </a:rPr>
              <a:t>cas de suspicion d’intoxication, </a:t>
            </a:r>
            <a:r>
              <a:rPr lang="fr-FR" b="1" dirty="0">
                <a:solidFill>
                  <a:srgbClr val="008000"/>
                </a:solidFill>
              </a:rPr>
              <a:t>aérez immédiatement les locaux, arrêtez si possible les appareils à combustion, évacuez les locaux et appelez les secours en composant le 15, le 18 ou le 112 (et le 114 pour les personnes malentendantes).</a:t>
            </a:r>
            <a:r>
              <a:rPr lang="fr-FR" dirty="0">
                <a:solidFill>
                  <a:srgbClr val="008000"/>
                </a:solidFill>
              </a:rPr>
              <a:t> </a:t>
            </a:r>
          </a:p>
        </p:txBody>
      </p:sp>
      <p:sp>
        <p:nvSpPr>
          <p:cNvPr id="11" name="ZoneTexte 10"/>
          <p:cNvSpPr txBox="1"/>
          <p:nvPr/>
        </p:nvSpPr>
        <p:spPr>
          <a:xfrm>
            <a:off x="8173156" y="113863"/>
            <a:ext cx="3815291" cy="830997"/>
          </a:xfrm>
          <a:prstGeom prst="rect">
            <a:avLst/>
          </a:prstGeom>
          <a:noFill/>
          <a:ln>
            <a:solidFill>
              <a:srgbClr val="FF0000"/>
            </a:solidFill>
          </a:ln>
        </p:spPr>
        <p:txBody>
          <a:bodyPr wrap="square" rtlCol="0">
            <a:spAutoFit/>
          </a:bodyPr>
          <a:lstStyle/>
          <a:p>
            <a:pPr algn="just"/>
            <a:r>
              <a:rPr lang="fr-FR" sz="1600" dirty="0">
                <a:solidFill>
                  <a:srgbClr val="FF0000"/>
                </a:solidFill>
              </a:rPr>
              <a:t>Le monoxyde de carbone (CO) est </a:t>
            </a:r>
            <a:r>
              <a:rPr lang="fr-FR" sz="1600" b="1" dirty="0">
                <a:solidFill>
                  <a:srgbClr val="FF0000"/>
                </a:solidFill>
              </a:rPr>
              <a:t>un gaz asphyxiant indétectable : il est invisible, inodore et non irritant</a:t>
            </a:r>
            <a:r>
              <a:rPr lang="fr-FR" sz="1600" dirty="0">
                <a:solidFill>
                  <a:srgbClr val="FF0000"/>
                </a:solidFill>
              </a:rPr>
              <a:t>.</a:t>
            </a:r>
          </a:p>
        </p:txBody>
      </p:sp>
    </p:spTree>
    <p:extLst>
      <p:ext uri="{BB962C8B-B14F-4D97-AF65-F5344CB8AC3E}">
        <p14:creationId xmlns:p14="http://schemas.microsoft.com/office/powerpoint/2010/main" val="28138346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92</a:t>
            </a:fld>
            <a:endParaRPr lang="fr-FR" dirty="0"/>
          </a:p>
        </p:txBody>
      </p:sp>
      <p:sp>
        <p:nvSpPr>
          <p:cNvPr id="4" name="Rectangle 3"/>
          <p:cNvSpPr/>
          <p:nvPr/>
        </p:nvSpPr>
        <p:spPr>
          <a:xfrm>
            <a:off x="259643" y="648053"/>
            <a:ext cx="8218313" cy="369332"/>
          </a:xfrm>
          <a:prstGeom prst="rect">
            <a:avLst/>
          </a:prstGeom>
        </p:spPr>
        <p:txBody>
          <a:bodyPr wrap="square">
            <a:spAutoFit/>
          </a:bodyPr>
          <a:lstStyle/>
          <a:p>
            <a:r>
              <a:rPr lang="fr-FR" dirty="0" smtClean="0">
                <a:solidFill>
                  <a:srgbClr val="002060"/>
                </a:solidFill>
              </a:rPr>
              <a:t>23.4. </a:t>
            </a:r>
            <a:r>
              <a:rPr lang="fr-FR" b="1" dirty="0" smtClean="0">
                <a:solidFill>
                  <a:srgbClr val="002060"/>
                </a:solidFill>
              </a:rPr>
              <a:t>Annexe : Tumeur bénigne ou maligne, compressant la masse cérébrale</a:t>
            </a:r>
            <a:r>
              <a:rPr lang="fr-FR" dirty="0" smtClean="0">
                <a:solidFill>
                  <a:srgbClr val="002060"/>
                </a:solidFill>
              </a:rPr>
              <a:t>.</a:t>
            </a:r>
          </a:p>
        </p:txBody>
      </p:sp>
      <p:sp>
        <p:nvSpPr>
          <p:cNvPr id="5" name="ZoneTexte 4"/>
          <p:cNvSpPr txBox="1"/>
          <p:nvPr/>
        </p:nvSpPr>
        <p:spPr>
          <a:xfrm>
            <a:off x="5651218" y="170308"/>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3" name="ZoneTexte 2"/>
          <p:cNvSpPr txBox="1"/>
          <p:nvPr/>
        </p:nvSpPr>
        <p:spPr>
          <a:xfrm>
            <a:off x="101601" y="1017386"/>
            <a:ext cx="11932356" cy="3831818"/>
          </a:xfrm>
          <a:prstGeom prst="rect">
            <a:avLst/>
          </a:prstGeom>
          <a:noFill/>
        </p:spPr>
        <p:txBody>
          <a:bodyPr wrap="square" rtlCol="0">
            <a:spAutoFit/>
          </a:bodyPr>
          <a:lstStyle/>
          <a:p>
            <a:pPr algn="just"/>
            <a:r>
              <a:rPr lang="fr-FR" dirty="0" smtClean="0">
                <a:solidFill>
                  <a:srgbClr val="002060"/>
                </a:solidFill>
              </a:rPr>
              <a:t>Lorsqu’une </a:t>
            </a:r>
            <a:r>
              <a:rPr lang="fr-FR" dirty="0">
                <a:solidFill>
                  <a:srgbClr val="002060"/>
                </a:solidFill>
              </a:rPr>
              <a:t>tumeur se développe dans le cerveau, de l’eau ou un œdème peuvent se former autour. Le crâne étant une boîte rigide, cela peut comprimer le </a:t>
            </a:r>
            <a:r>
              <a:rPr lang="fr-FR" dirty="0" smtClean="0">
                <a:solidFill>
                  <a:srgbClr val="002060"/>
                </a:solidFill>
              </a:rPr>
              <a:t>cerveau (</a:t>
            </a:r>
            <a:r>
              <a:rPr lang="fr-FR" dirty="0">
                <a:solidFill>
                  <a:srgbClr val="002060"/>
                </a:solidFill>
              </a:rPr>
              <a:t>hypertension intracrânienne</a:t>
            </a:r>
            <a:r>
              <a:rPr lang="fr-FR" dirty="0" smtClean="0">
                <a:solidFill>
                  <a:srgbClr val="002060"/>
                </a:solidFill>
              </a:rPr>
              <a:t>) </a:t>
            </a:r>
            <a:r>
              <a:rPr lang="fr-FR" dirty="0">
                <a:solidFill>
                  <a:srgbClr val="002060"/>
                </a:solidFill>
              </a:rPr>
              <a:t>et causer </a:t>
            </a:r>
            <a:r>
              <a:rPr lang="fr-FR" dirty="0" smtClean="0">
                <a:solidFill>
                  <a:srgbClr val="002060"/>
                </a:solidFill>
              </a:rPr>
              <a:t>des</a:t>
            </a:r>
            <a:r>
              <a:rPr lang="fr-FR" dirty="0"/>
              <a:t> </a:t>
            </a:r>
            <a:r>
              <a:rPr lang="fr-FR" dirty="0">
                <a:hlinkClick r:id="rId2"/>
              </a:rPr>
              <a:t>maux de </a:t>
            </a:r>
            <a:r>
              <a:rPr lang="fr-FR" dirty="0" smtClean="0">
                <a:hlinkClick r:id="rId2"/>
              </a:rPr>
              <a:t>tête</a:t>
            </a:r>
            <a:r>
              <a:rPr lang="fr-FR" dirty="0" smtClean="0"/>
              <a:t>. </a:t>
            </a:r>
            <a:r>
              <a:rPr lang="fr-FR" dirty="0">
                <a:solidFill>
                  <a:srgbClr val="002060"/>
                </a:solidFill>
              </a:rPr>
              <a:t>Les symptômes d’une tumeur au cerveau sont nombreux et dépendent de la région du cerveau </a:t>
            </a:r>
            <a:r>
              <a:rPr lang="fr-FR" dirty="0" smtClean="0">
                <a:solidFill>
                  <a:srgbClr val="002060"/>
                </a:solidFill>
              </a:rPr>
              <a:t>touchée : </a:t>
            </a:r>
            <a:r>
              <a:rPr lang="fr-FR" b="1" dirty="0">
                <a:solidFill>
                  <a:srgbClr val="FF0000"/>
                </a:solidFill>
              </a:rPr>
              <a:t>m</a:t>
            </a:r>
            <a:r>
              <a:rPr lang="fr-FR" b="1" dirty="0" smtClean="0">
                <a:solidFill>
                  <a:srgbClr val="FF0000"/>
                </a:solidFill>
              </a:rPr>
              <a:t>aux </a:t>
            </a:r>
            <a:r>
              <a:rPr lang="fr-FR" b="1" dirty="0">
                <a:solidFill>
                  <a:srgbClr val="FF0000"/>
                </a:solidFill>
              </a:rPr>
              <a:t>de tête</a:t>
            </a:r>
            <a:r>
              <a:rPr lang="fr-FR" dirty="0">
                <a:solidFill>
                  <a:srgbClr val="FF0000"/>
                </a:solidFill>
              </a:rPr>
              <a:t>, nausées, troubles de la vue, </a:t>
            </a:r>
            <a:r>
              <a:rPr lang="fr-FR" dirty="0" smtClean="0">
                <a:solidFill>
                  <a:srgbClr val="FF0000"/>
                </a:solidFill>
              </a:rPr>
              <a:t>désorientation </a:t>
            </a:r>
            <a:r>
              <a:rPr lang="fr-FR" dirty="0" smtClean="0">
                <a:solidFill>
                  <a:srgbClr val="002060"/>
                </a:solidFill>
              </a:rPr>
              <a:t>...</a:t>
            </a:r>
            <a:r>
              <a:rPr lang="fr-FR" dirty="0"/>
              <a:t> </a:t>
            </a:r>
            <a:endParaRPr lang="fr-FR" dirty="0" smtClean="0"/>
          </a:p>
          <a:p>
            <a:endParaRPr lang="fr-FR" dirty="0" smtClean="0"/>
          </a:p>
          <a:p>
            <a:r>
              <a:rPr lang="fr-FR" b="1" dirty="0">
                <a:solidFill>
                  <a:srgbClr val="FF0000"/>
                </a:solidFill>
              </a:rPr>
              <a:t>L</a:t>
            </a:r>
            <a:r>
              <a:rPr lang="fr-FR" b="1" dirty="0" smtClean="0">
                <a:solidFill>
                  <a:srgbClr val="FF0000"/>
                </a:solidFill>
              </a:rPr>
              <a:t>es </a:t>
            </a:r>
            <a:r>
              <a:rPr lang="fr-FR" b="1" dirty="0">
                <a:solidFill>
                  <a:srgbClr val="FF0000"/>
                </a:solidFill>
              </a:rPr>
              <a:t>symptômes </a:t>
            </a:r>
            <a:r>
              <a:rPr lang="fr-FR" b="1" dirty="0" smtClean="0">
                <a:solidFill>
                  <a:srgbClr val="FF0000"/>
                </a:solidFill>
              </a:rPr>
              <a:t>d’alerte</a:t>
            </a:r>
          </a:p>
          <a:p>
            <a:pPr algn="just"/>
            <a:r>
              <a:rPr lang="fr-FR" sz="1700" dirty="0" smtClean="0">
                <a:solidFill>
                  <a:srgbClr val="FF0000"/>
                </a:solidFill>
              </a:rPr>
              <a:t>Les signes : 1) des </a:t>
            </a:r>
            <a:r>
              <a:rPr lang="fr-FR" sz="1700" b="1" dirty="0" smtClean="0">
                <a:solidFill>
                  <a:srgbClr val="FF0000"/>
                </a:solidFill>
              </a:rPr>
              <a:t>maux de tête intenses </a:t>
            </a:r>
            <a:r>
              <a:rPr lang="fr-FR" sz="1600" dirty="0">
                <a:solidFill>
                  <a:srgbClr val="FF0000"/>
                </a:solidFill>
              </a:rPr>
              <a:t>(#)</a:t>
            </a:r>
            <a:r>
              <a:rPr lang="fr-FR" sz="1700" dirty="0" smtClean="0">
                <a:solidFill>
                  <a:srgbClr val="FF0000"/>
                </a:solidFill>
              </a:rPr>
              <a:t>, </a:t>
            </a:r>
            <a:r>
              <a:rPr lang="fr-FR" sz="1700" dirty="0">
                <a:solidFill>
                  <a:srgbClr val="FF0000"/>
                </a:solidFill>
              </a:rPr>
              <a:t>suivies de</a:t>
            </a:r>
            <a:r>
              <a:rPr lang="fr-FR" sz="1700" dirty="0"/>
              <a:t> </a:t>
            </a:r>
            <a:r>
              <a:rPr lang="fr-FR" sz="1700" dirty="0">
                <a:hlinkClick r:id="rId3"/>
              </a:rPr>
              <a:t>nausées</a:t>
            </a:r>
            <a:r>
              <a:rPr lang="fr-FR" sz="1700" dirty="0"/>
              <a:t> </a:t>
            </a:r>
            <a:r>
              <a:rPr lang="fr-FR" sz="1700" dirty="0">
                <a:solidFill>
                  <a:srgbClr val="FF0000"/>
                </a:solidFill>
              </a:rPr>
              <a:t>et de vomissements</a:t>
            </a:r>
            <a:r>
              <a:rPr lang="fr-FR" sz="1700" dirty="0" smtClean="0">
                <a:solidFill>
                  <a:srgbClr val="FF0000"/>
                </a:solidFill>
              </a:rPr>
              <a:t>, 2) une vision trouble, </a:t>
            </a:r>
            <a:r>
              <a:rPr lang="fr-FR" sz="1700" dirty="0">
                <a:solidFill>
                  <a:srgbClr val="FF0000"/>
                </a:solidFill>
              </a:rPr>
              <a:t>conduisant à la cécité, ou encore voir en double</a:t>
            </a:r>
            <a:r>
              <a:rPr lang="fr-FR" sz="1700" dirty="0" smtClean="0">
                <a:solidFill>
                  <a:srgbClr val="FF0000"/>
                </a:solidFill>
              </a:rPr>
              <a:t>, 3) un changement de personnalité (°), 4) des difficultés à parler, </a:t>
            </a:r>
            <a:r>
              <a:rPr lang="fr-FR" sz="1700" dirty="0">
                <a:solidFill>
                  <a:srgbClr val="FF0000"/>
                </a:solidFill>
              </a:rPr>
              <a:t>à s’orienter et mais surtout à comprendre (un texte…), </a:t>
            </a:r>
            <a:r>
              <a:rPr lang="fr-FR" sz="1700" dirty="0" smtClean="0">
                <a:solidFill>
                  <a:srgbClr val="FF0000"/>
                </a:solidFill>
              </a:rPr>
              <a:t>5) des problèmes de motricité (+), 6) des crises d’épilepsie (*), 7) la diminution voire la disparition des règles.</a:t>
            </a:r>
          </a:p>
          <a:p>
            <a:pPr algn="just"/>
            <a:r>
              <a:rPr lang="fr-FR" sz="1200" dirty="0" smtClean="0">
                <a:solidFill>
                  <a:srgbClr val="FF0000"/>
                </a:solidFill>
              </a:rPr>
              <a:t>(°) Elle peut </a:t>
            </a:r>
            <a:r>
              <a:rPr lang="fr-FR" sz="1200" dirty="0">
                <a:solidFill>
                  <a:srgbClr val="FF0000"/>
                </a:solidFill>
              </a:rPr>
              <a:t>devenir agressives. D’autres vont perdre toute notion d’interdit, tout ce qui est moral n’intervient plus dans </a:t>
            </a:r>
            <a:r>
              <a:rPr lang="fr-FR" sz="1200" dirty="0" smtClean="0">
                <a:solidFill>
                  <a:srgbClr val="FF0000"/>
                </a:solidFill>
              </a:rPr>
              <a:t>ses actes.</a:t>
            </a:r>
          </a:p>
          <a:p>
            <a:pPr algn="just"/>
            <a:r>
              <a:rPr lang="fr-FR" sz="1200" dirty="0">
                <a:solidFill>
                  <a:srgbClr val="FF0000"/>
                </a:solidFill>
              </a:rPr>
              <a:t>(+) L</a:t>
            </a:r>
            <a:r>
              <a:rPr lang="fr-FR" sz="1200" dirty="0" smtClean="0">
                <a:solidFill>
                  <a:srgbClr val="FF0000"/>
                </a:solidFill>
              </a:rPr>
              <a:t>a </a:t>
            </a:r>
            <a:r>
              <a:rPr lang="fr-FR" sz="1200" dirty="0">
                <a:solidFill>
                  <a:srgbClr val="FF0000"/>
                </a:solidFill>
              </a:rPr>
              <a:t>personne a du mal à coordonner ses gestes, elle peut avoir l’air très maladroit, un peu comme quelqu’un qui aurait trop </a:t>
            </a:r>
            <a:r>
              <a:rPr lang="fr-FR" sz="1200" dirty="0" smtClean="0">
                <a:solidFill>
                  <a:srgbClr val="FF0000"/>
                </a:solidFill>
              </a:rPr>
              <a:t>bu.</a:t>
            </a:r>
          </a:p>
          <a:p>
            <a:pPr algn="just"/>
            <a:r>
              <a:rPr lang="fr-FR" sz="1200" dirty="0">
                <a:solidFill>
                  <a:srgbClr val="FF0000"/>
                </a:solidFill>
              </a:rPr>
              <a:t>(*) Ces crises durent généralement 1 à 2 minutes et peuvent être impressionnantes pour l’entourage. </a:t>
            </a:r>
            <a:endParaRPr lang="fr-FR" sz="1200" dirty="0" smtClean="0">
              <a:solidFill>
                <a:srgbClr val="FF0000"/>
              </a:solidFill>
            </a:endParaRPr>
          </a:p>
          <a:p>
            <a:pPr algn="just"/>
            <a:r>
              <a:rPr lang="fr-FR" sz="1200" dirty="0" smtClean="0">
                <a:solidFill>
                  <a:srgbClr val="FF0000"/>
                </a:solidFill>
              </a:rPr>
              <a:t>(#) Ils apparaissent </a:t>
            </a:r>
            <a:r>
              <a:rPr lang="fr-FR" sz="1200" dirty="0">
                <a:solidFill>
                  <a:srgbClr val="FF0000"/>
                </a:solidFill>
              </a:rPr>
              <a:t>le matin lorsqu’on est allongé, la pression du corps est encore plus élevée. Les maux de tête se manifestent d’abord sous forme d’accès puis, graduellement ils durent de plus en plus longtemps avant de devenir permanents. Ils sont présents d’un seul côté du crâne mais peuvent être ressentis dans toutes la tête. Cela dépend de la localisation de la tumeur.</a:t>
            </a:r>
            <a:endParaRPr lang="fr-FR" sz="1200" dirty="0" smtClean="0">
              <a:solidFill>
                <a:srgbClr val="FF0000"/>
              </a:solidFill>
            </a:endParaRPr>
          </a:p>
          <a:p>
            <a:pPr algn="just"/>
            <a:r>
              <a:rPr lang="fr-FR" sz="1200" dirty="0" smtClean="0">
                <a:solidFill>
                  <a:srgbClr val="FF0000"/>
                </a:solidFill>
              </a:rPr>
              <a:t>Sources : a) </a:t>
            </a:r>
            <a:r>
              <a:rPr lang="fr-FR" sz="1200" dirty="0">
                <a:solidFill>
                  <a:srgbClr val="FF0000"/>
                </a:solidFill>
                <a:hlinkClick r:id="rId4"/>
              </a:rPr>
              <a:t>http://</a:t>
            </a:r>
            <a:r>
              <a:rPr lang="fr-FR" sz="1200" dirty="0" smtClean="0">
                <a:solidFill>
                  <a:srgbClr val="FF0000"/>
                </a:solidFill>
                <a:hlinkClick r:id="rId4"/>
              </a:rPr>
              <a:t>www.medisite.fr/cancer-les-symptomes-tumeur-au-cerveau-les-signes-qui-doivent-alerter.343941.38947.html</a:t>
            </a:r>
            <a:r>
              <a:rPr lang="fr-FR" sz="1200" dirty="0" smtClean="0">
                <a:solidFill>
                  <a:srgbClr val="FF0000"/>
                </a:solidFill>
              </a:rPr>
              <a:t> ,</a:t>
            </a:r>
          </a:p>
          <a:p>
            <a:pPr algn="just"/>
            <a:r>
              <a:rPr lang="fr-FR" sz="1200" dirty="0">
                <a:solidFill>
                  <a:srgbClr val="FF0000"/>
                </a:solidFill>
              </a:rPr>
              <a:t>b) </a:t>
            </a:r>
            <a:r>
              <a:rPr lang="fr-FR" sz="1200" dirty="0">
                <a:solidFill>
                  <a:srgbClr val="FF0000"/>
                </a:solidFill>
                <a:hlinkClick r:id="rId5"/>
              </a:rPr>
              <a:t>http://</a:t>
            </a:r>
            <a:r>
              <a:rPr lang="fr-FR" sz="1200" dirty="0" smtClean="0">
                <a:solidFill>
                  <a:srgbClr val="FF0000"/>
                </a:solidFill>
                <a:hlinkClick r:id="rId5"/>
              </a:rPr>
              <a:t>www.doctorette.info/maladies-neurologiques/les-maux-de-tete-en-cas-de-tumeur-cerebrales</a:t>
            </a:r>
            <a:r>
              <a:rPr lang="fr-FR" sz="1200" dirty="0" smtClean="0">
                <a:solidFill>
                  <a:srgbClr val="FF0000"/>
                </a:solidFill>
              </a:rPr>
              <a:t> </a:t>
            </a:r>
            <a:endParaRPr lang="fr-FR" sz="1200" dirty="0">
              <a:solidFill>
                <a:srgbClr val="FF0000"/>
              </a:solidFill>
            </a:endParaRPr>
          </a:p>
        </p:txBody>
      </p:sp>
      <p:sp>
        <p:nvSpPr>
          <p:cNvPr id="6" name="ZoneTexte 5"/>
          <p:cNvSpPr txBox="1"/>
          <p:nvPr/>
        </p:nvSpPr>
        <p:spPr>
          <a:xfrm>
            <a:off x="2475402" y="4908423"/>
            <a:ext cx="3592377" cy="954107"/>
          </a:xfrm>
          <a:prstGeom prst="rect">
            <a:avLst/>
          </a:prstGeom>
          <a:noFill/>
          <a:ln>
            <a:solidFill>
              <a:srgbClr val="FF0000"/>
            </a:solidFill>
          </a:ln>
        </p:spPr>
        <p:txBody>
          <a:bodyPr wrap="square" rtlCol="0">
            <a:spAutoFit/>
          </a:bodyPr>
          <a:lstStyle/>
          <a:p>
            <a:pPr algn="just"/>
            <a:r>
              <a:rPr lang="fr-FR" sz="1400" b="1" dirty="0" smtClean="0">
                <a:solidFill>
                  <a:srgbClr val="FF0000"/>
                </a:solidFill>
              </a:rPr>
              <a:t>En cas de doute, appelez </a:t>
            </a:r>
            <a:r>
              <a:rPr lang="fr-FR" sz="1400" b="1" dirty="0">
                <a:solidFill>
                  <a:srgbClr val="FF0000"/>
                </a:solidFill>
              </a:rPr>
              <a:t>le 15 ou le 112 (numéro d'urgence européen) depuis un téléphone fixe ou d'un téléphone portable (même bloqué ou sans crédit</a:t>
            </a:r>
            <a:r>
              <a:rPr lang="fr-FR" sz="1400" b="1" dirty="0" smtClean="0">
                <a:solidFill>
                  <a:srgbClr val="FF0000"/>
                </a:solidFill>
              </a:rPr>
              <a:t>). </a:t>
            </a:r>
            <a:endParaRPr lang="fr-FR" sz="1400" dirty="0">
              <a:solidFill>
                <a:srgbClr val="FF0000"/>
              </a:solidFill>
            </a:endParaRPr>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979" y="4490310"/>
            <a:ext cx="1450016" cy="1709197"/>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4231" y="4618372"/>
            <a:ext cx="2457450" cy="1857375"/>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566" y="4890972"/>
            <a:ext cx="1905000" cy="1790700"/>
          </a:xfrm>
          <a:prstGeom prst="rect">
            <a:avLst/>
          </a:prstGeom>
        </p:spPr>
      </p:pic>
      <p:sp>
        <p:nvSpPr>
          <p:cNvPr id="11" name="ZoneTexte 10"/>
          <p:cNvSpPr txBox="1"/>
          <p:nvPr/>
        </p:nvSpPr>
        <p:spPr>
          <a:xfrm>
            <a:off x="2089566" y="6035341"/>
            <a:ext cx="3137190" cy="646331"/>
          </a:xfrm>
          <a:prstGeom prst="rect">
            <a:avLst/>
          </a:prstGeom>
          <a:noFill/>
        </p:spPr>
        <p:txBody>
          <a:bodyPr wrap="square" rtlCol="0">
            <a:spAutoFit/>
          </a:bodyPr>
          <a:lstStyle/>
          <a:p>
            <a:r>
              <a:rPr lang="fr-FR" sz="1200" dirty="0" smtClean="0">
                <a:solidFill>
                  <a:srgbClr val="FF0000"/>
                </a:solidFill>
                <a:latin typeface="Calibri" panose="020F0502020204030204" pitchFamily="34" charset="0"/>
              </a:rPr>
              <a:t>← </a:t>
            </a:r>
            <a:r>
              <a:rPr lang="fr-FR" sz="1200" dirty="0" smtClean="0">
                <a:solidFill>
                  <a:srgbClr val="FF0000"/>
                </a:solidFill>
              </a:rPr>
              <a:t>Tumeur </a:t>
            </a:r>
            <a:r>
              <a:rPr lang="fr-FR" sz="1200" dirty="0">
                <a:solidFill>
                  <a:srgbClr val="FF0000"/>
                </a:solidFill>
              </a:rPr>
              <a:t>du cerveau vue au scanner</a:t>
            </a:r>
          </a:p>
          <a:p>
            <a:r>
              <a:rPr lang="fr-FR" sz="1200" dirty="0">
                <a:solidFill>
                  <a:srgbClr val="FF0000"/>
                </a:solidFill>
                <a:hlinkClick r:id="rId9"/>
              </a:rPr>
              <a:t>http://</a:t>
            </a:r>
            <a:r>
              <a:rPr lang="fr-FR" sz="1200" dirty="0" smtClean="0">
                <a:solidFill>
                  <a:srgbClr val="FF0000"/>
                </a:solidFill>
                <a:hlinkClick r:id="rId9"/>
              </a:rPr>
              <a:t>tpe-le-cerveau.e-monsite.com/pages/ii-techniques-d-imagerie-modernes.html</a:t>
            </a:r>
            <a:r>
              <a:rPr lang="fr-FR" sz="1200" dirty="0" smtClean="0">
                <a:solidFill>
                  <a:srgbClr val="FF0000"/>
                </a:solidFill>
              </a:rPr>
              <a:t> </a:t>
            </a:r>
            <a:endParaRPr lang="fr-FR" sz="1200" dirty="0">
              <a:solidFill>
                <a:srgbClr val="FF0000"/>
              </a:solidFill>
            </a:endParaRPr>
          </a:p>
        </p:txBody>
      </p:sp>
      <p:sp>
        <p:nvSpPr>
          <p:cNvPr id="12" name="ZoneTexte 11"/>
          <p:cNvSpPr txBox="1"/>
          <p:nvPr/>
        </p:nvSpPr>
        <p:spPr>
          <a:xfrm>
            <a:off x="9576046" y="6152581"/>
            <a:ext cx="2528712" cy="646331"/>
          </a:xfrm>
          <a:prstGeom prst="rect">
            <a:avLst/>
          </a:prstGeom>
          <a:noFill/>
        </p:spPr>
        <p:txBody>
          <a:bodyPr wrap="square" rtlCol="0">
            <a:spAutoFit/>
          </a:bodyPr>
          <a:lstStyle/>
          <a:p>
            <a:pPr algn="ctr"/>
            <a:r>
              <a:rPr lang="fr-FR" sz="1200" dirty="0" smtClean="0">
                <a:solidFill>
                  <a:srgbClr val="FF0000"/>
                </a:solidFill>
                <a:latin typeface="Calibri" panose="020F0502020204030204" pitchFamily="34" charset="0"/>
              </a:rPr>
              <a:t>↑ </a:t>
            </a:r>
            <a:r>
              <a:rPr lang="fr-FR" sz="1200" dirty="0" smtClean="0">
                <a:solidFill>
                  <a:srgbClr val="FF0000"/>
                </a:solidFill>
              </a:rPr>
              <a:t>Source </a:t>
            </a:r>
            <a:r>
              <a:rPr lang="fr-FR" sz="1200" dirty="0">
                <a:solidFill>
                  <a:srgbClr val="FF0000"/>
                </a:solidFill>
              </a:rPr>
              <a:t>image : </a:t>
            </a:r>
            <a:r>
              <a:rPr lang="fr-FR" sz="1200" dirty="0">
                <a:solidFill>
                  <a:srgbClr val="FF0000"/>
                </a:solidFill>
                <a:hlinkClick r:id="rId10"/>
              </a:rPr>
              <a:t>http://</a:t>
            </a:r>
            <a:r>
              <a:rPr lang="fr-FR" sz="1200" dirty="0" smtClean="0">
                <a:solidFill>
                  <a:srgbClr val="FF0000"/>
                </a:solidFill>
                <a:hlinkClick r:id="rId10"/>
              </a:rPr>
              <a:t>fr.wikinoticia.com/style%20de%20vie/beaut%C3%A9?start=100</a:t>
            </a:r>
            <a:r>
              <a:rPr lang="fr-FR" sz="1200" dirty="0" smtClean="0">
                <a:solidFill>
                  <a:srgbClr val="FF0000"/>
                </a:solidFill>
              </a:rPr>
              <a:t> </a:t>
            </a:r>
            <a:endParaRPr lang="fr-FR" sz="1200" dirty="0">
              <a:solidFill>
                <a:srgbClr val="FF0000"/>
              </a:solidFill>
            </a:endParaRPr>
          </a:p>
        </p:txBody>
      </p:sp>
      <p:sp>
        <p:nvSpPr>
          <p:cNvPr id="13" name="ZoneTexte 12"/>
          <p:cNvSpPr txBox="1"/>
          <p:nvPr/>
        </p:nvSpPr>
        <p:spPr>
          <a:xfrm>
            <a:off x="6129866" y="6475747"/>
            <a:ext cx="3544711" cy="400110"/>
          </a:xfrm>
          <a:prstGeom prst="rect">
            <a:avLst/>
          </a:prstGeom>
          <a:noFill/>
        </p:spPr>
        <p:txBody>
          <a:bodyPr wrap="square" rtlCol="0">
            <a:spAutoFit/>
          </a:bodyPr>
          <a:lstStyle/>
          <a:p>
            <a:pPr algn="ctr"/>
            <a:r>
              <a:rPr lang="fr-FR" sz="1000" dirty="0">
                <a:solidFill>
                  <a:srgbClr val="FF0000"/>
                </a:solidFill>
                <a:latin typeface="Calibri" panose="020F0502020204030204" pitchFamily="34" charset="0"/>
              </a:rPr>
              <a:t>↑ </a:t>
            </a:r>
            <a:r>
              <a:rPr lang="fr-FR" sz="1000" dirty="0" smtClean="0">
                <a:solidFill>
                  <a:srgbClr val="FF0000"/>
                </a:solidFill>
              </a:rPr>
              <a:t>Source </a:t>
            </a:r>
            <a:r>
              <a:rPr lang="fr-FR" sz="1000" dirty="0">
                <a:solidFill>
                  <a:srgbClr val="FF0000"/>
                </a:solidFill>
              </a:rPr>
              <a:t>: </a:t>
            </a:r>
            <a:r>
              <a:rPr lang="fr-FR" sz="1000" dirty="0">
                <a:solidFill>
                  <a:srgbClr val="FF0000"/>
                </a:solidFill>
                <a:hlinkClick r:id="rId5"/>
              </a:rPr>
              <a:t>http://</a:t>
            </a:r>
            <a:r>
              <a:rPr lang="fr-FR" sz="1000" dirty="0" smtClean="0">
                <a:solidFill>
                  <a:srgbClr val="FF0000"/>
                </a:solidFill>
                <a:hlinkClick r:id="rId5"/>
              </a:rPr>
              <a:t>www.doctorette.info/maladies-neurologiques/les-maux-de-tete-en-cas-de-tumeur-cerebrales</a:t>
            </a:r>
            <a:r>
              <a:rPr lang="fr-FR" sz="1000" dirty="0" smtClean="0">
                <a:solidFill>
                  <a:srgbClr val="FF0000"/>
                </a:solidFill>
              </a:rPr>
              <a:t> </a:t>
            </a:r>
            <a:endParaRPr lang="fr-FR" sz="1000" dirty="0">
              <a:solidFill>
                <a:srgbClr val="FF0000"/>
              </a:solidFill>
            </a:endParaRPr>
          </a:p>
        </p:txBody>
      </p:sp>
      <p:sp>
        <p:nvSpPr>
          <p:cNvPr id="14" name="ZoneTexte 13"/>
          <p:cNvSpPr txBox="1"/>
          <p:nvPr/>
        </p:nvSpPr>
        <p:spPr>
          <a:xfrm>
            <a:off x="1365954" y="216437"/>
            <a:ext cx="3860801"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URGENCE THERAPEUTIQUE VITALE</a:t>
            </a:r>
            <a:endParaRPr lang="fr-FR" b="1" dirty="0">
              <a:solidFill>
                <a:srgbClr val="FF0000"/>
              </a:solidFill>
            </a:endParaRPr>
          </a:p>
        </p:txBody>
      </p:sp>
    </p:spTree>
    <p:extLst>
      <p:ext uri="{BB962C8B-B14F-4D97-AF65-F5344CB8AC3E}">
        <p14:creationId xmlns:p14="http://schemas.microsoft.com/office/powerpoint/2010/main" val="26813647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93</a:t>
            </a:fld>
            <a:endParaRPr lang="fr-FR" dirty="0"/>
          </a:p>
        </p:txBody>
      </p:sp>
      <p:sp>
        <p:nvSpPr>
          <p:cNvPr id="4" name="Rectangle 3"/>
          <p:cNvSpPr/>
          <p:nvPr/>
        </p:nvSpPr>
        <p:spPr>
          <a:xfrm>
            <a:off x="259643" y="648052"/>
            <a:ext cx="5463824" cy="369332"/>
          </a:xfrm>
          <a:prstGeom prst="rect">
            <a:avLst/>
          </a:prstGeom>
        </p:spPr>
        <p:txBody>
          <a:bodyPr wrap="square">
            <a:spAutoFit/>
          </a:bodyPr>
          <a:lstStyle/>
          <a:p>
            <a:r>
              <a:rPr lang="fr-FR" dirty="0" smtClean="0">
                <a:solidFill>
                  <a:srgbClr val="002060"/>
                </a:solidFill>
              </a:rPr>
              <a:t>23.5. </a:t>
            </a:r>
            <a:r>
              <a:rPr lang="fr-FR" b="1" dirty="0" smtClean="0">
                <a:solidFill>
                  <a:srgbClr val="002060"/>
                </a:solidFill>
              </a:rPr>
              <a:t>Annexe : La malformation d’Arnold-Chiari</a:t>
            </a:r>
            <a:r>
              <a:rPr lang="fr-FR" dirty="0" smtClean="0">
                <a:solidFill>
                  <a:srgbClr val="002060"/>
                </a:solidFill>
              </a:rPr>
              <a:t>.</a:t>
            </a: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3" name="ZoneTexte 2"/>
          <p:cNvSpPr txBox="1"/>
          <p:nvPr/>
        </p:nvSpPr>
        <p:spPr>
          <a:xfrm>
            <a:off x="124178" y="1151467"/>
            <a:ext cx="7969955" cy="5396089"/>
          </a:xfrm>
          <a:prstGeom prst="rect">
            <a:avLst/>
          </a:prstGeom>
          <a:noFill/>
        </p:spPr>
        <p:txBody>
          <a:bodyPr wrap="square" rtlCol="0">
            <a:spAutoFit/>
          </a:bodyPr>
          <a:lstStyle/>
          <a:p>
            <a:pPr algn="just"/>
            <a:r>
              <a:rPr lang="fr-FR" dirty="0">
                <a:solidFill>
                  <a:srgbClr val="002060"/>
                </a:solidFill>
              </a:rPr>
              <a:t>La </a:t>
            </a:r>
            <a:r>
              <a:rPr lang="fr-FR" b="1" dirty="0">
                <a:solidFill>
                  <a:srgbClr val="002060"/>
                </a:solidFill>
              </a:rPr>
              <a:t>maladie d'Arnold-Chiari</a:t>
            </a:r>
            <a:r>
              <a:rPr lang="fr-FR" dirty="0">
                <a:solidFill>
                  <a:srgbClr val="002060"/>
                </a:solidFill>
              </a:rPr>
              <a:t> est une </a:t>
            </a:r>
            <a:r>
              <a:rPr lang="fr-FR" i="1" dirty="0">
                <a:solidFill>
                  <a:srgbClr val="002060"/>
                </a:solidFill>
              </a:rPr>
              <a:t>malformation rare congénitale </a:t>
            </a:r>
            <a:r>
              <a:rPr lang="fr-FR" dirty="0" smtClean="0">
                <a:solidFill>
                  <a:srgbClr val="002060"/>
                </a:solidFill>
              </a:rPr>
              <a:t>concernant les </a:t>
            </a:r>
            <a:r>
              <a:rPr lang="fr-FR" dirty="0">
                <a:solidFill>
                  <a:srgbClr val="002060"/>
                </a:solidFill>
              </a:rPr>
              <a:t>os de la région </a:t>
            </a:r>
            <a:r>
              <a:rPr lang="fr-FR" dirty="0" err="1">
                <a:solidFill>
                  <a:srgbClr val="002060"/>
                </a:solidFill>
              </a:rPr>
              <a:t>occipitoaltoïdienne</a:t>
            </a:r>
            <a:r>
              <a:rPr lang="fr-FR" dirty="0">
                <a:solidFill>
                  <a:srgbClr val="002060"/>
                </a:solidFill>
              </a:rPr>
              <a:t> et le</a:t>
            </a:r>
            <a:r>
              <a:rPr lang="fr-FR" dirty="0"/>
              <a:t> </a:t>
            </a:r>
            <a:r>
              <a:rPr lang="fr-FR" dirty="0">
                <a:hlinkClick r:id="rId2" tooltip="Photo : Neurone du cervelet"/>
              </a:rPr>
              <a:t>cervelet</a:t>
            </a:r>
            <a:r>
              <a:rPr lang="fr-FR" dirty="0" smtClean="0"/>
              <a:t>.</a:t>
            </a:r>
            <a:r>
              <a:rPr lang="fr-FR" dirty="0"/>
              <a:t> </a:t>
            </a:r>
            <a:endParaRPr lang="fr-FR" dirty="0" smtClean="0"/>
          </a:p>
          <a:p>
            <a:pPr algn="just"/>
            <a:r>
              <a:rPr lang="fr-FR" dirty="0" smtClean="0">
                <a:solidFill>
                  <a:srgbClr val="002060"/>
                </a:solidFill>
              </a:rPr>
              <a:t>En </a:t>
            </a:r>
            <a:r>
              <a:rPr lang="fr-FR" dirty="0">
                <a:solidFill>
                  <a:srgbClr val="002060"/>
                </a:solidFill>
              </a:rPr>
              <a:t>présence de ce syndrome, les</a:t>
            </a:r>
            <a:r>
              <a:rPr lang="fr-FR" dirty="0"/>
              <a:t> </a:t>
            </a:r>
            <a:r>
              <a:rPr lang="fr-FR" dirty="0">
                <a:hlinkClick r:id="rId3" tooltip="L'ablation des amygdales inutile en cas d’angines à répétition ?"/>
              </a:rPr>
              <a:t>amygdales</a:t>
            </a:r>
            <a:r>
              <a:rPr lang="fr-FR" dirty="0"/>
              <a:t> </a:t>
            </a:r>
            <a:r>
              <a:rPr lang="fr-FR" dirty="0">
                <a:solidFill>
                  <a:srgbClr val="002060"/>
                </a:solidFill>
              </a:rPr>
              <a:t>(appelées aussi </a:t>
            </a:r>
            <a:r>
              <a:rPr lang="fr-FR" dirty="0" err="1">
                <a:solidFill>
                  <a:srgbClr val="002060"/>
                </a:solidFill>
              </a:rPr>
              <a:t>tonsilles</a:t>
            </a:r>
            <a:r>
              <a:rPr lang="fr-FR" dirty="0">
                <a:solidFill>
                  <a:srgbClr val="002060"/>
                </a:solidFill>
              </a:rPr>
              <a:t>) cérébelleuses sont en quelque sorte comprimées dans une position anormalement basse par rapport au trou occipital, l’orifice qui relie la cavité crânienne et le canal rachidien</a:t>
            </a:r>
            <a:r>
              <a:rPr lang="fr-FR" dirty="0" smtClean="0">
                <a:solidFill>
                  <a:srgbClr val="002060"/>
                </a:solidFill>
              </a:rPr>
              <a:t>.</a:t>
            </a:r>
          </a:p>
          <a:p>
            <a:pPr algn="just"/>
            <a:r>
              <a:rPr lang="fr-FR" sz="1400" dirty="0">
                <a:solidFill>
                  <a:srgbClr val="002060"/>
                </a:solidFill>
              </a:rPr>
              <a:t>Chez le jeune enfant, cette malformation s’observe le plus souvent isolée ou associée à un spina-bifida avec </a:t>
            </a:r>
            <a:r>
              <a:rPr lang="fr-FR" sz="1400" dirty="0" err="1">
                <a:solidFill>
                  <a:srgbClr val="002060"/>
                </a:solidFill>
              </a:rPr>
              <a:t>myéloméningocèle</a:t>
            </a:r>
            <a:r>
              <a:rPr lang="fr-FR" sz="1400" dirty="0">
                <a:solidFill>
                  <a:srgbClr val="002060"/>
                </a:solidFill>
              </a:rPr>
              <a:t> et</a:t>
            </a:r>
            <a:r>
              <a:rPr lang="fr-FR" sz="1400" dirty="0"/>
              <a:t> </a:t>
            </a:r>
            <a:r>
              <a:rPr lang="fr-FR" sz="1400" dirty="0" smtClean="0">
                <a:hlinkClick r:id="rId4"/>
              </a:rPr>
              <a:t>hydrocéphalie</a:t>
            </a:r>
            <a:r>
              <a:rPr lang="fr-FR" sz="1400" dirty="0"/>
              <a:t> </a:t>
            </a:r>
            <a:r>
              <a:rPr lang="fr-FR" sz="1400" dirty="0" smtClean="0">
                <a:solidFill>
                  <a:srgbClr val="002060"/>
                </a:solidFill>
              </a:rPr>
              <a:t>(</a:t>
            </a:r>
            <a:r>
              <a:rPr lang="fr-FR" sz="1400" dirty="0">
                <a:solidFill>
                  <a:srgbClr val="002060"/>
                </a:solidFill>
              </a:rPr>
              <a:t>présence de liquides céphalo-rachidiens en excès dans les cavités </a:t>
            </a:r>
            <a:r>
              <a:rPr lang="fr-FR" sz="1400" dirty="0"/>
              <a:t>de </a:t>
            </a:r>
            <a:r>
              <a:rPr lang="fr-FR" sz="1400" u="sng" dirty="0">
                <a:hlinkClick r:id="rId5"/>
              </a:rPr>
              <a:t>l'encéphale</a:t>
            </a:r>
            <a:r>
              <a:rPr lang="fr-FR" sz="1400" dirty="0" smtClean="0">
                <a:solidFill>
                  <a:srgbClr val="002060"/>
                </a:solidFill>
              </a:rPr>
              <a:t>). </a:t>
            </a:r>
          </a:p>
          <a:p>
            <a:pPr algn="just"/>
            <a:r>
              <a:rPr lang="fr-FR" dirty="0" smtClean="0">
                <a:solidFill>
                  <a:srgbClr val="002060"/>
                </a:solidFill>
              </a:rPr>
              <a:t>Elle </a:t>
            </a:r>
            <a:r>
              <a:rPr lang="fr-FR" dirty="0">
                <a:solidFill>
                  <a:srgbClr val="002060"/>
                </a:solidFill>
              </a:rPr>
              <a:t>se manifeste principalement par ce que les spécialistes appellent </a:t>
            </a:r>
            <a:r>
              <a:rPr lang="fr-FR" dirty="0">
                <a:solidFill>
                  <a:srgbClr val="FF0000"/>
                </a:solidFill>
              </a:rPr>
              <a:t>des troubles sensitifs </a:t>
            </a:r>
            <a:r>
              <a:rPr lang="fr-FR" dirty="0" err="1">
                <a:solidFill>
                  <a:srgbClr val="FF0000"/>
                </a:solidFill>
              </a:rPr>
              <a:t>thermoalgésiques</a:t>
            </a:r>
            <a:r>
              <a:rPr lang="fr-FR" dirty="0">
                <a:solidFill>
                  <a:srgbClr val="FF0000"/>
                </a:solidFill>
              </a:rPr>
              <a:t> (relatifs à la chaleur), des troubles de la motricité, des </a:t>
            </a:r>
            <a:r>
              <a:rPr lang="fr-FR" b="1" i="1" dirty="0">
                <a:hlinkClick r:id="rId6"/>
              </a:rPr>
              <a:t>céphalées</a:t>
            </a:r>
            <a:r>
              <a:rPr lang="fr-FR" dirty="0">
                <a:solidFill>
                  <a:srgbClr val="FF0000"/>
                </a:solidFill>
              </a:rPr>
              <a:t>, des pertes de connaissance, des paralysies oculomotrices, des perturbations de l’équilibre, voire des vertiges. </a:t>
            </a:r>
            <a:r>
              <a:rPr lang="fr-FR" dirty="0">
                <a:solidFill>
                  <a:srgbClr val="002060"/>
                </a:solidFill>
              </a:rPr>
              <a:t>Le </a:t>
            </a:r>
            <a:r>
              <a:rPr lang="fr-FR" dirty="0">
                <a:hlinkClick r:id="rId7"/>
              </a:rPr>
              <a:t>diagnostic</a:t>
            </a:r>
            <a:r>
              <a:rPr lang="fr-FR" dirty="0"/>
              <a:t> </a:t>
            </a:r>
            <a:r>
              <a:rPr lang="fr-FR" dirty="0">
                <a:solidFill>
                  <a:srgbClr val="002060"/>
                </a:solidFill>
              </a:rPr>
              <a:t>est confirmé par</a:t>
            </a:r>
            <a:r>
              <a:rPr lang="fr-FR" dirty="0"/>
              <a:t> </a:t>
            </a:r>
            <a:r>
              <a:rPr lang="fr-FR" dirty="0" smtClean="0">
                <a:hlinkClick r:id="rId8" tooltip="En vidéo : joli comme un coeur… qui bat sous IRM"/>
              </a:rPr>
              <a:t>IRM</a:t>
            </a:r>
            <a:r>
              <a:rPr lang="fr-FR" dirty="0" smtClean="0">
                <a:solidFill>
                  <a:srgbClr val="002060"/>
                </a:solidFill>
              </a:rPr>
              <a:t>. </a:t>
            </a:r>
          </a:p>
          <a:p>
            <a:pPr algn="just"/>
            <a:r>
              <a:rPr lang="fr-FR" dirty="0">
                <a:solidFill>
                  <a:srgbClr val="008000"/>
                </a:solidFill>
              </a:rPr>
              <a:t>Quant à la prise en charge, elle est chirurgicale. Elle passe par une décompression osseuse du trou occipital effectuée par craniectomie et laminectomie. Autrement dit, une intervention au niveau de la</a:t>
            </a:r>
            <a:r>
              <a:rPr lang="fr-FR" dirty="0"/>
              <a:t> </a:t>
            </a:r>
            <a:r>
              <a:rPr lang="fr-FR" dirty="0">
                <a:hlinkClick r:id="rId9"/>
              </a:rPr>
              <a:t>colonne vertébrale</a:t>
            </a:r>
            <a:r>
              <a:rPr lang="fr-FR" dirty="0">
                <a:solidFill>
                  <a:srgbClr val="008000"/>
                </a:solidFill>
              </a:rPr>
              <a:t>,</a:t>
            </a:r>
            <a:r>
              <a:rPr lang="fr-FR" dirty="0"/>
              <a:t> </a:t>
            </a:r>
            <a:r>
              <a:rPr lang="fr-FR" dirty="0">
                <a:solidFill>
                  <a:srgbClr val="008000"/>
                </a:solidFill>
              </a:rPr>
              <a:t>plus précisément dans ce cas au niveau des </a:t>
            </a:r>
            <a:r>
              <a:rPr lang="fr-FR" dirty="0">
                <a:hlinkClick r:id="rId10" tooltip="Dossier Le mal de dos à la loupe : Anatomie des vertèbres"/>
              </a:rPr>
              <a:t>vertèbres</a:t>
            </a:r>
            <a:r>
              <a:rPr lang="fr-FR" dirty="0"/>
              <a:t> </a:t>
            </a:r>
            <a:r>
              <a:rPr lang="fr-FR" dirty="0">
                <a:solidFill>
                  <a:srgbClr val="008000"/>
                </a:solidFill>
              </a:rPr>
              <a:t>C1 et C2.</a:t>
            </a:r>
          </a:p>
          <a:p>
            <a:pPr algn="just"/>
            <a:r>
              <a:rPr lang="fr-FR" sz="1400" i="1" dirty="0">
                <a:solidFill>
                  <a:srgbClr val="002060"/>
                </a:solidFill>
              </a:rPr>
              <a:t>Sources :</a:t>
            </a:r>
            <a:r>
              <a:rPr lang="fr-FR" sz="1400" dirty="0">
                <a:solidFill>
                  <a:srgbClr val="002060"/>
                </a:solidFill>
              </a:rPr>
              <a:t> </a:t>
            </a:r>
            <a:r>
              <a:rPr lang="fr-FR" sz="1400" dirty="0" smtClean="0">
                <a:solidFill>
                  <a:srgbClr val="002060"/>
                </a:solidFill>
              </a:rPr>
              <a:t>a) Dictionnaire </a:t>
            </a:r>
            <a:r>
              <a:rPr lang="fr-FR" sz="1400" dirty="0">
                <a:solidFill>
                  <a:srgbClr val="002060"/>
                </a:solidFill>
              </a:rPr>
              <a:t>de l’Académie de médecine</a:t>
            </a:r>
            <a:r>
              <a:rPr lang="fr-FR" sz="1400" i="1" dirty="0">
                <a:solidFill>
                  <a:srgbClr val="002060"/>
                </a:solidFill>
              </a:rPr>
              <a:t>, </a:t>
            </a:r>
            <a:r>
              <a:rPr lang="fr-FR" sz="1400" dirty="0">
                <a:solidFill>
                  <a:srgbClr val="002060"/>
                </a:solidFill>
              </a:rPr>
              <a:t>Dictionnaire de</a:t>
            </a:r>
            <a:r>
              <a:rPr lang="fr-FR" sz="1400" dirty="0"/>
              <a:t> </a:t>
            </a:r>
            <a:r>
              <a:rPr lang="fr-FR" sz="1400" dirty="0">
                <a:hlinkClick r:id="rId11"/>
              </a:rPr>
              <a:t>neurologie</a:t>
            </a:r>
            <a:r>
              <a:rPr lang="fr-FR" sz="1400" i="1" dirty="0">
                <a:solidFill>
                  <a:srgbClr val="002060"/>
                </a:solidFill>
              </a:rPr>
              <a:t>, Conseil national de la langue </a:t>
            </a:r>
            <a:r>
              <a:rPr lang="fr-FR" sz="1400" i="1" dirty="0" smtClean="0">
                <a:solidFill>
                  <a:srgbClr val="002060"/>
                </a:solidFill>
              </a:rPr>
              <a:t>française,</a:t>
            </a:r>
          </a:p>
          <a:p>
            <a:pPr algn="just"/>
            <a:r>
              <a:rPr lang="fr-FR" sz="1400" dirty="0">
                <a:solidFill>
                  <a:srgbClr val="002060"/>
                </a:solidFill>
                <a:hlinkClick r:id="rId12"/>
              </a:rPr>
              <a:t>http://www.futura-sciences.com/magazines/sante/infos/dico/d/medecine-malformation-arnold-chiari-14419</a:t>
            </a:r>
            <a:r>
              <a:rPr lang="fr-FR" sz="1400" dirty="0" smtClean="0">
                <a:solidFill>
                  <a:srgbClr val="002060"/>
                </a:solidFill>
                <a:hlinkClick r:id="rId12"/>
              </a:rPr>
              <a:t>/</a:t>
            </a:r>
            <a:r>
              <a:rPr lang="fr-FR" sz="1400" dirty="0" smtClean="0">
                <a:solidFill>
                  <a:srgbClr val="002060"/>
                </a:solidFill>
              </a:rPr>
              <a:t> </a:t>
            </a:r>
          </a:p>
          <a:p>
            <a:pPr algn="just"/>
            <a:r>
              <a:rPr lang="fr-FR" sz="1400" dirty="0">
                <a:solidFill>
                  <a:srgbClr val="002060"/>
                </a:solidFill>
              </a:rPr>
              <a:t>b) </a:t>
            </a:r>
            <a:r>
              <a:rPr lang="fr-FR" sz="1400" dirty="0">
                <a:solidFill>
                  <a:srgbClr val="002060"/>
                </a:solidFill>
                <a:hlinkClick r:id="rId13"/>
              </a:rPr>
              <a:t>https://</a:t>
            </a:r>
            <a:r>
              <a:rPr lang="fr-FR" sz="1400" dirty="0" smtClean="0">
                <a:solidFill>
                  <a:srgbClr val="002060"/>
                </a:solidFill>
                <a:hlinkClick r:id="rId13"/>
              </a:rPr>
              <a:t>fr.wikipedia.org/wiki/Malformation_d'Arnold-Chiari</a:t>
            </a:r>
            <a:r>
              <a:rPr lang="fr-FR" sz="1400" dirty="0" smtClean="0">
                <a:solidFill>
                  <a:srgbClr val="002060"/>
                </a:solidFill>
              </a:rPr>
              <a:t> </a:t>
            </a:r>
            <a:endParaRPr lang="fr-FR" sz="1400" dirty="0">
              <a:solidFill>
                <a:srgbClr val="002060"/>
              </a:solidFill>
            </a:endParaRPr>
          </a:p>
        </p:txBody>
      </p:sp>
      <p:pic>
        <p:nvPicPr>
          <p:cNvPr id="8" name="Imag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52178" y="668296"/>
            <a:ext cx="3725333" cy="4593644"/>
          </a:xfrm>
          <a:prstGeom prst="rect">
            <a:avLst/>
          </a:prstGeom>
        </p:spPr>
      </p:pic>
      <p:sp>
        <p:nvSpPr>
          <p:cNvPr id="9" name="ZoneTexte 8"/>
          <p:cNvSpPr txBox="1"/>
          <p:nvPr/>
        </p:nvSpPr>
        <p:spPr>
          <a:xfrm>
            <a:off x="8094133" y="5261940"/>
            <a:ext cx="3962400" cy="1569660"/>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Anatomie </a:t>
            </a:r>
            <a:r>
              <a:rPr lang="fr-FR" sz="1200" dirty="0">
                <a:solidFill>
                  <a:srgbClr val="002060"/>
                </a:solidFill>
              </a:rPr>
              <a:t>normale du cervelet (à gauche). Malformation de Chiari I (à droite). Avec la taille de la fosse postérieure trop petite, les amygdales du cervelet </a:t>
            </a:r>
            <a:r>
              <a:rPr lang="fr-FR" sz="1200" dirty="0" smtClean="0">
                <a:solidFill>
                  <a:srgbClr val="002060"/>
                </a:solidFill>
              </a:rPr>
              <a:t>peuvent former une hernie à </a:t>
            </a:r>
            <a:r>
              <a:rPr lang="fr-FR" sz="1200" dirty="0">
                <a:solidFill>
                  <a:srgbClr val="002060"/>
                </a:solidFill>
              </a:rPr>
              <a:t>travers le crâne </a:t>
            </a:r>
            <a:r>
              <a:rPr lang="fr-FR" sz="1200" dirty="0" smtClean="0">
                <a:solidFill>
                  <a:srgbClr val="002060"/>
                </a:solidFill>
              </a:rPr>
              <a:t>(foramen </a:t>
            </a:r>
            <a:r>
              <a:rPr lang="fr-FR" sz="1200" dirty="0">
                <a:solidFill>
                  <a:srgbClr val="002060"/>
                </a:solidFill>
              </a:rPr>
              <a:t>magnum) dans le canal rachidien. Les amygdales bloquent l'écoulement du </a:t>
            </a:r>
            <a:r>
              <a:rPr lang="fr-FR" sz="1200" dirty="0" smtClean="0">
                <a:solidFill>
                  <a:srgbClr val="002060"/>
                </a:solidFill>
              </a:rPr>
              <a:t>fluide cérébrospinal (</a:t>
            </a:r>
            <a:r>
              <a:rPr lang="fr-FR" sz="1200" dirty="0">
                <a:solidFill>
                  <a:srgbClr val="002060"/>
                </a:solidFill>
              </a:rPr>
              <a:t>bleu) et peuvent provoquer une accumulation de liquide à l'intérieur de la moelle épinière, appelé syrinx</a:t>
            </a:r>
            <a:r>
              <a:rPr lang="fr-FR" sz="1200" dirty="0" smtClean="0">
                <a:solidFill>
                  <a:srgbClr val="002060"/>
                </a:solidFill>
              </a:rPr>
              <a:t>.</a:t>
            </a:r>
          </a:p>
          <a:p>
            <a:pPr algn="ctr"/>
            <a:r>
              <a:rPr lang="fr-FR" sz="1200" dirty="0">
                <a:solidFill>
                  <a:srgbClr val="002060"/>
                </a:solidFill>
              </a:rPr>
              <a:t>Source : </a:t>
            </a:r>
            <a:r>
              <a:rPr lang="fr-FR" sz="1200" dirty="0">
                <a:solidFill>
                  <a:srgbClr val="002060"/>
                </a:solidFill>
                <a:hlinkClick r:id="rId15"/>
              </a:rPr>
              <a:t>http://</a:t>
            </a:r>
            <a:r>
              <a:rPr lang="fr-FR" sz="1200" dirty="0" smtClean="0">
                <a:solidFill>
                  <a:srgbClr val="002060"/>
                </a:solidFill>
                <a:hlinkClick r:id="rId15"/>
              </a:rPr>
              <a:t>www.mayfieldclinic.com/pdf/pe-chiari.pdf</a:t>
            </a:r>
            <a:r>
              <a:rPr lang="fr-FR" sz="1200" dirty="0" smtClean="0">
                <a:solidFill>
                  <a:srgbClr val="002060"/>
                </a:solidFill>
              </a:rPr>
              <a:t> </a:t>
            </a:r>
            <a:endParaRPr lang="fr-FR" sz="1200" dirty="0">
              <a:solidFill>
                <a:srgbClr val="002060"/>
              </a:solidFill>
            </a:endParaRPr>
          </a:p>
        </p:txBody>
      </p:sp>
      <p:sp>
        <p:nvSpPr>
          <p:cNvPr id="10" name="ZoneTexte 9"/>
          <p:cNvSpPr txBox="1"/>
          <p:nvPr/>
        </p:nvSpPr>
        <p:spPr>
          <a:xfrm>
            <a:off x="1320800" y="149481"/>
            <a:ext cx="3454400"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URGENCE THERAPEUTIQUE VITALE</a:t>
            </a:r>
            <a:endParaRPr lang="fr-FR" b="1" dirty="0">
              <a:solidFill>
                <a:srgbClr val="FF0000"/>
              </a:solidFill>
            </a:endParaRPr>
          </a:p>
        </p:txBody>
      </p:sp>
    </p:spTree>
    <p:extLst>
      <p:ext uri="{BB962C8B-B14F-4D97-AF65-F5344CB8AC3E}">
        <p14:creationId xmlns:p14="http://schemas.microsoft.com/office/powerpoint/2010/main" val="16418606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94</a:t>
            </a:fld>
            <a:endParaRPr lang="fr-FR" dirty="0"/>
          </a:p>
        </p:txBody>
      </p:sp>
      <p:sp>
        <p:nvSpPr>
          <p:cNvPr id="4" name="Rectangle 3"/>
          <p:cNvSpPr/>
          <p:nvPr/>
        </p:nvSpPr>
        <p:spPr>
          <a:xfrm>
            <a:off x="259643" y="648053"/>
            <a:ext cx="7687735" cy="369332"/>
          </a:xfrm>
          <a:prstGeom prst="rect">
            <a:avLst/>
          </a:prstGeom>
        </p:spPr>
        <p:txBody>
          <a:bodyPr wrap="square">
            <a:spAutoFit/>
          </a:bodyPr>
          <a:lstStyle/>
          <a:p>
            <a:r>
              <a:rPr lang="fr-FR" dirty="0" smtClean="0">
                <a:solidFill>
                  <a:srgbClr val="002060"/>
                </a:solidFill>
              </a:rPr>
              <a:t>23.6. </a:t>
            </a:r>
            <a:r>
              <a:rPr lang="fr-FR" b="1" dirty="0" smtClean="0">
                <a:solidFill>
                  <a:srgbClr val="002060"/>
                </a:solidFill>
              </a:rPr>
              <a:t>Annexe : Les céphalées d’origine vertébrales</a:t>
            </a: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3" name="ZoneTexte 2"/>
          <p:cNvSpPr txBox="1"/>
          <p:nvPr/>
        </p:nvSpPr>
        <p:spPr>
          <a:xfrm>
            <a:off x="169334" y="1140177"/>
            <a:ext cx="7222834" cy="5724644"/>
          </a:xfrm>
          <a:prstGeom prst="rect">
            <a:avLst/>
          </a:prstGeom>
          <a:noFill/>
        </p:spPr>
        <p:txBody>
          <a:bodyPr wrap="square" rtlCol="0">
            <a:spAutoFit/>
          </a:bodyPr>
          <a:lstStyle/>
          <a:p>
            <a:pPr algn="just"/>
            <a:r>
              <a:rPr lang="fr-FR" dirty="0">
                <a:solidFill>
                  <a:srgbClr val="002060"/>
                </a:solidFill>
              </a:rPr>
              <a:t>La </a:t>
            </a:r>
            <a:r>
              <a:rPr lang="fr-FR" b="1" i="1" dirty="0">
                <a:solidFill>
                  <a:srgbClr val="002060"/>
                </a:solidFill>
              </a:rPr>
              <a:t>cervicalgie</a:t>
            </a:r>
            <a:r>
              <a:rPr lang="fr-FR" dirty="0">
                <a:solidFill>
                  <a:srgbClr val="002060"/>
                </a:solidFill>
              </a:rPr>
              <a:t> est un terme général qui veut dire </a:t>
            </a:r>
            <a:r>
              <a:rPr lang="fr-FR" b="1" i="1" dirty="0">
                <a:solidFill>
                  <a:srgbClr val="002060"/>
                </a:solidFill>
              </a:rPr>
              <a:t>douleur au cou</a:t>
            </a:r>
            <a:r>
              <a:rPr lang="fr-FR" dirty="0">
                <a:solidFill>
                  <a:srgbClr val="002060"/>
                </a:solidFill>
              </a:rPr>
              <a:t>. Certaines pathologies et névralgie d’origine cervicales peuvent également affecter le bras avec des élancements, des fourmillements et une faiblesse sur la tête avec une </a:t>
            </a:r>
            <a:r>
              <a:rPr lang="fr-FR" i="1" dirty="0">
                <a:solidFill>
                  <a:srgbClr val="002060"/>
                </a:solidFill>
              </a:rPr>
              <a:t>céphalée de tension et des élancements dans le crâne jusque  derrière l’œil</a:t>
            </a:r>
            <a:r>
              <a:rPr lang="fr-FR" dirty="0" smtClean="0">
                <a:solidFill>
                  <a:srgbClr val="002060"/>
                </a:solidFill>
              </a:rPr>
              <a:t>. </a:t>
            </a:r>
            <a:r>
              <a:rPr lang="fr-FR" dirty="0">
                <a:solidFill>
                  <a:srgbClr val="002060"/>
                </a:solidFill>
              </a:rPr>
              <a:t>En cas de douleur cervicale dans la partie supérieure du cou, au niveau </a:t>
            </a:r>
            <a:r>
              <a:rPr lang="fr-FR" dirty="0" smtClean="0">
                <a:solidFill>
                  <a:srgbClr val="002060"/>
                </a:solidFill>
              </a:rPr>
              <a:t>des vertèbres du cou </a:t>
            </a:r>
            <a:r>
              <a:rPr lang="fr-FR" dirty="0">
                <a:solidFill>
                  <a:srgbClr val="002060"/>
                </a:solidFill>
              </a:rPr>
              <a:t>C1 et C2, les</a:t>
            </a:r>
            <a:r>
              <a:rPr lang="fr-FR" dirty="0"/>
              <a:t> </a:t>
            </a:r>
            <a:r>
              <a:rPr lang="fr-FR" dirty="0" smtClean="0">
                <a:hlinkClick r:id="rId2"/>
              </a:rPr>
              <a:t>symptômes</a:t>
            </a:r>
            <a:r>
              <a:rPr lang="fr-FR" dirty="0" smtClean="0"/>
              <a:t> </a:t>
            </a:r>
            <a:r>
              <a:rPr lang="fr-FR" dirty="0">
                <a:solidFill>
                  <a:srgbClr val="002060"/>
                </a:solidFill>
              </a:rPr>
              <a:t>peuvent également inclure des nausées, des étourdissements et des céphalées. </a:t>
            </a:r>
            <a:r>
              <a:rPr lang="fr-FR" dirty="0"/>
              <a:t> </a:t>
            </a:r>
            <a:endParaRPr lang="fr-FR" dirty="0" smtClean="0"/>
          </a:p>
          <a:p>
            <a:pPr algn="just"/>
            <a:r>
              <a:rPr lang="fr-FR" dirty="0" smtClean="0">
                <a:solidFill>
                  <a:srgbClr val="002060"/>
                </a:solidFill>
              </a:rPr>
              <a:t>Les patients, se présentant </a:t>
            </a:r>
            <a:r>
              <a:rPr lang="fr-FR" dirty="0">
                <a:solidFill>
                  <a:srgbClr val="002060"/>
                </a:solidFill>
              </a:rPr>
              <a:t>au </a:t>
            </a:r>
            <a:r>
              <a:rPr lang="fr-FR" dirty="0" smtClean="0">
                <a:solidFill>
                  <a:srgbClr val="002060"/>
                </a:solidFill>
              </a:rPr>
              <a:t>cabinet d’un kinésithérapeute, ostéopathe, chiropracteur, auraient </a:t>
            </a:r>
            <a:r>
              <a:rPr lang="fr-FR" dirty="0">
                <a:solidFill>
                  <a:srgbClr val="002060"/>
                </a:solidFill>
              </a:rPr>
              <a:t>généralement des contractures au niveau des muscles du cou et des épaules, principalement sur le trapèze et le splénius, il </a:t>
            </a:r>
            <a:r>
              <a:rPr lang="fr-FR" dirty="0" smtClean="0">
                <a:solidFill>
                  <a:srgbClr val="002060"/>
                </a:solidFill>
              </a:rPr>
              <a:t>s’agirait </a:t>
            </a:r>
            <a:r>
              <a:rPr lang="fr-FR" dirty="0">
                <a:solidFill>
                  <a:srgbClr val="002060"/>
                </a:solidFill>
              </a:rPr>
              <a:t>d’une contraction musculaire, involontaire et persistante, palpable au toucher. Un muscle contracté </a:t>
            </a:r>
            <a:r>
              <a:rPr lang="fr-FR" dirty="0" smtClean="0">
                <a:solidFill>
                  <a:srgbClr val="002060"/>
                </a:solidFill>
              </a:rPr>
              <a:t>tirerait </a:t>
            </a:r>
            <a:r>
              <a:rPr lang="fr-FR" dirty="0">
                <a:solidFill>
                  <a:srgbClr val="002060"/>
                </a:solidFill>
              </a:rPr>
              <a:t>une vertèbre vers le bas, la tournant et la penchant sur un côté. Cela </a:t>
            </a:r>
            <a:r>
              <a:rPr lang="fr-FR" dirty="0" smtClean="0">
                <a:solidFill>
                  <a:srgbClr val="002060"/>
                </a:solidFill>
              </a:rPr>
              <a:t>entraînerait </a:t>
            </a:r>
            <a:r>
              <a:rPr lang="fr-FR" dirty="0">
                <a:solidFill>
                  <a:srgbClr val="002060"/>
                </a:solidFill>
              </a:rPr>
              <a:t>un mauvais alignement de la colonne vertébrale, </a:t>
            </a:r>
            <a:r>
              <a:rPr lang="fr-FR" dirty="0" smtClean="0">
                <a:solidFill>
                  <a:srgbClr val="002060"/>
                </a:solidFill>
              </a:rPr>
              <a:t>la </a:t>
            </a:r>
            <a:r>
              <a:rPr lang="fr-FR" dirty="0">
                <a:solidFill>
                  <a:srgbClr val="002060"/>
                </a:solidFill>
              </a:rPr>
              <a:t>vertèbre </a:t>
            </a:r>
            <a:r>
              <a:rPr lang="fr-FR" dirty="0" smtClean="0">
                <a:solidFill>
                  <a:srgbClr val="002060"/>
                </a:solidFill>
              </a:rPr>
              <a:t>serait bloquée </a:t>
            </a:r>
            <a:r>
              <a:rPr lang="fr-FR" dirty="0">
                <a:solidFill>
                  <a:srgbClr val="002060"/>
                </a:solidFill>
              </a:rPr>
              <a:t>en rotation et inclinaison latérale, et ne </a:t>
            </a:r>
            <a:r>
              <a:rPr lang="fr-FR" dirty="0" smtClean="0">
                <a:solidFill>
                  <a:srgbClr val="002060"/>
                </a:solidFill>
              </a:rPr>
              <a:t>pourrait </a:t>
            </a:r>
            <a:r>
              <a:rPr lang="fr-FR" dirty="0">
                <a:solidFill>
                  <a:srgbClr val="002060"/>
                </a:solidFill>
              </a:rPr>
              <a:t>plus se mettre en  axe avec les autres.</a:t>
            </a:r>
            <a:br>
              <a:rPr lang="fr-FR" dirty="0">
                <a:solidFill>
                  <a:srgbClr val="002060"/>
                </a:solidFill>
              </a:rPr>
            </a:br>
            <a:r>
              <a:rPr lang="fr-FR" dirty="0">
                <a:solidFill>
                  <a:srgbClr val="002060"/>
                </a:solidFill>
              </a:rPr>
              <a:t>La tension musculaire du cou et le bloc articulaire </a:t>
            </a:r>
            <a:r>
              <a:rPr lang="fr-FR" dirty="0" smtClean="0">
                <a:solidFill>
                  <a:srgbClr val="002060"/>
                </a:solidFill>
              </a:rPr>
              <a:t>provoqueraient</a:t>
            </a:r>
            <a:r>
              <a:rPr lang="fr-FR" dirty="0">
                <a:solidFill>
                  <a:srgbClr val="002060"/>
                </a:solidFill>
              </a:rPr>
              <a:t>  une inflammation du rachis cervical avec limitation des mouvements et gêne, et par conséquent </a:t>
            </a:r>
            <a:r>
              <a:rPr lang="fr-FR" dirty="0" smtClean="0">
                <a:solidFill>
                  <a:srgbClr val="002060"/>
                </a:solidFill>
              </a:rPr>
              <a:t>détérioreraient </a:t>
            </a:r>
            <a:r>
              <a:rPr lang="fr-FR" dirty="0">
                <a:solidFill>
                  <a:srgbClr val="002060"/>
                </a:solidFill>
              </a:rPr>
              <a:t>la qualité la vie. </a:t>
            </a:r>
            <a:endParaRPr lang="fr-FR" dirty="0" smtClean="0">
              <a:solidFill>
                <a:srgbClr val="002060"/>
              </a:solidFill>
            </a:endParaRPr>
          </a:p>
          <a:p>
            <a:pPr algn="just"/>
            <a:r>
              <a:rPr lang="fr-FR" b="1" dirty="0">
                <a:solidFill>
                  <a:srgbClr val="002060"/>
                </a:solidFill>
              </a:rPr>
              <a:t>L</a:t>
            </a:r>
            <a:r>
              <a:rPr lang="fr-FR" b="1" dirty="0" smtClean="0">
                <a:solidFill>
                  <a:srgbClr val="002060"/>
                </a:solidFill>
              </a:rPr>
              <a:t>es douleurs cérébrales du cou ne seraient </a:t>
            </a:r>
            <a:r>
              <a:rPr lang="fr-FR" b="1" dirty="0">
                <a:solidFill>
                  <a:srgbClr val="002060"/>
                </a:solidFill>
              </a:rPr>
              <a:t>jamais </a:t>
            </a:r>
            <a:r>
              <a:rPr lang="fr-FR" b="1" dirty="0" smtClean="0">
                <a:solidFill>
                  <a:srgbClr val="002060"/>
                </a:solidFill>
              </a:rPr>
              <a:t>insupportables</a:t>
            </a:r>
            <a:r>
              <a:rPr lang="fr-FR" dirty="0" smtClean="0">
                <a:solidFill>
                  <a:srgbClr val="002060"/>
                </a:solidFill>
              </a:rPr>
              <a:t>.</a:t>
            </a:r>
          </a:p>
          <a:p>
            <a:pPr algn="just"/>
            <a:r>
              <a:rPr lang="fr-FR" sz="1200" u="sng" dirty="0" smtClean="0">
                <a:solidFill>
                  <a:srgbClr val="C00000"/>
                </a:solidFill>
              </a:rPr>
              <a:t>Note</a:t>
            </a:r>
            <a:r>
              <a:rPr lang="fr-FR" sz="1200" dirty="0" smtClean="0">
                <a:solidFill>
                  <a:srgbClr val="C00000"/>
                </a:solidFill>
              </a:rPr>
              <a:t> : </a:t>
            </a:r>
            <a:r>
              <a:rPr lang="fr-FR" sz="1200" i="1" dirty="0" smtClean="0">
                <a:solidFill>
                  <a:srgbClr val="C00000"/>
                </a:solidFill>
              </a:rPr>
              <a:t>nous restons dans le conditionnel, parce que nous ne sommes pas sûr que toutes ces affirmations soient validées scientifiquement. </a:t>
            </a:r>
            <a:r>
              <a:rPr lang="fr-FR" sz="1200" dirty="0">
                <a:solidFill>
                  <a:srgbClr val="002060"/>
                </a:solidFill>
              </a:rPr>
              <a:t>Source : </a:t>
            </a:r>
            <a:r>
              <a:rPr lang="fr-FR" sz="1200" dirty="0">
                <a:solidFill>
                  <a:srgbClr val="002060"/>
                </a:solidFill>
                <a:hlinkClick r:id="rId3"/>
              </a:rPr>
              <a:t>http://www.physiotherapiepourtous.com/les-muscles-les-tendons/cervicalgie/</a:t>
            </a:r>
            <a:r>
              <a:rPr lang="fr-FR" sz="1200" dirty="0">
                <a:solidFill>
                  <a:srgbClr val="002060"/>
                </a:solidFill>
              </a:rPr>
              <a:t> </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856" y="191135"/>
            <a:ext cx="3810000" cy="3263900"/>
          </a:xfrm>
          <a:prstGeom prst="rect">
            <a:avLst/>
          </a:prstGeom>
        </p:spPr>
      </p:pic>
      <p:sp>
        <p:nvSpPr>
          <p:cNvPr id="7" name="ZoneTexte 6"/>
          <p:cNvSpPr txBox="1"/>
          <p:nvPr/>
        </p:nvSpPr>
        <p:spPr>
          <a:xfrm>
            <a:off x="7710311" y="3455035"/>
            <a:ext cx="4481689" cy="830997"/>
          </a:xfrm>
          <a:prstGeom prst="rect">
            <a:avLst/>
          </a:prstGeom>
          <a:noFill/>
        </p:spPr>
        <p:txBody>
          <a:bodyPr wrap="square" rtlCol="0">
            <a:spAutoFit/>
          </a:bodyPr>
          <a:lstStyle/>
          <a:p>
            <a:pPr algn="ctr"/>
            <a:r>
              <a:rPr lang="fr-FR" sz="1200" dirty="0">
                <a:solidFill>
                  <a:srgbClr val="002060"/>
                </a:solidFill>
              </a:rPr>
              <a:t>Radiographie d’une cervicale ayant </a:t>
            </a:r>
            <a:r>
              <a:rPr lang="fr-FR" sz="1200" b="1" dirty="0">
                <a:solidFill>
                  <a:srgbClr val="002060"/>
                </a:solidFill>
              </a:rPr>
              <a:t>beaucoup d’arthrose </a:t>
            </a:r>
            <a:r>
              <a:rPr lang="fr-FR" sz="1200" dirty="0">
                <a:solidFill>
                  <a:srgbClr val="002060"/>
                </a:solidFill>
              </a:rPr>
              <a:t>avec réduction de l’espace articulaire et </a:t>
            </a:r>
            <a:r>
              <a:rPr lang="fr-FR" sz="1200" dirty="0" smtClean="0">
                <a:solidFill>
                  <a:srgbClr val="002060"/>
                </a:solidFill>
              </a:rPr>
              <a:t>ostéophytes. </a:t>
            </a:r>
            <a:r>
              <a:rPr lang="fr-FR" sz="1200" dirty="0">
                <a:solidFill>
                  <a:srgbClr val="002060"/>
                </a:solidFill>
              </a:rPr>
              <a:t>Source  : </a:t>
            </a:r>
            <a:r>
              <a:rPr lang="fr-FR" sz="1200" dirty="0">
                <a:solidFill>
                  <a:srgbClr val="002060"/>
                </a:solidFill>
                <a:hlinkClick r:id="rId3"/>
              </a:rPr>
              <a:t>http://www.physiotherapiepourtous.com/les-muscles-les-tendons/cervicalgie</a:t>
            </a:r>
            <a:r>
              <a:rPr lang="fr-FR" sz="1200" dirty="0" smtClean="0">
                <a:solidFill>
                  <a:srgbClr val="002060"/>
                </a:solidFill>
                <a:hlinkClick r:id="rId3"/>
              </a:rPr>
              <a:t>/</a:t>
            </a:r>
            <a:r>
              <a:rPr lang="fr-FR" sz="1200" dirty="0" smtClean="0">
                <a:solidFill>
                  <a:srgbClr val="002060"/>
                </a:solidFill>
              </a:rPr>
              <a:t> </a:t>
            </a:r>
            <a:endParaRPr lang="fr-FR" sz="1200" dirty="0">
              <a:solidFill>
                <a:srgbClr val="002060"/>
              </a:solidFill>
            </a:endParaRPr>
          </a:p>
        </p:txBody>
      </p:sp>
      <p:sp>
        <p:nvSpPr>
          <p:cNvPr id="8" name="ZoneTexte 7"/>
          <p:cNvSpPr txBox="1"/>
          <p:nvPr/>
        </p:nvSpPr>
        <p:spPr>
          <a:xfrm>
            <a:off x="7511466" y="5995639"/>
            <a:ext cx="1104777" cy="474133"/>
          </a:xfrm>
          <a:prstGeom prst="rect">
            <a:avLst/>
          </a:prstGeom>
          <a:noFill/>
        </p:spPr>
        <p:txBody>
          <a:bodyPr wrap="square" rtlCol="0">
            <a:spAutoFit/>
          </a:bodyPr>
          <a:lstStyle/>
          <a:p>
            <a:pPr algn="ctr"/>
            <a:r>
              <a:rPr lang="fr-FR" sz="1200" dirty="0">
                <a:solidFill>
                  <a:srgbClr val="002060"/>
                </a:solidFill>
              </a:rPr>
              <a:t>Exercice de flexion du cou</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4178" y="4686862"/>
            <a:ext cx="676275" cy="1257300"/>
          </a:xfrm>
          <a:prstGeom prst="rect">
            <a:avLst/>
          </a:prstGeom>
        </p:spPr>
      </p:pic>
      <p:sp>
        <p:nvSpPr>
          <p:cNvPr id="10" name="ZoneTexte 9"/>
          <p:cNvSpPr txBox="1"/>
          <p:nvPr/>
        </p:nvSpPr>
        <p:spPr>
          <a:xfrm>
            <a:off x="8815500" y="5991952"/>
            <a:ext cx="1162756" cy="646331"/>
          </a:xfrm>
          <a:prstGeom prst="rect">
            <a:avLst/>
          </a:prstGeom>
          <a:noFill/>
        </p:spPr>
        <p:txBody>
          <a:bodyPr wrap="square" rtlCol="0">
            <a:spAutoFit/>
          </a:bodyPr>
          <a:lstStyle/>
          <a:p>
            <a:pPr algn="ctr"/>
            <a:r>
              <a:rPr lang="fr-FR" sz="1200" dirty="0">
                <a:solidFill>
                  <a:srgbClr val="002060"/>
                </a:solidFill>
              </a:rPr>
              <a:t>Massage, manœuvre de pétrissage</a:t>
            </a:r>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8253" y="4563037"/>
            <a:ext cx="857250" cy="1381125"/>
          </a:xfrm>
          <a:prstGeom prst="rect">
            <a:avLst/>
          </a:prstGeom>
        </p:spPr>
      </p:pic>
      <p:sp>
        <p:nvSpPr>
          <p:cNvPr id="12" name="ZoneTexte 11"/>
          <p:cNvSpPr txBox="1"/>
          <p:nvPr/>
        </p:nvSpPr>
        <p:spPr>
          <a:xfrm>
            <a:off x="10327278" y="6246041"/>
            <a:ext cx="1546578" cy="474133"/>
          </a:xfrm>
          <a:prstGeom prst="rect">
            <a:avLst/>
          </a:prstGeom>
          <a:noFill/>
        </p:spPr>
        <p:txBody>
          <a:bodyPr wrap="square" rtlCol="0">
            <a:spAutoFit/>
          </a:bodyPr>
          <a:lstStyle/>
          <a:p>
            <a:pPr algn="ctr"/>
            <a:r>
              <a:rPr lang="fr-FR" sz="1200" dirty="0">
                <a:solidFill>
                  <a:srgbClr val="002060"/>
                </a:solidFill>
              </a:rPr>
              <a:t>M</a:t>
            </a:r>
            <a:r>
              <a:rPr lang="fr-FR" sz="1200" dirty="0" smtClean="0">
                <a:solidFill>
                  <a:srgbClr val="002060"/>
                </a:solidFill>
              </a:rPr>
              <a:t>assothérapie </a:t>
            </a:r>
            <a:r>
              <a:rPr lang="fr-FR" sz="1200" dirty="0">
                <a:solidFill>
                  <a:srgbClr val="002060"/>
                </a:solidFill>
              </a:rPr>
              <a:t>du cou et du trapèze</a:t>
            </a:r>
          </a:p>
        </p:txBody>
      </p:sp>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5196" y="4424924"/>
            <a:ext cx="1571625" cy="1781175"/>
          </a:xfrm>
          <a:prstGeom prst="rect">
            <a:avLst/>
          </a:prstGeom>
        </p:spPr>
      </p:pic>
    </p:spTree>
    <p:extLst>
      <p:ext uri="{BB962C8B-B14F-4D97-AF65-F5344CB8AC3E}">
        <p14:creationId xmlns:p14="http://schemas.microsoft.com/office/powerpoint/2010/main" val="3683540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95</a:t>
            </a:fld>
            <a:endParaRPr lang="fr-FR" dirty="0"/>
          </a:p>
        </p:txBody>
      </p:sp>
      <p:sp>
        <p:nvSpPr>
          <p:cNvPr id="4" name="Rectangle 3"/>
          <p:cNvSpPr/>
          <p:nvPr/>
        </p:nvSpPr>
        <p:spPr>
          <a:xfrm>
            <a:off x="259643" y="648053"/>
            <a:ext cx="7576380" cy="369332"/>
          </a:xfrm>
          <a:prstGeom prst="rect">
            <a:avLst/>
          </a:prstGeom>
        </p:spPr>
        <p:txBody>
          <a:bodyPr wrap="square">
            <a:spAutoFit/>
          </a:bodyPr>
          <a:lstStyle/>
          <a:p>
            <a:r>
              <a:rPr lang="fr-FR" dirty="0" smtClean="0">
                <a:solidFill>
                  <a:srgbClr val="002060"/>
                </a:solidFill>
              </a:rPr>
              <a:t>23.6. </a:t>
            </a:r>
            <a:r>
              <a:rPr lang="fr-FR" b="1" dirty="0" smtClean="0">
                <a:solidFill>
                  <a:srgbClr val="002060"/>
                </a:solidFill>
              </a:rPr>
              <a:t>Annexe : Les céphalées d’origine vertébrales (suite)</a:t>
            </a: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3" name="ZoneTexte 2"/>
          <p:cNvSpPr txBox="1"/>
          <p:nvPr/>
        </p:nvSpPr>
        <p:spPr>
          <a:xfrm>
            <a:off x="169333" y="1140177"/>
            <a:ext cx="11875911" cy="5693866"/>
          </a:xfrm>
          <a:prstGeom prst="rect">
            <a:avLst/>
          </a:prstGeom>
          <a:noFill/>
        </p:spPr>
        <p:txBody>
          <a:bodyPr wrap="square" rtlCol="0">
            <a:spAutoFit/>
          </a:bodyPr>
          <a:lstStyle/>
          <a:p>
            <a:pPr algn="just"/>
            <a:r>
              <a:rPr lang="fr-FR" sz="1600" dirty="0">
                <a:solidFill>
                  <a:srgbClr val="002060"/>
                </a:solidFill>
              </a:rPr>
              <a:t>A cause de l’arthrose (spondylarthrose), chez les adultes et les personnes âgées, le cartilage </a:t>
            </a:r>
            <a:r>
              <a:rPr lang="fr-FR" sz="1600" dirty="0" smtClean="0">
                <a:solidFill>
                  <a:srgbClr val="002060"/>
                </a:solidFill>
              </a:rPr>
              <a:t>s’amincirait </a:t>
            </a:r>
            <a:r>
              <a:rPr lang="fr-FR" sz="1600" dirty="0">
                <a:solidFill>
                  <a:srgbClr val="002060"/>
                </a:solidFill>
              </a:rPr>
              <a:t>et les os d’une articulation se </a:t>
            </a:r>
            <a:r>
              <a:rPr lang="fr-FR" sz="1600" dirty="0" smtClean="0">
                <a:solidFill>
                  <a:srgbClr val="002060"/>
                </a:solidFill>
              </a:rPr>
              <a:t>rapprocheraient</a:t>
            </a:r>
            <a:r>
              <a:rPr lang="fr-FR" sz="1600" dirty="0">
                <a:solidFill>
                  <a:srgbClr val="002060"/>
                </a:solidFill>
              </a:rPr>
              <a:t>, ils </a:t>
            </a:r>
            <a:r>
              <a:rPr lang="fr-FR" sz="1600" dirty="0" smtClean="0">
                <a:solidFill>
                  <a:srgbClr val="002060"/>
                </a:solidFill>
              </a:rPr>
              <a:t>pourraient </a:t>
            </a:r>
            <a:r>
              <a:rPr lang="fr-FR" sz="1600" dirty="0">
                <a:solidFill>
                  <a:srgbClr val="002060"/>
                </a:solidFill>
              </a:rPr>
              <a:t>donc grincer lors du mouvement. Dans ce cas, il </a:t>
            </a:r>
            <a:r>
              <a:rPr lang="fr-FR" sz="1600" dirty="0" smtClean="0">
                <a:solidFill>
                  <a:srgbClr val="002060"/>
                </a:solidFill>
              </a:rPr>
              <a:t>serait facile </a:t>
            </a:r>
            <a:r>
              <a:rPr lang="fr-FR" sz="1600" dirty="0">
                <a:solidFill>
                  <a:srgbClr val="002060"/>
                </a:solidFill>
              </a:rPr>
              <a:t>de constater une inflammation des vertèbres cervicales. Chez les sujets plus jeunes, la douleur </a:t>
            </a:r>
            <a:r>
              <a:rPr lang="fr-FR" sz="1600" dirty="0" smtClean="0">
                <a:solidFill>
                  <a:srgbClr val="002060"/>
                </a:solidFill>
              </a:rPr>
              <a:t>pourrait </a:t>
            </a:r>
            <a:r>
              <a:rPr lang="fr-FR" sz="1600" dirty="0">
                <a:solidFill>
                  <a:srgbClr val="002060"/>
                </a:solidFill>
              </a:rPr>
              <a:t>être  liée à des spasmes musculaires de défense, à un traumatisme ou à un mouvement brusque qui </a:t>
            </a:r>
            <a:r>
              <a:rPr lang="fr-FR" sz="1600" dirty="0" smtClean="0">
                <a:solidFill>
                  <a:srgbClr val="002060"/>
                </a:solidFill>
              </a:rPr>
              <a:t>aurait </a:t>
            </a:r>
            <a:r>
              <a:rPr lang="fr-FR" sz="1600" dirty="0">
                <a:solidFill>
                  <a:srgbClr val="002060"/>
                </a:solidFill>
              </a:rPr>
              <a:t>causé la subluxation d’une vertèbre. Si la cervicalgie est dû à un coup de froid, il devrait disparaitre au bout de quelques </a:t>
            </a:r>
            <a:r>
              <a:rPr lang="fr-FR" sz="1600" dirty="0" smtClean="0">
                <a:solidFill>
                  <a:srgbClr val="002060"/>
                </a:solidFill>
              </a:rPr>
              <a:t>jours. Si </a:t>
            </a:r>
            <a:r>
              <a:rPr lang="fr-FR" sz="1600" dirty="0">
                <a:solidFill>
                  <a:srgbClr val="002060"/>
                </a:solidFill>
              </a:rPr>
              <a:t>le malaise est au niveau des deux premières vertèbres C1-C2, </a:t>
            </a:r>
            <a:r>
              <a:rPr lang="fr-FR" sz="1600" dirty="0" smtClean="0">
                <a:solidFill>
                  <a:srgbClr val="002060"/>
                </a:solidFill>
              </a:rPr>
              <a:t>seraient </a:t>
            </a:r>
            <a:r>
              <a:rPr lang="fr-FR" sz="1600" dirty="0">
                <a:solidFill>
                  <a:srgbClr val="002060"/>
                </a:solidFill>
              </a:rPr>
              <a:t>ressentis des vertiges ou étourdissements, des migraines ou céphalées et dans certains cas la nausée. Si le malaise est au niveau de la moyenne et basse cervicale : de C3 a C7, les symptômes </a:t>
            </a:r>
            <a:r>
              <a:rPr lang="fr-FR" sz="1600" dirty="0" smtClean="0">
                <a:solidFill>
                  <a:srgbClr val="002060"/>
                </a:solidFill>
              </a:rPr>
              <a:t>pourraient </a:t>
            </a:r>
            <a:r>
              <a:rPr lang="fr-FR" sz="1600" dirty="0">
                <a:solidFill>
                  <a:srgbClr val="002060"/>
                </a:solidFill>
              </a:rPr>
              <a:t>se poursuivre jusque dans le bras et la main. Si l’origine se trouve entre les vertèbres C7 et D1, c’est une zone délicate du cou appelé charnière cervico-dorsale car l’on passe d’une vertèbre cervicale avec une mobilité discrète à une dorsale plus fixe et stable. Les hernies discales se  manifestent plus fréquemment entre C6 et C7, entre C5 et C6 et entre C4 et </a:t>
            </a:r>
            <a:r>
              <a:rPr lang="fr-FR" sz="1600" dirty="0" smtClean="0">
                <a:solidFill>
                  <a:srgbClr val="002060"/>
                </a:solidFill>
              </a:rPr>
              <a:t>C5. </a:t>
            </a:r>
            <a:r>
              <a:rPr lang="fr-FR" sz="1600" dirty="0">
                <a:solidFill>
                  <a:srgbClr val="FF0000"/>
                </a:solidFill>
              </a:rPr>
              <a:t>La cervicalgie n’est pas un diagnostic</a:t>
            </a:r>
            <a:r>
              <a:rPr lang="fr-FR" sz="1600" dirty="0">
                <a:solidFill>
                  <a:srgbClr val="002060"/>
                </a:solidFill>
              </a:rPr>
              <a:t>, </a:t>
            </a:r>
            <a:r>
              <a:rPr lang="fr-FR" sz="1600" b="1" i="1" dirty="0">
                <a:solidFill>
                  <a:srgbClr val="002060"/>
                </a:solidFill>
              </a:rPr>
              <a:t>les causes de l’inflammation cervicale sont variables, elle est souvent due à une mauvaise posture, des vertèbres bloquées, l’exacerbation de vieux traumatismes et </a:t>
            </a:r>
            <a:r>
              <a:rPr lang="fr-FR" sz="1600" dirty="0">
                <a:solidFill>
                  <a:srgbClr val="FF0000"/>
                </a:solidFill>
              </a:rPr>
              <a:t>l’arthrose</a:t>
            </a:r>
            <a:r>
              <a:rPr lang="fr-FR" sz="1600" dirty="0" smtClean="0">
                <a:solidFill>
                  <a:srgbClr val="002060"/>
                </a:solidFill>
              </a:rPr>
              <a:t>. Les </a:t>
            </a:r>
            <a:r>
              <a:rPr lang="fr-FR" sz="1600" dirty="0">
                <a:solidFill>
                  <a:srgbClr val="002060"/>
                </a:solidFill>
              </a:rPr>
              <a:t>causes les plus fréquentes de la douleur et de la perte de mouvement du rachis cervical </a:t>
            </a:r>
            <a:r>
              <a:rPr lang="fr-FR" sz="1600" dirty="0" smtClean="0">
                <a:solidFill>
                  <a:srgbClr val="002060"/>
                </a:solidFill>
              </a:rPr>
              <a:t>seraient</a:t>
            </a:r>
            <a:r>
              <a:rPr lang="fr-FR" sz="1600" dirty="0">
                <a:solidFill>
                  <a:srgbClr val="002060"/>
                </a:solidFill>
              </a:rPr>
              <a:t>:</a:t>
            </a:r>
          </a:p>
          <a:p>
            <a:pPr marL="285750" indent="-285750" algn="just">
              <a:buFont typeface="Arial" panose="020B0604020202020204" pitchFamily="34" charset="0"/>
              <a:buChar char="•"/>
            </a:pPr>
            <a:r>
              <a:rPr lang="fr-FR" sz="1600" dirty="0">
                <a:solidFill>
                  <a:srgbClr val="002060"/>
                </a:solidFill>
              </a:rPr>
              <a:t>La cervicalgie </a:t>
            </a:r>
            <a:r>
              <a:rPr lang="fr-FR" sz="1600" i="1" dirty="0" smtClean="0">
                <a:solidFill>
                  <a:srgbClr val="002060"/>
                </a:solidFill>
              </a:rPr>
              <a:t>due </a:t>
            </a:r>
            <a:r>
              <a:rPr lang="fr-FR" sz="1600" i="1" dirty="0">
                <a:solidFill>
                  <a:srgbClr val="002060"/>
                </a:solidFill>
              </a:rPr>
              <a:t>à une mauvaise posture</a:t>
            </a:r>
            <a:r>
              <a:rPr lang="fr-FR" sz="1600" dirty="0">
                <a:solidFill>
                  <a:srgbClr val="002060"/>
                </a:solidFill>
              </a:rPr>
              <a:t>. </a:t>
            </a:r>
            <a:endParaRPr lang="fr-FR" sz="1600" dirty="0" smtClean="0">
              <a:solidFill>
                <a:srgbClr val="002060"/>
              </a:solidFill>
            </a:endParaRPr>
          </a:p>
          <a:p>
            <a:pPr marL="285750" indent="-285750" algn="just">
              <a:buFont typeface="Arial" panose="020B0604020202020204" pitchFamily="34" charset="0"/>
              <a:buChar char="•"/>
            </a:pPr>
            <a:r>
              <a:rPr lang="fr-FR" sz="1600" dirty="0" smtClean="0">
                <a:solidFill>
                  <a:srgbClr val="002060"/>
                </a:solidFill>
              </a:rPr>
              <a:t>étirement </a:t>
            </a:r>
            <a:r>
              <a:rPr lang="fr-FR" sz="1600" dirty="0">
                <a:solidFill>
                  <a:srgbClr val="002060"/>
                </a:solidFill>
              </a:rPr>
              <a:t>cervicale aiguë («coup du lapin» ou «entorse cervicale»).</a:t>
            </a:r>
          </a:p>
          <a:p>
            <a:pPr marL="285750" indent="-285750" algn="just">
              <a:buFont typeface="Arial" panose="020B0604020202020204" pitchFamily="34" charset="0"/>
              <a:buChar char="•"/>
            </a:pPr>
            <a:r>
              <a:rPr lang="fr-FR" sz="1600" dirty="0">
                <a:solidFill>
                  <a:srgbClr val="002060"/>
                </a:solidFill>
              </a:rPr>
              <a:t>Spondylarthrose </a:t>
            </a:r>
            <a:r>
              <a:rPr lang="fr-FR" sz="1600" dirty="0" smtClean="0">
                <a:solidFill>
                  <a:srgbClr val="002060"/>
                </a:solidFill>
              </a:rPr>
              <a:t>cervicale.</a:t>
            </a:r>
            <a:endParaRPr lang="fr-FR" sz="1600" dirty="0">
              <a:solidFill>
                <a:srgbClr val="002060"/>
              </a:solidFill>
            </a:endParaRPr>
          </a:p>
          <a:p>
            <a:pPr marL="285750" indent="-285750" algn="just">
              <a:buFont typeface="Arial" panose="020B0604020202020204" pitchFamily="34" charset="0"/>
              <a:buChar char="•"/>
            </a:pPr>
            <a:r>
              <a:rPr lang="fr-FR" sz="1600" dirty="0">
                <a:solidFill>
                  <a:srgbClr val="002060"/>
                </a:solidFill>
              </a:rPr>
              <a:t> </a:t>
            </a:r>
            <a:r>
              <a:rPr lang="fr-FR" sz="1600" dirty="0" smtClean="0">
                <a:solidFill>
                  <a:srgbClr val="002060"/>
                </a:solidFill>
              </a:rPr>
              <a:t>torticolis (°) [souvent lié à une mauvaise position : en faisant de la plomberie etc. …].</a:t>
            </a:r>
            <a:endParaRPr lang="fr-FR" sz="1600" dirty="0">
              <a:solidFill>
                <a:srgbClr val="002060"/>
              </a:solidFill>
            </a:endParaRPr>
          </a:p>
          <a:p>
            <a:pPr marL="285750" indent="-285750" algn="just">
              <a:buFont typeface="Arial" panose="020B0604020202020204" pitchFamily="34" charset="0"/>
              <a:buChar char="•"/>
            </a:pPr>
            <a:r>
              <a:rPr lang="fr-FR" sz="1600" dirty="0">
                <a:solidFill>
                  <a:srgbClr val="002060"/>
                </a:solidFill>
              </a:rPr>
              <a:t>Hernie ou  protrusion du disque.</a:t>
            </a:r>
          </a:p>
          <a:p>
            <a:pPr marL="285750" indent="-285750" algn="just">
              <a:buFont typeface="Arial" panose="020B0604020202020204" pitchFamily="34" charset="0"/>
              <a:buChar char="•"/>
            </a:pPr>
            <a:r>
              <a:rPr lang="fr-FR" sz="1600" dirty="0">
                <a:solidFill>
                  <a:srgbClr val="002060"/>
                </a:solidFill>
              </a:rPr>
              <a:t> maladies inflammatoires (polyarthrite rhumatoïde, spondylarthrite ankylosante)</a:t>
            </a:r>
          </a:p>
          <a:p>
            <a:pPr marL="285750" indent="-285750" algn="just">
              <a:buFont typeface="Arial" panose="020B0604020202020204" pitchFamily="34" charset="0"/>
              <a:buChar char="•"/>
            </a:pPr>
            <a:r>
              <a:rPr lang="fr-FR" sz="1600" dirty="0">
                <a:solidFill>
                  <a:srgbClr val="002060"/>
                </a:solidFill>
                <a:hlinkClick r:id="rId2"/>
              </a:rPr>
              <a:t>Fracture</a:t>
            </a:r>
            <a:r>
              <a:rPr lang="fr-FR" sz="1600" dirty="0">
                <a:solidFill>
                  <a:srgbClr val="002060"/>
                </a:solidFill>
              </a:rPr>
              <a:t> vertébrale.</a:t>
            </a:r>
          </a:p>
          <a:p>
            <a:pPr marL="285750" indent="-285750" algn="just">
              <a:buFont typeface="Arial" panose="020B0604020202020204" pitchFamily="34" charset="0"/>
              <a:buChar char="•"/>
            </a:pPr>
            <a:r>
              <a:rPr lang="fr-FR" sz="1600" dirty="0">
                <a:solidFill>
                  <a:srgbClr val="002060"/>
                </a:solidFill>
              </a:rPr>
              <a:t> Mauvaise occlusion ou anomalies du champ visuel.</a:t>
            </a:r>
          </a:p>
          <a:p>
            <a:pPr marL="285750" indent="-285750" algn="just">
              <a:buFont typeface="Arial" panose="020B0604020202020204" pitchFamily="34" charset="0"/>
              <a:buChar char="•"/>
            </a:pPr>
            <a:r>
              <a:rPr lang="fr-FR" sz="1600" dirty="0">
                <a:solidFill>
                  <a:srgbClr val="002060"/>
                </a:solidFill>
              </a:rPr>
              <a:t> subluxation C</a:t>
            </a:r>
            <a:r>
              <a:rPr lang="fr-FR" sz="1600" b="1" dirty="0">
                <a:solidFill>
                  <a:srgbClr val="002060"/>
                </a:solidFill>
              </a:rPr>
              <a:t>1</a:t>
            </a:r>
            <a:r>
              <a:rPr lang="fr-FR" sz="1600" dirty="0">
                <a:solidFill>
                  <a:srgbClr val="002060"/>
                </a:solidFill>
              </a:rPr>
              <a:t>–</a:t>
            </a:r>
            <a:r>
              <a:rPr lang="fr-FR" sz="1600" b="1" dirty="0">
                <a:solidFill>
                  <a:srgbClr val="002060"/>
                </a:solidFill>
              </a:rPr>
              <a:t>C2</a:t>
            </a:r>
            <a:r>
              <a:rPr lang="fr-FR" sz="1600" dirty="0">
                <a:solidFill>
                  <a:srgbClr val="002060"/>
                </a:solidFill>
              </a:rPr>
              <a:t> et autres subluxations intervertébrales.</a:t>
            </a:r>
          </a:p>
          <a:p>
            <a:pPr marL="285750" indent="-285750" algn="just">
              <a:buFont typeface="Arial" panose="020B0604020202020204" pitchFamily="34" charset="0"/>
              <a:buChar char="•"/>
            </a:pPr>
            <a:r>
              <a:rPr lang="fr-FR" sz="1600" dirty="0">
                <a:solidFill>
                  <a:srgbClr val="002060"/>
                </a:solidFill>
              </a:rPr>
              <a:t> Luxation verticale de l’apophyse odontoïde</a:t>
            </a:r>
            <a:r>
              <a:rPr lang="fr-FR" sz="1600" dirty="0" smtClean="0">
                <a:solidFill>
                  <a:srgbClr val="002060"/>
                </a:solidFill>
              </a:rPr>
              <a:t>.</a:t>
            </a:r>
          </a:p>
          <a:p>
            <a:pPr algn="just"/>
            <a:r>
              <a:rPr lang="fr-FR" sz="1200" dirty="0" smtClean="0">
                <a:solidFill>
                  <a:srgbClr val="002060"/>
                </a:solidFill>
              </a:rPr>
              <a:t>(°) </a:t>
            </a:r>
            <a:r>
              <a:rPr lang="fr-FR" sz="1200" dirty="0">
                <a:hlinkClick r:id="rId3"/>
              </a:rPr>
              <a:t>contracture</a:t>
            </a:r>
            <a:r>
              <a:rPr lang="fr-FR" sz="1200" dirty="0"/>
              <a:t> </a:t>
            </a:r>
            <a:r>
              <a:rPr lang="fr-FR" sz="1200" dirty="0">
                <a:solidFill>
                  <a:srgbClr val="002060"/>
                </a:solidFill>
              </a:rPr>
              <a:t>des muscles du cou, notamment des muscles </a:t>
            </a:r>
            <a:r>
              <a:rPr lang="fr-FR" sz="1200" dirty="0" err="1">
                <a:solidFill>
                  <a:srgbClr val="002060"/>
                </a:solidFill>
              </a:rPr>
              <a:t>sternocléido-occipitomastoïdiens</a:t>
            </a:r>
            <a:r>
              <a:rPr lang="fr-FR" sz="1200" dirty="0">
                <a:solidFill>
                  <a:srgbClr val="002060"/>
                </a:solidFill>
              </a:rPr>
              <a:t> (ou SCOM) et </a:t>
            </a:r>
            <a:r>
              <a:rPr lang="fr-FR" sz="1200" dirty="0" smtClean="0">
                <a:solidFill>
                  <a:srgbClr val="002060"/>
                </a:solidFill>
              </a:rPr>
              <a:t>trapèzes</a:t>
            </a:r>
            <a:r>
              <a:rPr lang="fr-FR" sz="1200" dirty="0" smtClean="0"/>
              <a:t>.</a:t>
            </a:r>
            <a:endParaRPr lang="fr-FR" sz="1200" dirty="0" smtClean="0">
              <a:solidFill>
                <a:srgbClr val="002060"/>
              </a:solidFill>
            </a:endParaRPr>
          </a:p>
          <a:p>
            <a:pPr algn="just"/>
            <a:r>
              <a:rPr lang="fr-FR" sz="1200" dirty="0" smtClean="0">
                <a:solidFill>
                  <a:srgbClr val="002060"/>
                </a:solidFill>
              </a:rPr>
              <a:t>Source </a:t>
            </a:r>
            <a:r>
              <a:rPr lang="fr-FR" sz="1200" dirty="0">
                <a:solidFill>
                  <a:srgbClr val="002060"/>
                </a:solidFill>
              </a:rPr>
              <a:t>: </a:t>
            </a:r>
            <a:r>
              <a:rPr lang="fr-FR" sz="1200" dirty="0">
                <a:solidFill>
                  <a:srgbClr val="002060"/>
                </a:solidFill>
                <a:hlinkClick r:id="rId4"/>
              </a:rPr>
              <a:t>http://www.physiotherapiepourtous.com/les-muscles-les-tendons/cervicalgie</a:t>
            </a:r>
            <a:r>
              <a:rPr lang="fr-FR" sz="1200" dirty="0" smtClean="0">
                <a:solidFill>
                  <a:srgbClr val="002060"/>
                </a:solidFill>
                <a:hlinkClick r:id="rId4"/>
              </a:rPr>
              <a:t>/</a:t>
            </a:r>
            <a:r>
              <a:rPr lang="fr-FR" sz="1200" dirty="0" smtClean="0">
                <a:solidFill>
                  <a:srgbClr val="002060"/>
                </a:solidFill>
              </a:rPr>
              <a:t> </a:t>
            </a:r>
            <a:endParaRPr lang="fr-FR" sz="1200" dirty="0">
              <a:solidFill>
                <a:srgbClr val="002060"/>
              </a:solidFill>
            </a:endParaRPr>
          </a:p>
        </p:txBody>
      </p:sp>
      <p:sp>
        <p:nvSpPr>
          <p:cNvPr id="10" name="ZoneTexte 9"/>
          <p:cNvSpPr txBox="1"/>
          <p:nvPr/>
        </p:nvSpPr>
        <p:spPr>
          <a:xfrm>
            <a:off x="7608348" y="3928533"/>
            <a:ext cx="4436896" cy="2812057"/>
          </a:xfrm>
          <a:prstGeom prst="rect">
            <a:avLst/>
          </a:prstGeom>
          <a:noFill/>
        </p:spPr>
        <p:txBody>
          <a:bodyPr wrap="square" rtlCol="0">
            <a:spAutoFit/>
          </a:bodyPr>
          <a:lstStyle/>
          <a:p>
            <a:pPr algn="just"/>
            <a:r>
              <a:rPr lang="fr-FR" sz="1600" dirty="0">
                <a:solidFill>
                  <a:srgbClr val="002060"/>
                </a:solidFill>
              </a:rPr>
              <a:t>Pathologies moins </a:t>
            </a:r>
            <a:r>
              <a:rPr lang="fr-FR" sz="1600" dirty="0" smtClean="0">
                <a:solidFill>
                  <a:srgbClr val="002060"/>
                </a:solidFill>
              </a:rPr>
              <a:t>fréquentes : </a:t>
            </a:r>
            <a:endParaRPr lang="fr-FR" sz="1600" dirty="0">
              <a:solidFill>
                <a:srgbClr val="002060"/>
              </a:solidFill>
            </a:endParaRPr>
          </a:p>
          <a:p>
            <a:pPr marL="285750" indent="-285750" algn="just">
              <a:buFont typeface="Arial" panose="020B0604020202020204" pitchFamily="34" charset="0"/>
              <a:buChar char="•"/>
            </a:pPr>
            <a:r>
              <a:rPr lang="fr-FR" sz="1600" dirty="0" smtClean="0">
                <a:solidFill>
                  <a:srgbClr val="002060"/>
                </a:solidFill>
              </a:rPr>
              <a:t>Infection (grippe …),</a:t>
            </a:r>
            <a:endParaRPr lang="fr-FR" sz="1600" dirty="0">
              <a:solidFill>
                <a:srgbClr val="002060"/>
              </a:solidFill>
            </a:endParaRPr>
          </a:p>
          <a:p>
            <a:pPr marL="285750" indent="-285750" algn="just">
              <a:buFont typeface="Arial" panose="020B0604020202020204" pitchFamily="34" charset="0"/>
              <a:buChar char="•"/>
            </a:pPr>
            <a:r>
              <a:rPr lang="fr-FR" sz="1600" dirty="0" smtClean="0">
                <a:solidFill>
                  <a:srgbClr val="002060"/>
                </a:solidFill>
              </a:rPr>
              <a:t>Maladies </a:t>
            </a:r>
            <a:r>
              <a:rPr lang="fr-FR" sz="1600" dirty="0">
                <a:solidFill>
                  <a:srgbClr val="002060"/>
                </a:solidFill>
              </a:rPr>
              <a:t>métaboliques (ostéomalacie, maladie de Paget</a:t>
            </a:r>
            <a:r>
              <a:rPr lang="fr-FR" sz="1600" dirty="0" smtClean="0">
                <a:solidFill>
                  <a:srgbClr val="002060"/>
                </a:solidFill>
              </a:rPr>
              <a:t>),</a:t>
            </a:r>
            <a:endParaRPr lang="fr-FR" sz="1600" dirty="0">
              <a:solidFill>
                <a:srgbClr val="002060"/>
              </a:solidFill>
            </a:endParaRPr>
          </a:p>
          <a:p>
            <a:pPr marL="285750" indent="-285750" algn="just">
              <a:buFont typeface="Arial" panose="020B0604020202020204" pitchFamily="34" charset="0"/>
              <a:buChar char="•"/>
            </a:pPr>
            <a:r>
              <a:rPr lang="fr-FR" sz="1600" dirty="0" smtClean="0">
                <a:solidFill>
                  <a:srgbClr val="002060"/>
                </a:solidFill>
              </a:rPr>
              <a:t>La </a:t>
            </a:r>
            <a:r>
              <a:rPr lang="fr-FR" sz="1600" dirty="0">
                <a:solidFill>
                  <a:srgbClr val="002060"/>
                </a:solidFill>
              </a:rPr>
              <a:t>douleur référée au niveau cervicale (</a:t>
            </a:r>
            <a:r>
              <a:rPr lang="fr-FR" sz="1600" dirty="0" smtClean="0">
                <a:solidFill>
                  <a:srgbClr val="002060"/>
                </a:solidFill>
              </a:rPr>
              <a:t>angine, </a:t>
            </a:r>
            <a:r>
              <a:rPr lang="fr-FR" sz="1600" dirty="0">
                <a:solidFill>
                  <a:srgbClr val="002060"/>
                </a:solidFill>
              </a:rPr>
              <a:t>tumeur de </a:t>
            </a:r>
            <a:r>
              <a:rPr lang="fr-FR" sz="1600" dirty="0" err="1" smtClean="0">
                <a:solidFill>
                  <a:srgbClr val="002060"/>
                </a:solidFill>
              </a:rPr>
              <a:t>Pancoast</a:t>
            </a:r>
            <a:r>
              <a:rPr lang="fr-FR" sz="1600" dirty="0" smtClean="0">
                <a:solidFill>
                  <a:srgbClr val="002060"/>
                </a:solidFill>
              </a:rPr>
              <a:t>, anévrisme),</a:t>
            </a:r>
            <a:endParaRPr lang="fr-FR" sz="1600" dirty="0">
              <a:solidFill>
                <a:srgbClr val="002060"/>
              </a:solidFill>
            </a:endParaRPr>
          </a:p>
          <a:p>
            <a:pPr marL="285750" indent="-285750" algn="just">
              <a:buFont typeface="Arial" panose="020B0604020202020204" pitchFamily="34" charset="0"/>
              <a:buChar char="•"/>
            </a:pPr>
            <a:r>
              <a:rPr lang="fr-FR" sz="1600" dirty="0">
                <a:solidFill>
                  <a:srgbClr val="002060"/>
                </a:solidFill>
              </a:rPr>
              <a:t>Hyperostose </a:t>
            </a:r>
            <a:r>
              <a:rPr lang="fr-FR" sz="1600" dirty="0" smtClean="0">
                <a:solidFill>
                  <a:srgbClr val="002060"/>
                </a:solidFill>
              </a:rPr>
              <a:t>ankylosante,</a:t>
            </a:r>
            <a:endParaRPr lang="fr-FR" sz="1600" dirty="0">
              <a:solidFill>
                <a:srgbClr val="002060"/>
              </a:solidFill>
            </a:endParaRPr>
          </a:p>
          <a:p>
            <a:pPr marL="285750" indent="-285750" algn="just">
              <a:buFont typeface="Arial" panose="020B0604020202020204" pitchFamily="34" charset="0"/>
              <a:buChar char="•"/>
            </a:pPr>
            <a:r>
              <a:rPr lang="fr-FR" sz="1600" dirty="0" smtClean="0">
                <a:solidFill>
                  <a:srgbClr val="002060"/>
                </a:solidFill>
              </a:rPr>
              <a:t>(</a:t>
            </a:r>
            <a:r>
              <a:rPr lang="fr-FR" sz="1600" dirty="0">
                <a:solidFill>
                  <a:srgbClr val="002060"/>
                </a:solidFill>
              </a:rPr>
              <a:t>DISH)</a:t>
            </a:r>
          </a:p>
          <a:p>
            <a:pPr marL="285750" indent="-285750" algn="just">
              <a:buFont typeface="Arial" panose="020B0604020202020204" pitchFamily="34" charset="0"/>
              <a:buChar char="•"/>
            </a:pPr>
            <a:r>
              <a:rPr lang="fr-FR" sz="1600" dirty="0">
                <a:solidFill>
                  <a:srgbClr val="002060"/>
                </a:solidFill>
              </a:rPr>
              <a:t> </a:t>
            </a:r>
            <a:r>
              <a:rPr lang="fr-FR" sz="1600" dirty="0" smtClean="0">
                <a:solidFill>
                  <a:srgbClr val="002060"/>
                </a:solidFill>
              </a:rPr>
              <a:t>Myélopathie, </a:t>
            </a:r>
            <a:r>
              <a:rPr lang="fr-FR" sz="1600" dirty="0" err="1" smtClean="0">
                <a:solidFill>
                  <a:srgbClr val="002060"/>
                </a:solidFill>
              </a:rPr>
              <a:t>Radiculopathie</a:t>
            </a:r>
            <a:r>
              <a:rPr lang="fr-FR" sz="1600" dirty="0" smtClean="0">
                <a:solidFill>
                  <a:srgbClr val="002060"/>
                </a:solidFill>
              </a:rPr>
              <a:t>, Néoplasie,</a:t>
            </a:r>
            <a:endParaRPr lang="fr-FR" sz="1600" dirty="0">
              <a:solidFill>
                <a:srgbClr val="002060"/>
              </a:solidFill>
            </a:endParaRPr>
          </a:p>
          <a:p>
            <a:pPr marL="285750" indent="-285750" algn="just">
              <a:buFont typeface="Arial" panose="020B0604020202020204" pitchFamily="34" charset="0"/>
              <a:buChar char="•"/>
            </a:pPr>
            <a:r>
              <a:rPr lang="fr-FR" sz="1600" dirty="0">
                <a:solidFill>
                  <a:srgbClr val="002060"/>
                </a:solidFill>
              </a:rPr>
              <a:t>insuffisance du circuit vertébrale due à une compression </a:t>
            </a:r>
            <a:r>
              <a:rPr lang="fr-FR" sz="1600" dirty="0" smtClean="0">
                <a:solidFill>
                  <a:srgbClr val="002060"/>
                </a:solidFill>
              </a:rPr>
              <a:t>osseuse.</a:t>
            </a:r>
            <a:endParaRPr lang="fr-FR" sz="1600" dirty="0">
              <a:solidFill>
                <a:srgbClr val="002060"/>
              </a:solidFill>
            </a:endParaRPr>
          </a:p>
        </p:txBody>
      </p:sp>
      <p:sp>
        <p:nvSpPr>
          <p:cNvPr id="11" name="ZoneTexte 10"/>
          <p:cNvSpPr txBox="1"/>
          <p:nvPr/>
        </p:nvSpPr>
        <p:spPr>
          <a:xfrm>
            <a:off x="7755467" y="343685"/>
            <a:ext cx="4289777" cy="646331"/>
          </a:xfrm>
          <a:prstGeom prst="rect">
            <a:avLst/>
          </a:prstGeom>
          <a:noFill/>
          <a:ln>
            <a:solidFill>
              <a:srgbClr val="002060"/>
            </a:solidFill>
          </a:ln>
        </p:spPr>
        <p:txBody>
          <a:bodyPr wrap="square" rtlCol="0">
            <a:spAutoFit/>
          </a:bodyPr>
          <a:lstStyle/>
          <a:p>
            <a:pPr algn="just"/>
            <a:r>
              <a:rPr lang="fr-FR" sz="1200" dirty="0" smtClean="0">
                <a:solidFill>
                  <a:srgbClr val="002060"/>
                </a:solidFill>
              </a:rPr>
              <a:t>Les contractions </a:t>
            </a:r>
            <a:r>
              <a:rPr lang="fr-FR" sz="1200" dirty="0">
                <a:solidFill>
                  <a:srgbClr val="002060"/>
                </a:solidFill>
              </a:rPr>
              <a:t>douloureuses des muscles de la région cervico-dorsale</a:t>
            </a:r>
            <a:r>
              <a:rPr lang="fr-FR" sz="1200" dirty="0" smtClean="0">
                <a:solidFill>
                  <a:srgbClr val="002060"/>
                </a:solidFill>
              </a:rPr>
              <a:t>, des </a:t>
            </a:r>
            <a:r>
              <a:rPr lang="fr-FR" sz="1200" dirty="0">
                <a:solidFill>
                  <a:srgbClr val="002060"/>
                </a:solidFill>
              </a:rPr>
              <a:t>positions </a:t>
            </a:r>
            <a:r>
              <a:rPr lang="fr-FR" sz="1200" dirty="0" smtClean="0">
                <a:solidFill>
                  <a:srgbClr val="002060"/>
                </a:solidFill>
              </a:rPr>
              <a:t>inadaptées peuvent être à l’origine de maux de tête </a:t>
            </a:r>
            <a:r>
              <a:rPr lang="fr-FR" sz="1200" i="1" dirty="0" smtClean="0">
                <a:solidFill>
                  <a:srgbClr val="002060"/>
                </a:solidFill>
              </a:rPr>
              <a:t>ressemblant à des céphalées de tension</a:t>
            </a:r>
            <a:r>
              <a:rPr lang="fr-FR" sz="1200" dirty="0" smtClean="0">
                <a:solidFill>
                  <a:srgbClr val="002060"/>
                </a:solidFill>
              </a:rPr>
              <a:t>.</a:t>
            </a:r>
            <a:endParaRPr lang="fr-FR" sz="1200" dirty="0">
              <a:solidFill>
                <a:srgbClr val="002060"/>
              </a:solidFill>
            </a:endParaRPr>
          </a:p>
        </p:txBody>
      </p:sp>
    </p:spTree>
    <p:extLst>
      <p:ext uri="{BB962C8B-B14F-4D97-AF65-F5344CB8AC3E}">
        <p14:creationId xmlns:p14="http://schemas.microsoft.com/office/powerpoint/2010/main" val="2459096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03199" y="169680"/>
            <a:ext cx="674511" cy="320675"/>
          </a:xfrm>
        </p:spPr>
        <p:txBody>
          <a:bodyPr/>
          <a:lstStyle/>
          <a:p>
            <a:fld id="{CE177AD9-1C89-497B-82D4-54EC60B92A04}" type="slidenum">
              <a:rPr lang="fr-FR" smtClean="0"/>
              <a:t>96</a:t>
            </a:fld>
            <a:endParaRPr lang="fr-FR" dirty="0"/>
          </a:p>
        </p:txBody>
      </p:sp>
      <p:sp>
        <p:nvSpPr>
          <p:cNvPr id="4" name="Rectangle 3"/>
          <p:cNvSpPr/>
          <p:nvPr/>
        </p:nvSpPr>
        <p:spPr>
          <a:xfrm>
            <a:off x="98775" y="523198"/>
            <a:ext cx="6550381" cy="369332"/>
          </a:xfrm>
          <a:prstGeom prst="rect">
            <a:avLst/>
          </a:prstGeom>
        </p:spPr>
        <p:txBody>
          <a:bodyPr wrap="square">
            <a:spAutoFit/>
          </a:bodyPr>
          <a:lstStyle/>
          <a:p>
            <a:r>
              <a:rPr lang="fr-FR" dirty="0" smtClean="0">
                <a:solidFill>
                  <a:srgbClr val="002060"/>
                </a:solidFill>
              </a:rPr>
              <a:t>23.6. </a:t>
            </a:r>
            <a:r>
              <a:rPr lang="fr-FR" b="1" dirty="0" smtClean="0">
                <a:solidFill>
                  <a:srgbClr val="002060"/>
                </a:solidFill>
              </a:rPr>
              <a:t>Annexe : Les céphalées d’origine vertébrales (suite et fin)</a:t>
            </a:r>
          </a:p>
        </p:txBody>
      </p:sp>
      <p:sp>
        <p:nvSpPr>
          <p:cNvPr id="5" name="ZoneTexte 4"/>
          <p:cNvSpPr txBox="1"/>
          <p:nvPr/>
        </p:nvSpPr>
        <p:spPr>
          <a:xfrm>
            <a:off x="6255579" y="173623"/>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98775" y="958216"/>
            <a:ext cx="11878736" cy="5815118"/>
          </a:xfrm>
          <a:prstGeom prst="rect">
            <a:avLst/>
          </a:prstGeom>
          <a:noFill/>
        </p:spPr>
        <p:txBody>
          <a:bodyPr wrap="square" rtlCol="0">
            <a:spAutoFit/>
          </a:bodyPr>
          <a:lstStyle/>
          <a:p>
            <a:r>
              <a:rPr lang="fr-FR" u="sng" dirty="0" smtClean="0">
                <a:solidFill>
                  <a:srgbClr val="002060"/>
                </a:solidFill>
              </a:rPr>
              <a:t>Les traitements des douleurs du cou </a:t>
            </a:r>
            <a:r>
              <a:rPr lang="fr-FR" dirty="0" smtClean="0">
                <a:solidFill>
                  <a:srgbClr val="002060"/>
                </a:solidFill>
              </a:rPr>
              <a:t>:</a:t>
            </a:r>
          </a:p>
          <a:p>
            <a:pPr algn="just"/>
            <a:r>
              <a:rPr lang="fr-FR" dirty="0">
                <a:solidFill>
                  <a:srgbClr val="002060"/>
                </a:solidFill>
              </a:rPr>
              <a:t>Une inflammation du cou a un traitement personnalisé en fonction de la cause, mais toutes ont en commun la correction de la posture et  la </a:t>
            </a:r>
            <a:r>
              <a:rPr lang="fr-FR" dirty="0" err="1">
                <a:solidFill>
                  <a:srgbClr val="002060"/>
                </a:solidFill>
              </a:rPr>
              <a:t>physiokynésithérapie</a:t>
            </a:r>
            <a:r>
              <a:rPr lang="fr-FR" dirty="0">
                <a:solidFill>
                  <a:srgbClr val="002060"/>
                </a:solidFill>
              </a:rPr>
              <a:t>. Si la cause est l’arthrose, l’aggravation d’une vieille blessure ou d’une contracture, les  thérapies physiques sont très utiles: </a:t>
            </a:r>
            <a:r>
              <a:rPr lang="fr-FR" dirty="0" smtClean="0">
                <a:solidFill>
                  <a:srgbClr val="002060"/>
                </a:solidFill>
              </a:rPr>
              <a:t>Laser® </a:t>
            </a:r>
            <a:r>
              <a:rPr lang="fr-FR" dirty="0">
                <a:solidFill>
                  <a:srgbClr val="002060"/>
                </a:solidFill>
              </a:rPr>
              <a:t>et </a:t>
            </a:r>
            <a:r>
              <a:rPr lang="fr-FR" dirty="0" err="1">
                <a:solidFill>
                  <a:srgbClr val="002060"/>
                </a:solidFill>
              </a:rPr>
              <a:t>Tecar</a:t>
            </a:r>
            <a:r>
              <a:rPr lang="fr-FR" dirty="0">
                <a:solidFill>
                  <a:srgbClr val="002060"/>
                </a:solidFill>
              </a:rPr>
              <a:t> en particulier. Un torticolis ou un bloc vertébral sont soignés  avec la thérapie manuelle de type McKenzie ou la mobilisation vertébrale. Porter une minerve qui bloque l’articulation n’est pas utile et est contre-productif, car elle ajoute de la rigidité à la douleur.</a:t>
            </a:r>
            <a:r>
              <a:rPr lang="fr-FR" dirty="0" smtClean="0">
                <a:solidFill>
                  <a:srgbClr val="002060"/>
                </a:solidFill>
              </a:rPr>
              <a:t> </a:t>
            </a:r>
          </a:p>
          <a:p>
            <a:pPr algn="just"/>
            <a:endParaRPr lang="fr-FR" dirty="0" smtClean="0">
              <a:solidFill>
                <a:srgbClr val="002060"/>
              </a:solidFill>
            </a:endParaRPr>
          </a:p>
          <a:p>
            <a:pPr algn="just"/>
            <a:r>
              <a:rPr lang="fr-FR" u="sng" dirty="0">
                <a:solidFill>
                  <a:srgbClr val="002060"/>
                </a:solidFill>
              </a:rPr>
              <a:t>Comment peut-on prévenir le douleur au cou d’origine musculaire</a:t>
            </a:r>
            <a:r>
              <a:rPr lang="fr-FR" dirty="0">
                <a:solidFill>
                  <a:srgbClr val="002060"/>
                </a:solidFill>
              </a:rPr>
              <a:t> </a:t>
            </a:r>
            <a:r>
              <a:rPr lang="fr-FR" dirty="0" smtClean="0">
                <a:solidFill>
                  <a:srgbClr val="002060"/>
                </a:solidFill>
              </a:rPr>
              <a:t>?</a:t>
            </a:r>
          </a:p>
          <a:p>
            <a:pPr algn="just"/>
            <a:r>
              <a:rPr lang="fr-FR" dirty="0">
                <a:solidFill>
                  <a:srgbClr val="002060"/>
                </a:solidFill>
              </a:rPr>
              <a:t>La gymnastique posturale comme la neck-</a:t>
            </a:r>
            <a:r>
              <a:rPr lang="fr-FR" dirty="0" err="1">
                <a:solidFill>
                  <a:srgbClr val="002060"/>
                </a:solidFill>
              </a:rPr>
              <a:t>school</a:t>
            </a:r>
            <a:r>
              <a:rPr lang="fr-FR" dirty="0">
                <a:solidFill>
                  <a:srgbClr val="002060"/>
                </a:solidFill>
              </a:rPr>
              <a:t> ou la méthode Mc </a:t>
            </a:r>
            <a:r>
              <a:rPr lang="fr-FR" dirty="0" err="1">
                <a:solidFill>
                  <a:srgbClr val="002060"/>
                </a:solidFill>
              </a:rPr>
              <a:t>Kenzie</a:t>
            </a:r>
            <a:r>
              <a:rPr lang="fr-FR" dirty="0">
                <a:solidFill>
                  <a:srgbClr val="002060"/>
                </a:solidFill>
              </a:rPr>
              <a:t> sont les plus appropriés.  En cas de cervicalgie d’origine musculaire, le massage thérapeutique est indiqué aussi bien en phase aiguë que chronique. Le bon geste pour qui souffre de cette pathologie  est de dormir en décubitus dorsal ou sur le côté car la position sur le ventre maintient les muscles du cou en tension toute la nuit et  cause des contractions douloureuses</a:t>
            </a:r>
            <a:r>
              <a:rPr lang="fr-FR" dirty="0" smtClean="0">
                <a:solidFill>
                  <a:srgbClr val="002060"/>
                </a:solidFill>
              </a:rPr>
              <a:t>. </a:t>
            </a:r>
          </a:p>
          <a:p>
            <a:pPr algn="just"/>
            <a:r>
              <a:rPr lang="fr-FR" dirty="0" smtClean="0">
                <a:solidFill>
                  <a:srgbClr val="002060"/>
                </a:solidFill>
              </a:rPr>
              <a:t>Il </a:t>
            </a:r>
            <a:r>
              <a:rPr lang="fr-FR" dirty="0">
                <a:solidFill>
                  <a:srgbClr val="002060"/>
                </a:solidFill>
              </a:rPr>
              <a:t>est possible d’appliquer le </a:t>
            </a:r>
            <a:r>
              <a:rPr lang="fr-FR" dirty="0" err="1">
                <a:solidFill>
                  <a:srgbClr val="002060"/>
                </a:solidFill>
              </a:rPr>
              <a:t>taping</a:t>
            </a:r>
            <a:r>
              <a:rPr lang="fr-FR" dirty="0">
                <a:solidFill>
                  <a:srgbClr val="002060"/>
                </a:solidFill>
              </a:rPr>
              <a:t> neuromusculaire ou </a:t>
            </a:r>
            <a:r>
              <a:rPr lang="fr-FR" dirty="0" err="1">
                <a:solidFill>
                  <a:srgbClr val="002060"/>
                </a:solidFill>
              </a:rPr>
              <a:t>kinesio-taping</a:t>
            </a:r>
            <a:r>
              <a:rPr lang="fr-FR" dirty="0">
                <a:solidFill>
                  <a:srgbClr val="002060"/>
                </a:solidFill>
              </a:rPr>
              <a:t>, c’est à dire des bandes élastiques </a:t>
            </a:r>
            <a:r>
              <a:rPr lang="fr-FR" dirty="0" smtClean="0">
                <a:solidFill>
                  <a:srgbClr val="002060"/>
                </a:solidFill>
              </a:rPr>
              <a:t>très </a:t>
            </a:r>
            <a:r>
              <a:rPr lang="fr-FR" dirty="0">
                <a:solidFill>
                  <a:srgbClr val="002060"/>
                </a:solidFill>
              </a:rPr>
              <a:t>utilisées dans le monde du sport qui </a:t>
            </a:r>
            <a:r>
              <a:rPr lang="fr-FR" dirty="0" smtClean="0">
                <a:solidFill>
                  <a:srgbClr val="002060"/>
                </a:solidFill>
              </a:rPr>
              <a:t>s’étendent </a:t>
            </a:r>
            <a:r>
              <a:rPr lang="fr-FR" dirty="0">
                <a:solidFill>
                  <a:srgbClr val="002060"/>
                </a:solidFill>
              </a:rPr>
              <a:t>de l’origine de l’insertion du muscle et servent à réduire la douleur, détendre les muscles et donner une sensation  de soutien. En fonction de la tension appliquée, elle  peut réduire les spasmes musculaires sur un côté du cou et des épaules en activant la musculature de l’autre côté</a:t>
            </a:r>
            <a:r>
              <a:rPr lang="fr-FR" dirty="0" smtClean="0">
                <a:solidFill>
                  <a:srgbClr val="002060"/>
                </a:solidFill>
              </a:rPr>
              <a:t>.</a:t>
            </a:r>
          </a:p>
          <a:p>
            <a:pPr algn="just"/>
            <a:r>
              <a:rPr lang="fr-FR" sz="1200" dirty="0" smtClean="0">
                <a:solidFill>
                  <a:srgbClr val="002060"/>
                </a:solidFill>
              </a:rPr>
              <a:t>Source : </a:t>
            </a:r>
            <a:r>
              <a:rPr lang="fr-FR" sz="1200" dirty="0">
                <a:solidFill>
                  <a:srgbClr val="002060"/>
                </a:solidFill>
              </a:rPr>
              <a:t>Dr. Massimo </a:t>
            </a:r>
            <a:r>
              <a:rPr lang="fr-FR" sz="1200" dirty="0" err="1">
                <a:solidFill>
                  <a:srgbClr val="002060"/>
                </a:solidFill>
              </a:rPr>
              <a:t>Defilippo</a:t>
            </a:r>
            <a:r>
              <a:rPr lang="fr-FR" sz="1200" dirty="0">
                <a:solidFill>
                  <a:srgbClr val="002060"/>
                </a:solidFill>
              </a:rPr>
              <a:t> </a:t>
            </a:r>
            <a:r>
              <a:rPr lang="fr-FR" sz="1200" dirty="0" err="1" smtClean="0">
                <a:solidFill>
                  <a:srgbClr val="002060"/>
                </a:solidFill>
              </a:rPr>
              <a:t>Fisioterapista</a:t>
            </a:r>
            <a:r>
              <a:rPr lang="fr-FR" sz="1200" dirty="0" smtClean="0">
                <a:solidFill>
                  <a:srgbClr val="002060"/>
                </a:solidFill>
              </a:rPr>
              <a:t>, </a:t>
            </a:r>
            <a:r>
              <a:rPr lang="fr-FR" sz="1200" dirty="0">
                <a:hlinkClick r:id="rId2"/>
              </a:rPr>
              <a:t>http://</a:t>
            </a:r>
            <a:r>
              <a:rPr lang="fr-FR" sz="1200" dirty="0" smtClean="0">
                <a:hlinkClick r:id="rId2"/>
              </a:rPr>
              <a:t>www.fisioterapiareggio.com</a:t>
            </a:r>
            <a:r>
              <a:rPr lang="fr-FR" sz="1200" dirty="0"/>
              <a:t>, </a:t>
            </a:r>
            <a:r>
              <a:rPr lang="fr-FR" sz="1200" dirty="0">
                <a:hlinkClick r:id="rId3"/>
              </a:rPr>
              <a:t>http://www.physiotherapiepourtous.com/les-muscles-les-tendons/cervicalgie</a:t>
            </a:r>
            <a:r>
              <a:rPr lang="fr-FR" sz="1200" dirty="0" smtClean="0">
                <a:hlinkClick r:id="rId3"/>
              </a:rPr>
              <a:t>/</a:t>
            </a:r>
            <a:r>
              <a:rPr lang="fr-FR" sz="1200" dirty="0" smtClean="0"/>
              <a:t> </a:t>
            </a:r>
          </a:p>
          <a:p>
            <a:pPr algn="just"/>
            <a:endParaRPr lang="fr-FR" sz="1200" dirty="0" smtClean="0"/>
          </a:p>
          <a:p>
            <a:pPr algn="just"/>
            <a:r>
              <a:rPr lang="fr-FR" sz="1200" u="sng" dirty="0" smtClean="0">
                <a:solidFill>
                  <a:srgbClr val="002060"/>
                </a:solidFill>
              </a:rPr>
              <a:t>Autres traitements des contractures musculaires </a:t>
            </a:r>
            <a:r>
              <a:rPr lang="fr-FR" sz="1200" dirty="0" smtClean="0">
                <a:solidFill>
                  <a:srgbClr val="002060"/>
                </a:solidFill>
              </a:rPr>
              <a:t>: </a:t>
            </a:r>
          </a:p>
          <a:p>
            <a:pPr algn="just"/>
            <a:r>
              <a:rPr lang="fr-FR" sz="1200" dirty="0" smtClean="0">
                <a:solidFill>
                  <a:srgbClr val="002060"/>
                </a:solidFill>
              </a:rPr>
              <a:t>L'application </a:t>
            </a:r>
            <a:r>
              <a:rPr lang="fr-FR" sz="1200" dirty="0">
                <a:solidFill>
                  <a:srgbClr val="002060"/>
                </a:solidFill>
              </a:rPr>
              <a:t>de chaleur est généralement bénéfique et prendre un bain chaud (à 38 ou 39 °C) est susceptible de décontracter les muscles et d'atténuer quelque peu les douleurs</a:t>
            </a:r>
            <a:r>
              <a:rPr lang="fr-FR" sz="1200" dirty="0" smtClean="0">
                <a:solidFill>
                  <a:srgbClr val="002060"/>
                </a:solidFill>
              </a:rPr>
              <a:t>. On peut </a:t>
            </a:r>
            <a:r>
              <a:rPr lang="fr-FR" sz="1200" dirty="0">
                <a:solidFill>
                  <a:srgbClr val="002060"/>
                </a:solidFill>
              </a:rPr>
              <a:t>s'allonger en laissant </a:t>
            </a:r>
            <a:r>
              <a:rPr lang="fr-FR" sz="1200" dirty="0" smtClean="0">
                <a:solidFill>
                  <a:srgbClr val="002060"/>
                </a:solidFill>
              </a:rPr>
              <a:t>sa </a:t>
            </a:r>
            <a:r>
              <a:rPr lang="fr-FR" sz="1200" dirty="0">
                <a:solidFill>
                  <a:srgbClr val="002060"/>
                </a:solidFill>
              </a:rPr>
              <a:t>tête posée, éventuellement surélevée par un </a:t>
            </a:r>
            <a:r>
              <a:rPr lang="fr-FR" sz="1200" dirty="0" smtClean="0">
                <a:solidFill>
                  <a:srgbClr val="002060"/>
                </a:solidFill>
              </a:rPr>
              <a:t>coussin. </a:t>
            </a:r>
            <a:r>
              <a:rPr lang="fr-FR" sz="1200" u="sng" dirty="0" smtClean="0">
                <a:solidFill>
                  <a:srgbClr val="C00000"/>
                </a:solidFill>
              </a:rPr>
              <a:t>Note</a:t>
            </a:r>
            <a:r>
              <a:rPr lang="fr-FR" sz="1200" dirty="0" smtClean="0">
                <a:solidFill>
                  <a:srgbClr val="C00000"/>
                </a:solidFill>
              </a:rPr>
              <a:t> : Ces dernières thérapies ne fonctionnent jamais avec les céphalées de tension primaire.</a:t>
            </a:r>
            <a:r>
              <a:rPr lang="fr-FR" sz="1200" dirty="0" smtClean="0">
                <a:solidFill>
                  <a:srgbClr val="002060"/>
                </a:solidFill>
              </a:rPr>
              <a:t> Les traitement ostéopathiques concernent le crâne, le thorax, le bassin et les vertèbres lombaires, les reins.</a:t>
            </a:r>
          </a:p>
          <a:p>
            <a:pPr algn="just"/>
            <a:r>
              <a:rPr lang="fr-FR" sz="1200" dirty="0">
                <a:solidFill>
                  <a:srgbClr val="002060"/>
                </a:solidFill>
              </a:rPr>
              <a:t>Source : </a:t>
            </a:r>
            <a:r>
              <a:rPr lang="fr-FR" sz="1200" dirty="0">
                <a:solidFill>
                  <a:srgbClr val="002060"/>
                </a:solidFill>
                <a:hlinkClick r:id="rId4"/>
              </a:rPr>
              <a:t>http://</a:t>
            </a:r>
            <a:r>
              <a:rPr lang="fr-FR" sz="1200" dirty="0" smtClean="0">
                <a:solidFill>
                  <a:srgbClr val="002060"/>
                </a:solidFill>
                <a:hlinkClick r:id="rId4"/>
              </a:rPr>
              <a:t>douleurs-musculaires.comprendrechoisir.com/comprendre/traitement-du-torticolis</a:t>
            </a:r>
            <a:r>
              <a:rPr lang="fr-FR" sz="1200" dirty="0" smtClean="0">
                <a:solidFill>
                  <a:srgbClr val="002060"/>
                </a:solidFill>
              </a:rPr>
              <a:t> </a:t>
            </a:r>
            <a:endParaRPr lang="fr-FR" sz="1200" dirty="0">
              <a:solidFill>
                <a:srgbClr val="C00000"/>
              </a:solidFill>
            </a:endParaRPr>
          </a:p>
        </p:txBody>
      </p:sp>
    </p:spTree>
    <p:extLst>
      <p:ext uri="{BB962C8B-B14F-4D97-AF65-F5344CB8AC3E}">
        <p14:creationId xmlns:p14="http://schemas.microsoft.com/office/powerpoint/2010/main" val="32361510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97</a:t>
            </a:fld>
            <a:endParaRPr lang="fr-FR" dirty="0"/>
          </a:p>
        </p:txBody>
      </p:sp>
      <p:sp>
        <p:nvSpPr>
          <p:cNvPr id="4" name="Rectangle 3"/>
          <p:cNvSpPr/>
          <p:nvPr/>
        </p:nvSpPr>
        <p:spPr>
          <a:xfrm>
            <a:off x="259643" y="648053"/>
            <a:ext cx="4583290" cy="367947"/>
          </a:xfrm>
          <a:prstGeom prst="rect">
            <a:avLst/>
          </a:prstGeom>
        </p:spPr>
        <p:txBody>
          <a:bodyPr wrap="square">
            <a:spAutoFit/>
          </a:bodyPr>
          <a:lstStyle/>
          <a:p>
            <a:r>
              <a:rPr lang="fr-FR" dirty="0" smtClean="0">
                <a:solidFill>
                  <a:srgbClr val="002060"/>
                </a:solidFill>
              </a:rPr>
              <a:t>23.6bis. </a:t>
            </a:r>
            <a:r>
              <a:rPr lang="fr-FR" b="1" dirty="0" smtClean="0">
                <a:solidFill>
                  <a:srgbClr val="002060"/>
                </a:solidFill>
              </a:rPr>
              <a:t>Annexe : </a:t>
            </a:r>
            <a:r>
              <a:rPr lang="fr-FR" b="1" dirty="0">
                <a:solidFill>
                  <a:srgbClr val="002060"/>
                </a:solidFill>
              </a:rPr>
              <a:t>Traumatisme cervical</a:t>
            </a:r>
            <a:endParaRPr lang="fr-FR" b="1" dirty="0" smtClean="0">
              <a:solidFill>
                <a:srgbClr val="002060"/>
              </a:solidFill>
            </a:endParaRPr>
          </a:p>
        </p:txBody>
      </p:sp>
      <p:sp>
        <p:nvSpPr>
          <p:cNvPr id="5" name="ZoneTexte 4"/>
          <p:cNvSpPr txBox="1"/>
          <p:nvPr/>
        </p:nvSpPr>
        <p:spPr>
          <a:xfrm>
            <a:off x="5120640"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3" name="ZoneTexte 2"/>
          <p:cNvSpPr txBox="1"/>
          <p:nvPr/>
        </p:nvSpPr>
        <p:spPr>
          <a:xfrm>
            <a:off x="169333" y="1140177"/>
            <a:ext cx="8918223" cy="5724644"/>
          </a:xfrm>
          <a:prstGeom prst="rect">
            <a:avLst/>
          </a:prstGeom>
          <a:noFill/>
        </p:spPr>
        <p:txBody>
          <a:bodyPr wrap="square" rtlCol="0">
            <a:spAutoFit/>
          </a:bodyPr>
          <a:lstStyle/>
          <a:p>
            <a:pPr algn="just"/>
            <a:r>
              <a:rPr lang="fr-FR" dirty="0" smtClean="0">
                <a:solidFill>
                  <a:srgbClr val="002060"/>
                </a:solidFill>
              </a:rPr>
              <a:t>« </a:t>
            </a:r>
            <a:r>
              <a:rPr lang="fr-FR" i="1" dirty="0" smtClean="0">
                <a:solidFill>
                  <a:srgbClr val="002060"/>
                </a:solidFill>
              </a:rPr>
              <a:t>Un</a:t>
            </a:r>
            <a:r>
              <a:rPr lang="fr-FR" i="1" dirty="0">
                <a:solidFill>
                  <a:srgbClr val="002060"/>
                </a:solidFill>
              </a:rPr>
              <a:t> </a:t>
            </a:r>
            <a:r>
              <a:rPr lang="fr-FR" b="1" i="1" dirty="0">
                <a:solidFill>
                  <a:srgbClr val="002060"/>
                </a:solidFill>
              </a:rPr>
              <a:t>traumatisme cervical</a:t>
            </a:r>
            <a:r>
              <a:rPr lang="fr-FR" i="1" dirty="0">
                <a:solidFill>
                  <a:srgbClr val="002060"/>
                </a:solidFill>
              </a:rPr>
              <a:t> désigne tout</a:t>
            </a:r>
            <a:r>
              <a:rPr lang="fr-FR" i="1" dirty="0"/>
              <a:t> </a:t>
            </a:r>
            <a:r>
              <a:rPr lang="fr-FR" i="1" dirty="0">
                <a:hlinkClick r:id="rId2" tooltip="Traumatisme"/>
              </a:rPr>
              <a:t>traumatisme</a:t>
            </a:r>
            <a:r>
              <a:rPr lang="fr-FR" i="1" dirty="0"/>
              <a:t> </a:t>
            </a:r>
            <a:r>
              <a:rPr lang="fr-FR" i="1" dirty="0">
                <a:solidFill>
                  <a:srgbClr val="002060"/>
                </a:solidFill>
              </a:rPr>
              <a:t>atteignant les structures du</a:t>
            </a:r>
            <a:r>
              <a:rPr lang="fr-FR" i="1" dirty="0"/>
              <a:t> </a:t>
            </a:r>
            <a:r>
              <a:rPr lang="fr-FR" i="1" dirty="0">
                <a:hlinkClick r:id="rId3" tooltip="Cou"/>
              </a:rPr>
              <a:t>cou</a:t>
            </a:r>
            <a:r>
              <a:rPr lang="fr-FR" i="1" dirty="0"/>
              <a:t>. </a:t>
            </a:r>
            <a:r>
              <a:rPr lang="fr-FR" i="1" dirty="0">
                <a:solidFill>
                  <a:srgbClr val="002060"/>
                </a:solidFill>
              </a:rPr>
              <a:t>Un tel traumatisme peut être isolé ou associé à d'autres dans le cas d'un </a:t>
            </a:r>
            <a:r>
              <a:rPr lang="fr-FR" i="1" dirty="0">
                <a:hlinkClick r:id="rId4" tooltip="Polytraumatisé"/>
              </a:rPr>
              <a:t>polytraumatisé</a:t>
            </a:r>
            <a:r>
              <a:rPr lang="fr-FR" i="1" dirty="0"/>
              <a:t>. </a:t>
            </a:r>
            <a:r>
              <a:rPr lang="fr-FR" i="1" dirty="0">
                <a:solidFill>
                  <a:srgbClr val="002060"/>
                </a:solidFill>
              </a:rPr>
              <a:t>Un traumatisme cervical est potentiellement grave car le cou est une partie du corps où de nombreuses structures jouant un rôle physiologique important sont présentes et relativement exposées :</a:t>
            </a:r>
            <a:r>
              <a:rPr lang="fr-FR" i="1" dirty="0"/>
              <a:t> </a:t>
            </a:r>
            <a:r>
              <a:rPr lang="fr-FR" i="1" dirty="0">
                <a:hlinkClick r:id="rId5" tooltip="Carotide"/>
              </a:rPr>
              <a:t>carotide</a:t>
            </a:r>
            <a:r>
              <a:rPr lang="fr-FR" i="1" dirty="0"/>
              <a:t>, </a:t>
            </a:r>
            <a:r>
              <a:rPr lang="fr-FR" i="1" dirty="0">
                <a:hlinkClick r:id="rId6" tooltip="Larynx"/>
              </a:rPr>
              <a:t>larynx</a:t>
            </a:r>
            <a:r>
              <a:rPr lang="fr-FR" i="1" dirty="0"/>
              <a:t>, </a:t>
            </a:r>
            <a:r>
              <a:rPr lang="fr-FR" i="1" dirty="0">
                <a:hlinkClick r:id="rId7" tooltip="Moelle épinière"/>
              </a:rPr>
              <a:t>moelle épinière</a:t>
            </a:r>
            <a:r>
              <a:rPr lang="fr-FR" i="1" dirty="0"/>
              <a:t>. </a:t>
            </a:r>
            <a:r>
              <a:rPr lang="fr-FR" i="1" dirty="0">
                <a:solidFill>
                  <a:srgbClr val="002060"/>
                </a:solidFill>
              </a:rPr>
              <a:t>Lorsque ces structures sont atteintes, le recours urgent à une prise en charge chirurgicale est impératif.</a:t>
            </a:r>
            <a:endParaRPr lang="fr-FR" i="1" dirty="0" smtClean="0">
              <a:solidFill>
                <a:srgbClr val="002060"/>
              </a:solidFill>
            </a:endParaRPr>
          </a:p>
          <a:p>
            <a:pPr algn="just"/>
            <a:r>
              <a:rPr lang="fr-FR" b="1" i="1" dirty="0" smtClean="0">
                <a:solidFill>
                  <a:srgbClr val="002060"/>
                </a:solidFill>
              </a:rPr>
              <a:t>Mais lorsque </a:t>
            </a:r>
            <a:r>
              <a:rPr lang="fr-FR" b="1" i="1" dirty="0">
                <a:solidFill>
                  <a:srgbClr val="002060"/>
                </a:solidFill>
              </a:rPr>
              <a:t>les </a:t>
            </a:r>
            <a:r>
              <a:rPr lang="fr-FR" b="1" i="1" dirty="0" smtClean="0">
                <a:solidFill>
                  <a:srgbClr val="002060"/>
                </a:solidFill>
              </a:rPr>
              <a:t>images (de bonne résolution) semblent normales et que pourtant persistent douleur </a:t>
            </a:r>
            <a:r>
              <a:rPr lang="fr-FR" b="1" i="1" dirty="0">
                <a:solidFill>
                  <a:srgbClr val="002060"/>
                </a:solidFill>
              </a:rPr>
              <a:t>et </a:t>
            </a:r>
            <a:r>
              <a:rPr lang="fr-FR" b="1" i="1" dirty="0" smtClean="0">
                <a:solidFill>
                  <a:srgbClr val="002060"/>
                </a:solidFill>
              </a:rPr>
              <a:t>raideur,</a:t>
            </a:r>
            <a:r>
              <a:rPr lang="fr-FR" i="1" dirty="0" smtClean="0">
                <a:solidFill>
                  <a:srgbClr val="002060"/>
                </a:solidFill>
              </a:rPr>
              <a:t> le médecin </a:t>
            </a:r>
            <a:r>
              <a:rPr lang="fr-FR" i="1" dirty="0">
                <a:solidFill>
                  <a:srgbClr val="002060"/>
                </a:solidFill>
              </a:rPr>
              <a:t>porte le diagnostic par défaut</a:t>
            </a:r>
            <a:r>
              <a:rPr lang="fr-FR" i="1" dirty="0"/>
              <a:t> </a:t>
            </a:r>
            <a:r>
              <a:rPr lang="fr-FR" i="1" dirty="0">
                <a:solidFill>
                  <a:srgbClr val="002060"/>
                </a:solidFill>
              </a:rPr>
              <a:t>“d’</a:t>
            </a:r>
            <a:r>
              <a:rPr lang="fr-FR" i="1" dirty="0">
                <a:hlinkClick r:id="rId8" tooltip="Entorse (médecine)"/>
              </a:rPr>
              <a:t>entorse</a:t>
            </a:r>
            <a:r>
              <a:rPr lang="fr-FR" i="1" dirty="0"/>
              <a:t> </a:t>
            </a:r>
            <a:r>
              <a:rPr lang="fr-FR" i="1" dirty="0">
                <a:solidFill>
                  <a:srgbClr val="002060"/>
                </a:solidFill>
              </a:rPr>
              <a:t>bénigne”. Il s’agit probablement de lésions discales ou ligamentaires à l’origine de douleurs </a:t>
            </a:r>
            <a:r>
              <a:rPr lang="fr-FR" i="1" dirty="0" smtClean="0">
                <a:solidFill>
                  <a:srgbClr val="002060"/>
                </a:solidFill>
              </a:rPr>
              <a:t>irradiées</a:t>
            </a:r>
            <a:r>
              <a:rPr lang="fr-FR" i="1" dirty="0" smtClean="0">
                <a:solidFill>
                  <a:srgbClr val="FF0000"/>
                </a:solidFill>
              </a:rPr>
              <a:t>. La </a:t>
            </a:r>
            <a:r>
              <a:rPr lang="fr-FR" i="1" dirty="0">
                <a:solidFill>
                  <a:srgbClr val="FF0000"/>
                </a:solidFill>
              </a:rPr>
              <a:t>symptomatologie est habituellement riche :</a:t>
            </a:r>
            <a:r>
              <a:rPr lang="fr-FR" i="1" dirty="0"/>
              <a:t> </a:t>
            </a:r>
            <a:r>
              <a:rPr lang="fr-FR" b="1" i="1" dirty="0">
                <a:hlinkClick r:id="rId9" tooltip="Céphalée"/>
              </a:rPr>
              <a:t>céphalées</a:t>
            </a:r>
            <a:r>
              <a:rPr lang="fr-FR" b="1" i="1" dirty="0">
                <a:solidFill>
                  <a:srgbClr val="FF0000"/>
                </a:solidFill>
              </a:rPr>
              <a:t>,</a:t>
            </a:r>
            <a:r>
              <a:rPr lang="fr-FR" b="1" i="1" dirty="0"/>
              <a:t> </a:t>
            </a:r>
            <a:r>
              <a:rPr lang="fr-FR" b="1" i="1" dirty="0">
                <a:hlinkClick r:id="rId10" tooltip="Insomnie"/>
              </a:rPr>
              <a:t>insomnies</a:t>
            </a:r>
            <a:r>
              <a:rPr lang="fr-FR" b="1" i="1" dirty="0">
                <a:solidFill>
                  <a:srgbClr val="FF0000"/>
                </a:solidFill>
              </a:rPr>
              <a:t>,</a:t>
            </a:r>
            <a:r>
              <a:rPr lang="fr-FR" b="1" i="1" dirty="0"/>
              <a:t> </a:t>
            </a:r>
            <a:r>
              <a:rPr lang="fr-FR" b="1" i="1" dirty="0">
                <a:solidFill>
                  <a:srgbClr val="FF0000"/>
                </a:solidFill>
              </a:rPr>
              <a:t>douleurs nucales, dorsales</a:t>
            </a:r>
            <a:r>
              <a:rPr lang="fr-FR" i="1" dirty="0">
                <a:solidFill>
                  <a:srgbClr val="FF0000"/>
                </a:solidFill>
              </a:rPr>
              <a:t>, </a:t>
            </a:r>
            <a:r>
              <a:rPr lang="fr-FR" i="1" dirty="0" smtClean="0">
                <a:solidFill>
                  <a:srgbClr val="002060"/>
                </a:solidFill>
              </a:rPr>
              <a:t>pseudo-Lhermitte </a:t>
            </a:r>
            <a:r>
              <a:rPr lang="fr-FR" i="1" dirty="0">
                <a:solidFill>
                  <a:srgbClr val="002060"/>
                </a:solidFill>
              </a:rPr>
              <a:t>… et peut évoluer vers </a:t>
            </a:r>
            <a:r>
              <a:rPr lang="fr-FR" i="1" dirty="0" smtClean="0">
                <a:solidFill>
                  <a:srgbClr val="002060"/>
                </a:solidFill>
              </a:rPr>
              <a:t>la dépression et la revendication [pour un traitement vraiment et enfin efficace]. </a:t>
            </a:r>
            <a:r>
              <a:rPr lang="fr-FR" i="1" dirty="0">
                <a:solidFill>
                  <a:srgbClr val="002060"/>
                </a:solidFill>
              </a:rPr>
              <a:t>La mobilisation précoce sous forme d’exercices quotidiens et le sevrage de la </a:t>
            </a:r>
            <a:r>
              <a:rPr lang="fr-FR" i="1" dirty="0" smtClean="0">
                <a:solidFill>
                  <a:srgbClr val="002060"/>
                </a:solidFill>
              </a:rPr>
              <a:t>contention (+), </a:t>
            </a:r>
            <a:r>
              <a:rPr lang="fr-FR" i="1" dirty="0">
                <a:solidFill>
                  <a:srgbClr val="002060"/>
                </a:solidFill>
              </a:rPr>
              <a:t>dès la sédation de la contracture </a:t>
            </a:r>
            <a:r>
              <a:rPr lang="fr-FR" i="1" dirty="0" smtClean="0">
                <a:solidFill>
                  <a:srgbClr val="002060"/>
                </a:solidFill>
              </a:rPr>
              <a:t>musculaire, </a:t>
            </a:r>
            <a:r>
              <a:rPr lang="fr-FR" i="1" dirty="0">
                <a:solidFill>
                  <a:srgbClr val="002060"/>
                </a:solidFill>
              </a:rPr>
              <a:t>améliorent l’évolution de ces patients de façon statistiquement significative. Il n’y a pas d’autre traitement efficace. En particulier, il n’y a pas de traitement chirurgical en l’absence </a:t>
            </a:r>
            <a:r>
              <a:rPr lang="fr-FR" i="1" dirty="0" smtClean="0">
                <a:solidFill>
                  <a:srgbClr val="002060"/>
                </a:solidFill>
              </a:rPr>
              <a:t>d’instabilité (*)</a:t>
            </a:r>
            <a:r>
              <a:rPr lang="fr-FR" dirty="0">
                <a:solidFill>
                  <a:srgbClr val="002060"/>
                </a:solidFill>
              </a:rPr>
              <a:t> </a:t>
            </a:r>
            <a:r>
              <a:rPr lang="fr-FR" dirty="0" smtClean="0">
                <a:solidFill>
                  <a:srgbClr val="002060"/>
                </a:solidFill>
              </a:rPr>
              <a:t>».</a:t>
            </a:r>
          </a:p>
          <a:p>
            <a:pPr algn="just"/>
            <a:r>
              <a:rPr lang="fr-FR" sz="1200" dirty="0">
                <a:solidFill>
                  <a:srgbClr val="002060"/>
                </a:solidFill>
              </a:rPr>
              <a:t>Dans le cas de </a:t>
            </a:r>
            <a:r>
              <a:rPr lang="fr-FR" sz="1200" b="1" i="1" dirty="0">
                <a:solidFill>
                  <a:srgbClr val="002060"/>
                </a:solidFill>
              </a:rPr>
              <a:t>traumatisme cervical</a:t>
            </a:r>
            <a:r>
              <a:rPr lang="fr-FR" sz="1200" dirty="0">
                <a:solidFill>
                  <a:srgbClr val="002060"/>
                </a:solidFill>
              </a:rPr>
              <a:t>, le patient peut avoir à porter une minerve médicale ou collier cervical, durant un certain temps.</a:t>
            </a:r>
          </a:p>
          <a:p>
            <a:pPr algn="just"/>
            <a:endParaRPr lang="fr-FR" sz="1200" dirty="0">
              <a:solidFill>
                <a:srgbClr val="002060"/>
              </a:solidFill>
            </a:endParaRPr>
          </a:p>
          <a:p>
            <a:pPr algn="just"/>
            <a:r>
              <a:rPr lang="fr-FR" sz="1200" dirty="0" smtClean="0">
                <a:solidFill>
                  <a:srgbClr val="002060"/>
                </a:solidFill>
              </a:rPr>
              <a:t>Source </a:t>
            </a:r>
            <a:r>
              <a:rPr lang="fr-FR" sz="1200" dirty="0">
                <a:solidFill>
                  <a:srgbClr val="002060"/>
                </a:solidFill>
              </a:rPr>
              <a:t>: </a:t>
            </a:r>
            <a:r>
              <a:rPr lang="fr-FR" sz="1200" dirty="0">
                <a:hlinkClick r:id="rId11"/>
              </a:rPr>
              <a:t>https://</a:t>
            </a:r>
            <a:r>
              <a:rPr lang="fr-FR" sz="1200" dirty="0" smtClean="0">
                <a:hlinkClick r:id="rId11"/>
              </a:rPr>
              <a:t>fr.wikipedia.org/wiki/Traumatisme_cervical</a:t>
            </a:r>
            <a:r>
              <a:rPr lang="fr-FR" sz="1200" dirty="0" smtClean="0"/>
              <a:t> </a:t>
            </a:r>
          </a:p>
          <a:p>
            <a:pPr algn="just"/>
            <a:r>
              <a:rPr lang="fr-FR" sz="1200" dirty="0" smtClean="0">
                <a:solidFill>
                  <a:srgbClr val="002060"/>
                </a:solidFill>
              </a:rPr>
              <a:t>(+) Contention : </a:t>
            </a:r>
            <a:r>
              <a:rPr lang="fr-FR" sz="1200" i="1" dirty="0">
                <a:solidFill>
                  <a:srgbClr val="002060"/>
                </a:solidFill>
              </a:rPr>
              <a:t>Procédé thérapeutique permettant d'immobiliser un membre</a:t>
            </a:r>
            <a:r>
              <a:rPr lang="fr-FR" sz="1200" dirty="0">
                <a:solidFill>
                  <a:srgbClr val="002060"/>
                </a:solidFill>
              </a:rPr>
              <a:t>, de comprimer des tissus ou de protéger un malade agité</a:t>
            </a:r>
            <a:r>
              <a:rPr lang="fr-FR" sz="1200" dirty="0" smtClean="0">
                <a:solidFill>
                  <a:srgbClr val="002060"/>
                </a:solidFill>
              </a:rPr>
              <a:t>. Ici il s’agit du cou.</a:t>
            </a:r>
          </a:p>
          <a:p>
            <a:pPr algn="just"/>
            <a:r>
              <a:rPr lang="fr-FR" sz="1200" dirty="0" smtClean="0">
                <a:solidFill>
                  <a:srgbClr val="002060"/>
                </a:solidFill>
              </a:rPr>
              <a:t>(°) Sédation : </a:t>
            </a:r>
            <a:r>
              <a:rPr lang="fr-FR" sz="1200" dirty="0">
                <a:solidFill>
                  <a:srgbClr val="002060"/>
                </a:solidFill>
              </a:rPr>
              <a:t>Utilisation de moyens en majorité médicamenteux permettant de calmer le malade en vue d'assurer son confort physique et psychique tout en facilitant les soins</a:t>
            </a:r>
            <a:r>
              <a:rPr lang="fr-FR" sz="1200" dirty="0" smtClean="0">
                <a:solidFill>
                  <a:srgbClr val="002060"/>
                </a:solidFill>
              </a:rPr>
              <a:t>. En général, elle est réalisé grâce à la prescription d’un médicament antidouleur (antiinflammatoire).</a:t>
            </a:r>
          </a:p>
          <a:p>
            <a:pPr algn="just"/>
            <a:r>
              <a:rPr lang="fr-FR" sz="1200" dirty="0" smtClean="0">
                <a:solidFill>
                  <a:srgbClr val="002060"/>
                </a:solidFill>
              </a:rPr>
              <a:t>(*) D’évolution ou de croissance de la douleur dans le temps.</a:t>
            </a:r>
          </a:p>
        </p:txBody>
      </p:sp>
      <p:pic>
        <p:nvPicPr>
          <p:cNvPr id="6" name="Imag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96437" y="191135"/>
            <a:ext cx="2143125" cy="2543175"/>
          </a:xfrm>
          <a:prstGeom prst="rect">
            <a:avLst/>
          </a:prstGeom>
        </p:spPr>
      </p:pic>
      <p:sp>
        <p:nvSpPr>
          <p:cNvPr id="7" name="ZoneTexte 6"/>
          <p:cNvSpPr txBox="1"/>
          <p:nvPr/>
        </p:nvSpPr>
        <p:spPr>
          <a:xfrm>
            <a:off x="9290755" y="2734310"/>
            <a:ext cx="2754488" cy="1015663"/>
          </a:xfrm>
          <a:prstGeom prst="rect">
            <a:avLst/>
          </a:prstGeom>
          <a:noFill/>
        </p:spPr>
        <p:txBody>
          <a:bodyPr wrap="square" rtlCol="0">
            <a:spAutoFit/>
          </a:bodyPr>
          <a:lstStyle/>
          <a:p>
            <a:pPr algn="ctr"/>
            <a:r>
              <a:rPr lang="fr-FR" sz="1200" dirty="0">
                <a:solidFill>
                  <a:srgbClr val="002060"/>
                </a:solidFill>
              </a:rPr>
              <a:t>Traumatisme rachidien </a:t>
            </a:r>
            <a:r>
              <a:rPr lang="fr-FR" sz="1200" dirty="0" smtClean="0">
                <a:solidFill>
                  <a:srgbClr val="002060"/>
                </a:solidFill>
              </a:rPr>
              <a:t>cervical : </a:t>
            </a:r>
            <a:r>
              <a:rPr lang="fr-FR" sz="1200" dirty="0">
                <a:solidFill>
                  <a:srgbClr val="002060"/>
                </a:solidFill>
              </a:rPr>
              <a:t>Fracture de la base de</a:t>
            </a:r>
            <a:r>
              <a:rPr lang="fr-FR" sz="1200" dirty="0"/>
              <a:t> l'</a:t>
            </a:r>
            <a:r>
              <a:rPr lang="fr-FR" sz="1200" dirty="0">
                <a:hlinkClick r:id="rId13" tooltip="Odontoïde"/>
              </a:rPr>
              <a:t>odontoïde</a:t>
            </a:r>
            <a:r>
              <a:rPr lang="fr-FR" sz="1200" dirty="0"/>
              <a:t> </a:t>
            </a:r>
            <a:r>
              <a:rPr lang="fr-FR" sz="1200" dirty="0">
                <a:solidFill>
                  <a:srgbClr val="002060"/>
                </a:solidFill>
              </a:rPr>
              <a:t>(une partie de C2) repérée au scanner</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14"/>
              </a:rPr>
              <a:t>https://fr.wikipedia.org/wiki/Traumatisme_cervical#/</a:t>
            </a:r>
            <a:r>
              <a:rPr lang="fr-FR" sz="1200" dirty="0" smtClean="0">
                <a:solidFill>
                  <a:srgbClr val="002060"/>
                </a:solidFill>
                <a:hlinkClick r:id="rId14"/>
              </a:rPr>
              <a:t>media/File:PdensfracCT.png</a:t>
            </a:r>
            <a:r>
              <a:rPr lang="fr-FR" sz="1200" dirty="0" smtClean="0">
                <a:solidFill>
                  <a:srgbClr val="002060"/>
                </a:solidFill>
              </a:rPr>
              <a:t> </a:t>
            </a:r>
            <a:endParaRPr lang="fr-FR" sz="1200" dirty="0">
              <a:solidFill>
                <a:srgbClr val="002060"/>
              </a:solidFill>
            </a:endParaRPr>
          </a:p>
        </p:txBody>
      </p:sp>
      <p:pic>
        <p:nvPicPr>
          <p:cNvPr id="8" name="Imag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90755" y="5277484"/>
            <a:ext cx="1512712" cy="1453261"/>
          </a:xfrm>
          <a:prstGeom prst="rect">
            <a:avLst/>
          </a:prstGeom>
        </p:spPr>
      </p:pic>
      <p:pic>
        <p:nvPicPr>
          <p:cNvPr id="9" name="Imag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90755" y="3837728"/>
            <a:ext cx="1181100" cy="1323975"/>
          </a:xfrm>
          <a:prstGeom prst="rect">
            <a:avLst/>
          </a:prstGeom>
        </p:spPr>
      </p:pic>
      <p:pic>
        <p:nvPicPr>
          <p:cNvPr id="10" name="Image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81476" y="3817833"/>
            <a:ext cx="1363767" cy="1363767"/>
          </a:xfrm>
          <a:prstGeom prst="rect">
            <a:avLst/>
          </a:prstGeom>
        </p:spPr>
      </p:pic>
      <p:sp>
        <p:nvSpPr>
          <p:cNvPr id="11" name="ZoneTexte 10"/>
          <p:cNvSpPr txBox="1"/>
          <p:nvPr/>
        </p:nvSpPr>
        <p:spPr>
          <a:xfrm>
            <a:off x="10927644" y="5277484"/>
            <a:ext cx="1117599" cy="830997"/>
          </a:xfrm>
          <a:prstGeom prst="rect">
            <a:avLst/>
          </a:prstGeom>
          <a:noFill/>
        </p:spPr>
        <p:txBody>
          <a:bodyPr wrap="square" rtlCol="0">
            <a:spAutoFit/>
          </a:bodyPr>
          <a:lstStyle/>
          <a:p>
            <a:pPr algn="just"/>
            <a:r>
              <a:rPr lang="fr-FR" sz="1200" dirty="0" smtClean="0">
                <a:solidFill>
                  <a:srgbClr val="002060"/>
                </a:solidFill>
              </a:rPr>
              <a:t>Minerves médicales ou colliers cervicaux.</a:t>
            </a:r>
            <a:endParaRPr lang="fr-FR" sz="1200" dirty="0">
              <a:solidFill>
                <a:srgbClr val="002060"/>
              </a:solidFill>
            </a:endParaRPr>
          </a:p>
        </p:txBody>
      </p:sp>
    </p:spTree>
    <p:extLst>
      <p:ext uri="{BB962C8B-B14F-4D97-AF65-F5344CB8AC3E}">
        <p14:creationId xmlns:p14="http://schemas.microsoft.com/office/powerpoint/2010/main" val="29507602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98</a:t>
            </a:fld>
            <a:endParaRPr lang="fr-FR" dirty="0"/>
          </a:p>
        </p:txBody>
      </p:sp>
      <p:sp>
        <p:nvSpPr>
          <p:cNvPr id="4" name="Rectangle 3"/>
          <p:cNvSpPr/>
          <p:nvPr/>
        </p:nvSpPr>
        <p:spPr>
          <a:xfrm>
            <a:off x="220132" y="648053"/>
            <a:ext cx="11616268" cy="369332"/>
          </a:xfrm>
          <a:prstGeom prst="rect">
            <a:avLst/>
          </a:prstGeom>
        </p:spPr>
        <p:txBody>
          <a:bodyPr wrap="square">
            <a:spAutoFit/>
          </a:bodyPr>
          <a:lstStyle/>
          <a:p>
            <a:r>
              <a:rPr lang="fr-FR" dirty="0" smtClean="0">
                <a:solidFill>
                  <a:srgbClr val="002060"/>
                </a:solidFill>
              </a:rPr>
              <a:t>23.7. Annexe : </a:t>
            </a:r>
            <a:r>
              <a:rPr lang="fr-FR" b="1" dirty="0" smtClean="0">
                <a:solidFill>
                  <a:srgbClr val="002060"/>
                </a:solidFill>
              </a:rPr>
              <a:t>Méningites</a:t>
            </a:r>
          </a:p>
        </p:txBody>
      </p:sp>
      <p:sp>
        <p:nvSpPr>
          <p:cNvPr id="5" name="ZoneTexte 4"/>
          <p:cNvSpPr txBox="1"/>
          <p:nvPr/>
        </p:nvSpPr>
        <p:spPr>
          <a:xfrm>
            <a:off x="5240868"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320800" y="149481"/>
            <a:ext cx="3454400"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URGENCE THERAPEUTIQUE VITALE</a:t>
            </a:r>
            <a:endParaRPr lang="fr-FR" b="1" dirty="0">
              <a:solidFill>
                <a:srgbClr val="FF0000"/>
              </a:solidFill>
            </a:endParaRPr>
          </a:p>
        </p:txBody>
      </p:sp>
      <p:sp>
        <p:nvSpPr>
          <p:cNvPr id="3" name="ZoneTexte 2"/>
          <p:cNvSpPr txBox="1"/>
          <p:nvPr/>
        </p:nvSpPr>
        <p:spPr>
          <a:xfrm>
            <a:off x="180622" y="1017384"/>
            <a:ext cx="7778046" cy="5744659"/>
          </a:xfrm>
          <a:prstGeom prst="rect">
            <a:avLst/>
          </a:prstGeom>
          <a:noFill/>
        </p:spPr>
        <p:txBody>
          <a:bodyPr wrap="square" rtlCol="0">
            <a:spAutoFit/>
          </a:bodyPr>
          <a:lstStyle/>
          <a:p>
            <a:pPr algn="just"/>
            <a:r>
              <a:rPr lang="fr-FR" dirty="0">
                <a:solidFill>
                  <a:srgbClr val="002060"/>
                </a:solidFill>
              </a:rPr>
              <a:t>La </a:t>
            </a:r>
            <a:r>
              <a:rPr lang="fr-FR" dirty="0">
                <a:hlinkClick r:id="rId2"/>
              </a:rPr>
              <a:t>méningite</a:t>
            </a:r>
            <a:r>
              <a:rPr lang="fr-FR" dirty="0"/>
              <a:t> </a:t>
            </a:r>
            <a:r>
              <a:rPr lang="fr-FR" dirty="0">
                <a:solidFill>
                  <a:srgbClr val="002060"/>
                </a:solidFill>
              </a:rPr>
              <a:t>correspond à l'inflammation des méninges. Les méninges sont les enveloppes du système nerveux, notamment la moelle épinière et le cerveau</a:t>
            </a:r>
            <a:r>
              <a:rPr lang="fr-FR" dirty="0" smtClean="0">
                <a:solidFill>
                  <a:srgbClr val="002060"/>
                </a:solidFill>
              </a:rPr>
              <a:t>. </a:t>
            </a:r>
            <a:r>
              <a:rPr lang="fr-FR" b="1" dirty="0" smtClean="0">
                <a:solidFill>
                  <a:srgbClr val="FF0000"/>
                </a:solidFill>
              </a:rPr>
              <a:t>Potentiellement </a:t>
            </a:r>
            <a:r>
              <a:rPr lang="fr-FR" b="1" dirty="0">
                <a:solidFill>
                  <a:srgbClr val="FF0000"/>
                </a:solidFill>
              </a:rPr>
              <a:t>mortelle, elle doit être traitée en urgence. </a:t>
            </a:r>
            <a:endParaRPr lang="fr-FR" b="1" dirty="0" smtClean="0">
              <a:solidFill>
                <a:srgbClr val="FF0000"/>
              </a:solidFill>
            </a:endParaRPr>
          </a:p>
          <a:p>
            <a:pPr algn="just"/>
            <a:r>
              <a:rPr lang="fr-FR" dirty="0" smtClean="0">
                <a:solidFill>
                  <a:srgbClr val="002060"/>
                </a:solidFill>
              </a:rPr>
              <a:t>Le </a:t>
            </a:r>
            <a:r>
              <a:rPr lang="fr-FR" dirty="0">
                <a:solidFill>
                  <a:srgbClr val="002060"/>
                </a:solidFill>
              </a:rPr>
              <a:t>plus souvent, la méningite est virale (due à un virus) et plus rarement, mais malheureusement </a:t>
            </a:r>
            <a:r>
              <a:rPr lang="fr-FR" dirty="0">
                <a:solidFill>
                  <a:srgbClr val="FF0000"/>
                </a:solidFill>
              </a:rPr>
              <a:t>ce sont les cas les plus graves</a:t>
            </a:r>
            <a:r>
              <a:rPr lang="fr-FR" dirty="0">
                <a:solidFill>
                  <a:srgbClr val="002060"/>
                </a:solidFill>
              </a:rPr>
              <a:t>, la méningite peut être bactérienne. L'</a:t>
            </a:r>
            <a:r>
              <a:rPr lang="fr-FR" dirty="0">
                <a:hlinkClick r:id="rId3"/>
              </a:rPr>
              <a:t>Institut national de Veille Sanitaire</a:t>
            </a:r>
            <a:r>
              <a:rPr lang="fr-FR" dirty="0"/>
              <a:t> </a:t>
            </a:r>
            <a:r>
              <a:rPr lang="fr-FR" dirty="0">
                <a:solidFill>
                  <a:srgbClr val="002060"/>
                </a:solidFill>
              </a:rPr>
              <a:t>(InVS) estime le nombre à 2 cas pour 100 000 habitants. Un</a:t>
            </a:r>
            <a:r>
              <a:rPr lang="fr-FR" dirty="0"/>
              <a:t> </a:t>
            </a:r>
            <a:r>
              <a:rPr lang="fr-FR" dirty="0">
                <a:hlinkClick r:id="rId4"/>
              </a:rPr>
              <a:t>traitement antibiotique</a:t>
            </a:r>
            <a:r>
              <a:rPr lang="fr-FR" dirty="0"/>
              <a:t> </a:t>
            </a:r>
            <a:r>
              <a:rPr lang="fr-FR" dirty="0">
                <a:solidFill>
                  <a:srgbClr val="002060"/>
                </a:solidFill>
              </a:rPr>
              <a:t>précoce est alors nécessaire pour diminuer les risques de décès (20 % chez l'adulte et 10 % chez l'enfant) et de séquelles (30 </a:t>
            </a:r>
            <a:r>
              <a:rPr lang="fr-FR" dirty="0" smtClean="0">
                <a:solidFill>
                  <a:srgbClr val="002060"/>
                </a:solidFill>
              </a:rPr>
              <a:t>%). </a:t>
            </a:r>
            <a:r>
              <a:rPr lang="fr-FR" dirty="0">
                <a:solidFill>
                  <a:srgbClr val="002060"/>
                </a:solidFill>
              </a:rPr>
              <a:t>Les principales bactéries, même si elles varient en fonction de l'âge, sont le</a:t>
            </a:r>
            <a:r>
              <a:rPr lang="fr-FR" dirty="0"/>
              <a:t> </a:t>
            </a:r>
            <a:r>
              <a:rPr lang="fr-FR" dirty="0">
                <a:hlinkClick r:id="rId5"/>
              </a:rPr>
              <a:t>pneumocoque</a:t>
            </a:r>
            <a:r>
              <a:rPr lang="fr-FR" dirty="0"/>
              <a:t>, </a:t>
            </a:r>
            <a:r>
              <a:rPr lang="fr-FR" dirty="0">
                <a:solidFill>
                  <a:srgbClr val="002060"/>
                </a:solidFill>
              </a:rPr>
              <a:t>le</a:t>
            </a:r>
            <a:r>
              <a:rPr lang="fr-FR" dirty="0"/>
              <a:t> </a:t>
            </a:r>
            <a:r>
              <a:rPr lang="fr-FR" dirty="0">
                <a:hlinkClick r:id="rId6"/>
              </a:rPr>
              <a:t>méningocoque</a:t>
            </a:r>
            <a:r>
              <a:rPr lang="fr-FR" dirty="0"/>
              <a:t> </a:t>
            </a:r>
            <a:r>
              <a:rPr lang="fr-FR" dirty="0">
                <a:solidFill>
                  <a:srgbClr val="002060"/>
                </a:solidFill>
              </a:rPr>
              <a:t>et l'Haemophilus. Il existe à côté de cette origine infectieuse, des méningites liées à des cancers et des maladies inflammatoires (</a:t>
            </a:r>
            <a:r>
              <a:rPr lang="fr-FR" dirty="0">
                <a:hlinkClick r:id="rId7"/>
              </a:rPr>
              <a:t>lupus</a:t>
            </a:r>
            <a:r>
              <a:rPr lang="fr-FR" dirty="0" smtClean="0">
                <a:solidFill>
                  <a:srgbClr val="002060"/>
                </a:solidFill>
              </a:rPr>
              <a:t>).</a:t>
            </a:r>
            <a:endParaRPr lang="fr-FR" dirty="0">
              <a:solidFill>
                <a:srgbClr val="002060"/>
              </a:solidFill>
            </a:endParaRPr>
          </a:p>
          <a:p>
            <a:pPr algn="just"/>
            <a:r>
              <a:rPr lang="fr-FR" b="1" dirty="0">
                <a:solidFill>
                  <a:srgbClr val="002060"/>
                </a:solidFill>
              </a:rPr>
              <a:t>S</a:t>
            </a:r>
            <a:r>
              <a:rPr lang="fr-FR" b="1" dirty="0" smtClean="0">
                <a:solidFill>
                  <a:srgbClr val="002060"/>
                </a:solidFill>
              </a:rPr>
              <a:t>ymptômes </a:t>
            </a:r>
            <a:r>
              <a:rPr lang="fr-FR" b="1" dirty="0">
                <a:solidFill>
                  <a:srgbClr val="002060"/>
                </a:solidFill>
              </a:rPr>
              <a:t>d'une </a:t>
            </a:r>
            <a:r>
              <a:rPr lang="fr-FR" b="1" dirty="0" smtClean="0">
                <a:solidFill>
                  <a:srgbClr val="002060"/>
                </a:solidFill>
              </a:rPr>
              <a:t>méningite ou </a:t>
            </a:r>
            <a:r>
              <a:rPr lang="fr-FR" b="1" dirty="0">
                <a:solidFill>
                  <a:srgbClr val="002060"/>
                </a:solidFill>
              </a:rPr>
              <a:t>syndrome méningé </a:t>
            </a:r>
            <a:endParaRPr lang="fr-FR" b="1" dirty="0" smtClean="0">
              <a:solidFill>
                <a:srgbClr val="002060"/>
              </a:solidFill>
            </a:endParaRPr>
          </a:p>
          <a:p>
            <a:pPr algn="just"/>
            <a:r>
              <a:rPr lang="fr-FR" dirty="0" smtClean="0">
                <a:solidFill>
                  <a:srgbClr val="002060"/>
                </a:solidFill>
              </a:rPr>
              <a:t>Chez </a:t>
            </a:r>
            <a:r>
              <a:rPr lang="fr-FR" dirty="0">
                <a:solidFill>
                  <a:srgbClr val="002060"/>
                </a:solidFill>
              </a:rPr>
              <a:t>l'adulte ou l'enfant capable de s'exprimer, il s'agit de </a:t>
            </a:r>
            <a:r>
              <a:rPr lang="fr-FR" b="1" dirty="0">
                <a:solidFill>
                  <a:srgbClr val="FF0000"/>
                </a:solidFill>
              </a:rPr>
              <a:t>maux de tête violents</a:t>
            </a:r>
            <a:r>
              <a:rPr lang="fr-FR" dirty="0">
                <a:solidFill>
                  <a:srgbClr val="002060"/>
                </a:solidFill>
              </a:rPr>
              <a:t>, des </a:t>
            </a:r>
            <a:r>
              <a:rPr lang="fr-FR" b="1" dirty="0">
                <a:solidFill>
                  <a:srgbClr val="FF0000"/>
                </a:solidFill>
              </a:rPr>
              <a:t>nausées</a:t>
            </a:r>
            <a:r>
              <a:rPr lang="fr-FR" dirty="0">
                <a:solidFill>
                  <a:srgbClr val="FF0000"/>
                </a:solidFill>
              </a:rPr>
              <a:t> </a:t>
            </a:r>
            <a:r>
              <a:rPr lang="fr-FR" dirty="0">
                <a:solidFill>
                  <a:srgbClr val="002060"/>
                </a:solidFill>
              </a:rPr>
              <a:t>et </a:t>
            </a:r>
            <a:r>
              <a:rPr lang="fr-FR" b="1" dirty="0">
                <a:solidFill>
                  <a:srgbClr val="FF0000"/>
                </a:solidFill>
              </a:rPr>
              <a:t>vomissements</a:t>
            </a:r>
            <a:r>
              <a:rPr lang="fr-FR" dirty="0">
                <a:solidFill>
                  <a:srgbClr val="002060"/>
                </a:solidFill>
              </a:rPr>
              <a:t>, une </a:t>
            </a:r>
            <a:r>
              <a:rPr lang="fr-FR" b="1" dirty="0">
                <a:solidFill>
                  <a:srgbClr val="FF0000"/>
                </a:solidFill>
              </a:rPr>
              <a:t>raideur de la nuque </a:t>
            </a:r>
            <a:r>
              <a:rPr lang="fr-FR" dirty="0">
                <a:solidFill>
                  <a:srgbClr val="002060"/>
                </a:solidFill>
              </a:rPr>
              <a:t>et une </a:t>
            </a:r>
            <a:r>
              <a:rPr lang="fr-FR" b="1" dirty="0">
                <a:solidFill>
                  <a:srgbClr val="FF0000"/>
                </a:solidFill>
              </a:rPr>
              <a:t>hypersensibilité à la lumière </a:t>
            </a:r>
            <a:r>
              <a:rPr lang="fr-FR" dirty="0">
                <a:solidFill>
                  <a:srgbClr val="002060"/>
                </a:solidFill>
              </a:rPr>
              <a:t>(on parle de </a:t>
            </a:r>
            <a:r>
              <a:rPr lang="fr-FR" b="1" dirty="0">
                <a:solidFill>
                  <a:srgbClr val="FF0000"/>
                </a:solidFill>
              </a:rPr>
              <a:t>photophobie</a:t>
            </a:r>
            <a:r>
              <a:rPr lang="fr-FR" dirty="0" smtClean="0">
                <a:solidFill>
                  <a:srgbClr val="002060"/>
                </a:solidFill>
              </a:rPr>
              <a:t>) associés à </a:t>
            </a:r>
            <a:r>
              <a:rPr lang="fr-FR" dirty="0">
                <a:solidFill>
                  <a:srgbClr val="002060"/>
                </a:solidFill>
              </a:rPr>
              <a:t>de la </a:t>
            </a:r>
            <a:r>
              <a:rPr lang="fr-FR" b="1" dirty="0">
                <a:solidFill>
                  <a:srgbClr val="FF0000"/>
                </a:solidFill>
              </a:rPr>
              <a:t>fièvre</a:t>
            </a:r>
            <a:r>
              <a:rPr lang="fr-FR" dirty="0" smtClean="0">
                <a:solidFill>
                  <a:srgbClr val="002060"/>
                </a:solidFill>
              </a:rPr>
              <a:t>. </a:t>
            </a:r>
            <a:r>
              <a:rPr lang="fr-FR" dirty="0">
                <a:solidFill>
                  <a:srgbClr val="002060"/>
                </a:solidFill>
              </a:rPr>
              <a:t>Dans les formes graves, il peut y avoir des </a:t>
            </a:r>
            <a:r>
              <a:rPr lang="fr-FR" b="1" dirty="0">
                <a:solidFill>
                  <a:srgbClr val="FF0000"/>
                </a:solidFill>
              </a:rPr>
              <a:t>troubles de conscience</a:t>
            </a:r>
            <a:r>
              <a:rPr lang="fr-FR" dirty="0">
                <a:solidFill>
                  <a:srgbClr val="002060"/>
                </a:solidFill>
              </a:rPr>
              <a:t>, une </a:t>
            </a:r>
            <a:r>
              <a:rPr lang="fr-FR" dirty="0">
                <a:solidFill>
                  <a:srgbClr val="FF0000"/>
                </a:solidFill>
              </a:rPr>
              <a:t>agitation</a:t>
            </a:r>
            <a:r>
              <a:rPr lang="fr-FR" dirty="0">
                <a:solidFill>
                  <a:srgbClr val="002060"/>
                </a:solidFill>
              </a:rPr>
              <a:t> ou au contraire un</a:t>
            </a:r>
            <a:r>
              <a:rPr lang="fr-FR" dirty="0"/>
              <a:t> </a:t>
            </a:r>
            <a:r>
              <a:rPr lang="fr-FR" b="1" dirty="0">
                <a:hlinkClick r:id="rId8"/>
              </a:rPr>
              <a:t>coma</a:t>
            </a:r>
            <a:r>
              <a:rPr lang="fr-FR" dirty="0"/>
              <a:t> </a:t>
            </a:r>
            <a:r>
              <a:rPr lang="fr-FR" dirty="0">
                <a:solidFill>
                  <a:srgbClr val="002060"/>
                </a:solidFill>
              </a:rPr>
              <a:t>ou une</a:t>
            </a:r>
            <a:r>
              <a:rPr lang="fr-FR" dirty="0"/>
              <a:t> </a:t>
            </a:r>
            <a:r>
              <a:rPr lang="fr-FR" b="1" u="sng" dirty="0">
                <a:hlinkClick r:id="rId9"/>
              </a:rPr>
              <a:t>crise d'épilepsie</a:t>
            </a:r>
            <a:r>
              <a:rPr lang="fr-FR" dirty="0"/>
              <a:t>. </a:t>
            </a:r>
            <a:endParaRPr lang="fr-FR" dirty="0" smtClean="0"/>
          </a:p>
          <a:p>
            <a:pPr algn="just"/>
            <a:r>
              <a:rPr lang="fr-FR" dirty="0" smtClean="0">
                <a:solidFill>
                  <a:srgbClr val="FF0000"/>
                </a:solidFill>
              </a:rPr>
              <a:t>Ces </a:t>
            </a:r>
            <a:r>
              <a:rPr lang="fr-FR" dirty="0">
                <a:solidFill>
                  <a:srgbClr val="FF0000"/>
                </a:solidFill>
              </a:rPr>
              <a:t>symptômes avec de la fièvre doivent conduire à un appel au SAMU Centre 15</a:t>
            </a:r>
            <a:r>
              <a:rPr lang="fr-FR" dirty="0" smtClean="0">
                <a:solidFill>
                  <a:srgbClr val="FF0000"/>
                </a:solidFill>
              </a:rPr>
              <a:t>.</a:t>
            </a:r>
            <a:endParaRPr lang="fr-FR" sz="1200" dirty="0" smtClean="0">
              <a:solidFill>
                <a:srgbClr val="002060"/>
              </a:solidFill>
            </a:endParaRPr>
          </a:p>
          <a:p>
            <a:pPr algn="just"/>
            <a:r>
              <a:rPr lang="fr-FR" sz="1200" dirty="0">
                <a:solidFill>
                  <a:srgbClr val="002060"/>
                </a:solidFill>
              </a:rPr>
              <a:t>Source : </a:t>
            </a:r>
            <a:r>
              <a:rPr lang="fr-FR" sz="1200" dirty="0">
                <a:solidFill>
                  <a:srgbClr val="002060"/>
                </a:solidFill>
                <a:hlinkClick r:id="rId10"/>
              </a:rPr>
              <a:t>http://</a:t>
            </a:r>
            <a:r>
              <a:rPr lang="fr-FR" sz="1200" dirty="0" smtClean="0">
                <a:solidFill>
                  <a:srgbClr val="002060"/>
                </a:solidFill>
                <a:hlinkClick r:id="rId10"/>
              </a:rPr>
              <a:t>www.allodocteurs.fr/maladies/maladies-infectieuses-et-tropicales/meningite/meningite-reperer-les-symptomes-et-agir-vite_5384.html</a:t>
            </a:r>
            <a:r>
              <a:rPr lang="fr-FR" sz="1200" dirty="0" smtClean="0">
                <a:solidFill>
                  <a:srgbClr val="002060"/>
                </a:solidFill>
              </a:rPr>
              <a:t> </a:t>
            </a:r>
            <a:endParaRPr lang="fr-FR" dirty="0">
              <a:solidFill>
                <a:srgbClr val="FF0000"/>
              </a:solidFill>
            </a:endParaRPr>
          </a:p>
        </p:txBody>
      </p:sp>
      <p:pic>
        <p:nvPicPr>
          <p:cNvPr id="10" name="Imag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53220" y="1377937"/>
            <a:ext cx="4133850" cy="4514850"/>
          </a:xfrm>
          <a:prstGeom prst="rect">
            <a:avLst/>
          </a:prstGeom>
        </p:spPr>
      </p:pic>
      <p:sp>
        <p:nvSpPr>
          <p:cNvPr id="11" name="ZoneTexte 10"/>
          <p:cNvSpPr txBox="1"/>
          <p:nvPr/>
        </p:nvSpPr>
        <p:spPr>
          <a:xfrm>
            <a:off x="8053220" y="5925948"/>
            <a:ext cx="4138780" cy="461665"/>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12"/>
              </a:rPr>
              <a:t>http://</a:t>
            </a:r>
            <a:r>
              <a:rPr lang="fr-FR" sz="1200" dirty="0" smtClean="0">
                <a:solidFill>
                  <a:srgbClr val="002060"/>
                </a:solidFill>
                <a:hlinkClick r:id="rId12"/>
              </a:rPr>
              <a:t>www.leparisien.fr/laparisienne/sante/cette-meningite-qui-fait-peur-26-02-2014-3629371.php</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23727573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59643" y="149481"/>
            <a:ext cx="595489" cy="410986"/>
          </a:xfrm>
        </p:spPr>
        <p:txBody>
          <a:bodyPr/>
          <a:lstStyle/>
          <a:p>
            <a:fld id="{CE177AD9-1C89-497B-82D4-54EC60B92A04}" type="slidenum">
              <a:rPr lang="fr-FR" smtClean="0"/>
              <a:t>99</a:t>
            </a:fld>
            <a:endParaRPr lang="fr-FR" dirty="0"/>
          </a:p>
        </p:txBody>
      </p:sp>
      <p:sp>
        <p:nvSpPr>
          <p:cNvPr id="4" name="Rectangle 3"/>
          <p:cNvSpPr/>
          <p:nvPr/>
        </p:nvSpPr>
        <p:spPr>
          <a:xfrm>
            <a:off x="220132" y="648053"/>
            <a:ext cx="4058357" cy="369332"/>
          </a:xfrm>
          <a:prstGeom prst="rect">
            <a:avLst/>
          </a:prstGeom>
        </p:spPr>
        <p:txBody>
          <a:bodyPr wrap="square">
            <a:spAutoFit/>
          </a:bodyPr>
          <a:lstStyle/>
          <a:p>
            <a:r>
              <a:rPr lang="fr-FR" dirty="0" smtClean="0">
                <a:solidFill>
                  <a:srgbClr val="002060"/>
                </a:solidFill>
              </a:rPr>
              <a:t>23.7. Annexe : </a:t>
            </a:r>
            <a:r>
              <a:rPr lang="fr-FR" b="1" dirty="0" smtClean="0">
                <a:solidFill>
                  <a:srgbClr val="002060"/>
                </a:solidFill>
              </a:rPr>
              <a:t>Méningites (suite et fin)</a:t>
            </a:r>
          </a:p>
        </p:txBody>
      </p:sp>
      <p:sp>
        <p:nvSpPr>
          <p:cNvPr id="5" name="ZoneTexte 4"/>
          <p:cNvSpPr txBox="1"/>
          <p:nvPr/>
        </p:nvSpPr>
        <p:spPr>
          <a:xfrm>
            <a:off x="5240868" y="191135"/>
            <a:ext cx="2487708" cy="369332"/>
          </a:xfrm>
          <a:prstGeom prst="rect">
            <a:avLst/>
          </a:prstGeom>
          <a:noFill/>
          <a:ln>
            <a:solidFill>
              <a:srgbClr val="002060"/>
            </a:solidFill>
          </a:ln>
        </p:spPr>
        <p:txBody>
          <a:bodyPr wrap="square" rtlCol="0">
            <a:spAutoFit/>
          </a:bodyPr>
          <a:lstStyle/>
          <a:p>
            <a:pPr algn="ctr"/>
            <a:r>
              <a:rPr lang="fr-FR" b="1" dirty="0" smtClean="0">
                <a:solidFill>
                  <a:srgbClr val="002060"/>
                </a:solidFill>
              </a:rPr>
              <a:t>Céphalées de tension</a:t>
            </a:r>
            <a:endParaRPr lang="fr-FR" b="1" dirty="0">
              <a:solidFill>
                <a:srgbClr val="002060"/>
              </a:solidFill>
            </a:endParaRPr>
          </a:p>
        </p:txBody>
      </p:sp>
      <p:sp>
        <p:nvSpPr>
          <p:cNvPr id="6" name="ZoneTexte 5"/>
          <p:cNvSpPr txBox="1"/>
          <p:nvPr/>
        </p:nvSpPr>
        <p:spPr>
          <a:xfrm>
            <a:off x="1320800" y="149481"/>
            <a:ext cx="3454400" cy="369332"/>
          </a:xfrm>
          <a:prstGeom prst="rect">
            <a:avLst/>
          </a:prstGeom>
          <a:noFill/>
          <a:ln>
            <a:solidFill>
              <a:srgbClr val="FF0000"/>
            </a:solidFill>
          </a:ln>
        </p:spPr>
        <p:txBody>
          <a:bodyPr wrap="square" rtlCol="0">
            <a:spAutoFit/>
          </a:bodyPr>
          <a:lstStyle/>
          <a:p>
            <a:pPr algn="ctr"/>
            <a:r>
              <a:rPr lang="fr-FR" b="1" dirty="0" smtClean="0">
                <a:solidFill>
                  <a:srgbClr val="FF0000"/>
                </a:solidFill>
              </a:rPr>
              <a:t>URGENCE THERAPEUTIQUE VITALE</a:t>
            </a:r>
            <a:endParaRPr lang="fr-FR" b="1" dirty="0">
              <a:solidFill>
                <a:srgbClr val="FF0000"/>
              </a:solidFill>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333" y="1104970"/>
            <a:ext cx="3920068" cy="3882132"/>
          </a:xfrm>
          <a:prstGeom prst="rect">
            <a:avLst/>
          </a:prstGeom>
        </p:spPr>
      </p:pic>
      <p:sp>
        <p:nvSpPr>
          <p:cNvPr id="12" name="ZoneTexte 11"/>
          <p:cNvSpPr txBox="1"/>
          <p:nvPr/>
        </p:nvSpPr>
        <p:spPr>
          <a:xfrm>
            <a:off x="8012288" y="4987102"/>
            <a:ext cx="4179712" cy="461665"/>
          </a:xfrm>
          <a:prstGeom prst="rect">
            <a:avLst/>
          </a:prstGeom>
          <a:noFill/>
        </p:spPr>
        <p:txBody>
          <a:bodyPr wrap="square" rtlCol="0">
            <a:spAutoFit/>
          </a:bodyPr>
          <a:lstStyle/>
          <a:p>
            <a:pPr algn="ctr"/>
            <a:r>
              <a:rPr lang="fr-FR" sz="1200" dirty="0" smtClean="0">
                <a:solidFill>
                  <a:srgbClr val="002060"/>
                </a:solidFill>
              </a:rPr>
              <a:t>Source </a:t>
            </a:r>
            <a:r>
              <a:rPr lang="fr-FR" sz="1200" dirty="0">
                <a:solidFill>
                  <a:srgbClr val="002060"/>
                </a:solidFill>
              </a:rPr>
              <a:t>: </a:t>
            </a:r>
            <a:r>
              <a:rPr lang="fr-FR" sz="1200" dirty="0">
                <a:solidFill>
                  <a:srgbClr val="002060"/>
                </a:solidFill>
                <a:hlinkClick r:id="rId3"/>
              </a:rPr>
              <a:t>http://</a:t>
            </a:r>
            <a:r>
              <a:rPr lang="fr-FR" sz="1200" dirty="0" smtClean="0">
                <a:solidFill>
                  <a:srgbClr val="002060"/>
                </a:solidFill>
                <a:hlinkClick r:id="rId3"/>
              </a:rPr>
              <a:t>www.docteurclic.com/encyclopedie/meningite-generalites.aspx</a:t>
            </a:r>
            <a:r>
              <a:rPr lang="fr-FR" sz="1200" dirty="0">
                <a:solidFill>
                  <a:srgbClr val="002060"/>
                </a:solidFill>
                <a:latin typeface="Calibri" panose="020F0502020204030204" pitchFamily="34" charset="0"/>
              </a:rPr>
              <a:t> </a:t>
            </a:r>
            <a:r>
              <a:rPr lang="fr-FR" sz="1200" dirty="0" smtClean="0">
                <a:solidFill>
                  <a:srgbClr val="002060"/>
                </a:solidFill>
                <a:latin typeface="Calibri" panose="020F0502020204030204" pitchFamily="34" charset="0"/>
              </a:rPr>
              <a:t> </a:t>
            </a:r>
            <a:r>
              <a:rPr lang="fr-FR" sz="1200" dirty="0" smtClean="0">
                <a:solidFill>
                  <a:srgbClr val="002060"/>
                </a:solidFill>
              </a:rPr>
              <a:t> </a:t>
            </a:r>
            <a:endParaRPr lang="fr-FR" sz="1200" dirty="0">
              <a:solidFill>
                <a:srgbClr val="002060"/>
              </a:solidFill>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38" y="1104970"/>
            <a:ext cx="3737506" cy="2231347"/>
          </a:xfrm>
          <a:prstGeom prst="rect">
            <a:avLst/>
          </a:prstGeom>
        </p:spPr>
      </p:pic>
      <p:sp>
        <p:nvSpPr>
          <p:cNvPr id="14" name="ZoneTexte 13"/>
          <p:cNvSpPr txBox="1"/>
          <p:nvPr/>
        </p:nvSpPr>
        <p:spPr>
          <a:xfrm>
            <a:off x="220132" y="3336317"/>
            <a:ext cx="3900312" cy="1015663"/>
          </a:xfrm>
          <a:prstGeom prst="rect">
            <a:avLst/>
          </a:prstGeom>
          <a:noFill/>
        </p:spPr>
        <p:txBody>
          <a:bodyPr wrap="square" rtlCol="0">
            <a:spAutoFit/>
          </a:bodyPr>
          <a:lstStyle/>
          <a:p>
            <a:pPr algn="ctr"/>
            <a:r>
              <a:rPr lang="fr-FR" sz="1200" dirty="0">
                <a:solidFill>
                  <a:srgbClr val="002060"/>
                </a:solidFill>
              </a:rPr>
              <a:t>Symptôme de la méningite chez l'enfant et l'adulte.</a:t>
            </a:r>
          </a:p>
          <a:p>
            <a:pPr algn="ctr"/>
            <a:r>
              <a:rPr lang="fr-FR" sz="1200" dirty="0">
                <a:solidFill>
                  <a:srgbClr val="002060"/>
                </a:solidFill>
              </a:rPr>
              <a:t>Tous ces symptômes ne sont pas forcément présents </a:t>
            </a:r>
            <a:r>
              <a:rPr lang="fr-FR" sz="1200" dirty="0" smtClean="0">
                <a:solidFill>
                  <a:srgbClr val="002060"/>
                </a:solidFill>
              </a:rPr>
              <a:t>simultanément.  Source </a:t>
            </a:r>
            <a:r>
              <a:rPr lang="fr-FR" sz="1200" dirty="0">
                <a:solidFill>
                  <a:srgbClr val="002060"/>
                </a:solidFill>
              </a:rPr>
              <a:t>: </a:t>
            </a:r>
            <a:r>
              <a:rPr lang="fr-FR" sz="1200" dirty="0">
                <a:solidFill>
                  <a:srgbClr val="002060"/>
                </a:solidFill>
                <a:hlinkClick r:id="rId5"/>
              </a:rPr>
              <a:t>http://afrimed98.over-blog.com/novartis-le-vaccin-contre-la-m%C3%A9ningite-b-retoqu%C3%A9-%</a:t>
            </a:r>
            <a:r>
              <a:rPr lang="fr-FR" sz="1200" dirty="0" smtClean="0">
                <a:solidFill>
                  <a:srgbClr val="002060"/>
                </a:solidFill>
                <a:hlinkClick r:id="rId5"/>
              </a:rPr>
              <a:t>C3%A0-londres</a:t>
            </a:r>
            <a:r>
              <a:rPr lang="fr-FR" sz="1200" dirty="0" smtClean="0">
                <a:solidFill>
                  <a:srgbClr val="002060"/>
                </a:solidFill>
              </a:rPr>
              <a:t> </a:t>
            </a:r>
            <a:endParaRPr lang="fr-FR" sz="1200" dirty="0">
              <a:solidFill>
                <a:srgbClr val="002060"/>
              </a:solidFill>
            </a:endParaRPr>
          </a:p>
        </p:txBody>
      </p:sp>
      <p:sp>
        <p:nvSpPr>
          <p:cNvPr id="15" name="ZoneTexte 14"/>
          <p:cNvSpPr txBox="1"/>
          <p:nvPr/>
        </p:nvSpPr>
        <p:spPr>
          <a:xfrm>
            <a:off x="4531745" y="3497500"/>
            <a:ext cx="3417710" cy="646331"/>
          </a:xfrm>
          <a:prstGeom prst="rect">
            <a:avLst/>
          </a:prstGeom>
          <a:noFill/>
        </p:spPr>
        <p:txBody>
          <a:bodyPr wrap="square" rtlCol="0">
            <a:spAutoFit/>
          </a:bodyPr>
          <a:lstStyle/>
          <a:p>
            <a:pPr algn="ctr"/>
            <a:r>
              <a:rPr lang="fr-FR" sz="1200" dirty="0" smtClean="0">
                <a:solidFill>
                  <a:srgbClr val="002060"/>
                </a:solidFill>
              </a:rPr>
              <a:t>Symptôme </a:t>
            </a:r>
            <a:r>
              <a:rPr lang="fr-FR" sz="1200" dirty="0">
                <a:solidFill>
                  <a:srgbClr val="002060"/>
                </a:solidFill>
              </a:rPr>
              <a:t>de la </a:t>
            </a:r>
            <a:r>
              <a:rPr lang="fr-FR" sz="1200" dirty="0" smtClean="0">
                <a:solidFill>
                  <a:srgbClr val="002060"/>
                </a:solidFill>
              </a:rPr>
              <a:t>méningite </a:t>
            </a:r>
            <a:r>
              <a:rPr lang="fr-FR" sz="1200" dirty="0">
                <a:solidFill>
                  <a:srgbClr val="002060"/>
                </a:solidFill>
              </a:rPr>
              <a:t>chez le </a:t>
            </a:r>
            <a:r>
              <a:rPr lang="fr-FR" sz="1200" dirty="0" smtClean="0">
                <a:solidFill>
                  <a:srgbClr val="002060"/>
                </a:solidFill>
              </a:rPr>
              <a:t>nourrisson. </a:t>
            </a:r>
            <a:r>
              <a:rPr lang="fr-FR" sz="1200" dirty="0">
                <a:solidFill>
                  <a:srgbClr val="002060"/>
                </a:solidFill>
              </a:rPr>
              <a:t>Source : </a:t>
            </a:r>
            <a:r>
              <a:rPr lang="fr-FR" sz="1200" dirty="0">
                <a:solidFill>
                  <a:srgbClr val="002060"/>
                </a:solidFill>
                <a:hlinkClick r:id="rId6"/>
              </a:rPr>
              <a:t>http://medecine-sante.org/2014/05/23/les-meningites-2</a:t>
            </a:r>
            <a:r>
              <a:rPr lang="fr-FR" sz="1200" dirty="0" smtClean="0">
                <a:solidFill>
                  <a:srgbClr val="002060"/>
                </a:solidFill>
                <a:hlinkClick r:id="rId6"/>
              </a:rPr>
              <a:t>/</a:t>
            </a:r>
            <a:r>
              <a:rPr lang="fr-FR" sz="1200" dirty="0" smtClean="0">
                <a:solidFill>
                  <a:srgbClr val="002060"/>
                </a:solidFill>
              </a:rPr>
              <a:t> </a:t>
            </a:r>
            <a:endParaRPr lang="fr-FR" sz="1200" dirty="0">
              <a:solidFill>
                <a:srgbClr val="002060"/>
              </a:solidFill>
            </a:endParaRP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9176" y="1104970"/>
            <a:ext cx="3819558" cy="2370760"/>
          </a:xfrm>
          <a:prstGeom prst="rect">
            <a:avLst/>
          </a:prstGeom>
        </p:spPr>
      </p:pic>
    </p:spTree>
    <p:extLst>
      <p:ext uri="{BB962C8B-B14F-4D97-AF65-F5344CB8AC3E}">
        <p14:creationId xmlns:p14="http://schemas.microsoft.com/office/powerpoint/2010/main" val="3521754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3082</TotalTime>
  <Words>14990</Words>
  <Application>Microsoft Office PowerPoint</Application>
  <PresentationFormat>Grand écran</PresentationFormat>
  <Paragraphs>1785</Paragraphs>
  <Slides>117</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117</vt:i4>
      </vt:variant>
    </vt:vector>
  </HeadingPairs>
  <TitlesOfParts>
    <vt:vector size="126" baseType="lpstr">
      <vt:lpstr>Arial</vt:lpstr>
      <vt:lpstr>Arial Black</vt:lpstr>
      <vt:lpstr>Calibri</vt:lpstr>
      <vt:lpstr>Calibri Light</vt:lpstr>
      <vt:lpstr>Helvetica</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475</cp:revision>
  <cp:lastPrinted>2015-06-19T18:04:19Z</cp:lastPrinted>
  <dcterms:created xsi:type="dcterms:W3CDTF">2015-05-31T06:54:44Z</dcterms:created>
  <dcterms:modified xsi:type="dcterms:W3CDTF">2015-08-02T08:58:03Z</dcterms:modified>
</cp:coreProperties>
</file>