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91"/>
  </p:notesMasterIdLst>
  <p:sldIdLst>
    <p:sldId id="256" r:id="rId2"/>
    <p:sldId id="257" r:id="rId3"/>
    <p:sldId id="268" r:id="rId4"/>
    <p:sldId id="264" r:id="rId5"/>
    <p:sldId id="263" r:id="rId6"/>
    <p:sldId id="258" r:id="rId7"/>
    <p:sldId id="259" r:id="rId8"/>
    <p:sldId id="260" r:id="rId9"/>
    <p:sldId id="269" r:id="rId10"/>
    <p:sldId id="270" r:id="rId11"/>
    <p:sldId id="288" r:id="rId12"/>
    <p:sldId id="286" r:id="rId13"/>
    <p:sldId id="287" r:id="rId14"/>
    <p:sldId id="271" r:id="rId15"/>
    <p:sldId id="272" r:id="rId16"/>
    <p:sldId id="275" r:id="rId17"/>
    <p:sldId id="273" r:id="rId18"/>
    <p:sldId id="274" r:id="rId19"/>
    <p:sldId id="276" r:id="rId20"/>
    <p:sldId id="277" r:id="rId21"/>
    <p:sldId id="278" r:id="rId22"/>
    <p:sldId id="266" r:id="rId23"/>
    <p:sldId id="267" r:id="rId24"/>
    <p:sldId id="279" r:id="rId25"/>
    <p:sldId id="280" r:id="rId26"/>
    <p:sldId id="281" r:id="rId27"/>
    <p:sldId id="282" r:id="rId28"/>
    <p:sldId id="283" r:id="rId29"/>
    <p:sldId id="284" r:id="rId30"/>
    <p:sldId id="285" r:id="rId31"/>
    <p:sldId id="291" r:id="rId32"/>
    <p:sldId id="289" r:id="rId33"/>
    <p:sldId id="292" r:id="rId34"/>
    <p:sldId id="290" r:id="rId35"/>
    <p:sldId id="293" r:id="rId36"/>
    <p:sldId id="294" r:id="rId37"/>
    <p:sldId id="295" r:id="rId38"/>
    <p:sldId id="296" r:id="rId39"/>
    <p:sldId id="297" r:id="rId40"/>
    <p:sldId id="298" r:id="rId41"/>
    <p:sldId id="299" r:id="rId42"/>
    <p:sldId id="300" r:id="rId43"/>
    <p:sldId id="301" r:id="rId44"/>
    <p:sldId id="302" r:id="rId45"/>
    <p:sldId id="303" r:id="rId46"/>
    <p:sldId id="304" r:id="rId47"/>
    <p:sldId id="305" r:id="rId48"/>
    <p:sldId id="306" r:id="rId49"/>
    <p:sldId id="343" r:id="rId50"/>
    <p:sldId id="307" r:id="rId51"/>
    <p:sldId id="308" r:id="rId52"/>
    <p:sldId id="309" r:id="rId53"/>
    <p:sldId id="322"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3" r:id="rId67"/>
    <p:sldId id="324" r:id="rId68"/>
    <p:sldId id="325" r:id="rId69"/>
    <p:sldId id="326" r:id="rId70"/>
    <p:sldId id="327" r:id="rId71"/>
    <p:sldId id="328" r:id="rId72"/>
    <p:sldId id="329" r:id="rId73"/>
    <p:sldId id="330" r:id="rId74"/>
    <p:sldId id="331" r:id="rId75"/>
    <p:sldId id="332" r:id="rId76"/>
    <p:sldId id="333" r:id="rId77"/>
    <p:sldId id="344" r:id="rId78"/>
    <p:sldId id="334" r:id="rId79"/>
    <p:sldId id="335" r:id="rId80"/>
    <p:sldId id="336" r:id="rId81"/>
    <p:sldId id="337" r:id="rId82"/>
    <p:sldId id="345" r:id="rId83"/>
    <p:sldId id="338" r:id="rId84"/>
    <p:sldId id="339" r:id="rId85"/>
    <p:sldId id="340" r:id="rId86"/>
    <p:sldId id="341" r:id="rId87"/>
    <p:sldId id="342" r:id="rId88"/>
    <p:sldId id="265" r:id="rId89"/>
    <p:sldId id="261" r:id="rId9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0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105" d="100"/>
          <a:sy n="105" d="100"/>
        </p:scale>
        <p:origin x="-78" y="-21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5C6EA0-07BD-4177-9EF0-CC50C1E24347}" type="datetimeFigureOut">
              <a:rPr lang="fr-FR" smtClean="0"/>
              <a:t>27/05/2015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0608B2-4D19-4C57-87FA-BA1A407C3BA6}" type="slidenum">
              <a:rPr lang="fr-FR" smtClean="0"/>
              <a:t>‹N°›</a:t>
            </a:fld>
            <a:endParaRPr lang="fr-FR"/>
          </a:p>
        </p:txBody>
      </p:sp>
    </p:spTree>
    <p:extLst>
      <p:ext uri="{BB962C8B-B14F-4D97-AF65-F5344CB8AC3E}">
        <p14:creationId xmlns:p14="http://schemas.microsoft.com/office/powerpoint/2010/main" val="16954906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B0608B2-4D19-4C57-87FA-BA1A407C3BA6}" type="slidenum">
              <a:rPr lang="fr-FR" smtClean="0"/>
              <a:t>2</a:t>
            </a:fld>
            <a:endParaRPr lang="fr-FR"/>
          </a:p>
        </p:txBody>
      </p:sp>
    </p:spTree>
    <p:extLst>
      <p:ext uri="{BB962C8B-B14F-4D97-AF65-F5344CB8AC3E}">
        <p14:creationId xmlns:p14="http://schemas.microsoft.com/office/powerpoint/2010/main" val="16348414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B0608B2-4D19-4C57-87FA-BA1A407C3BA6}" type="slidenum">
              <a:rPr lang="fr-FR" smtClean="0"/>
              <a:t>3</a:t>
            </a:fld>
            <a:endParaRPr lang="fr-FR"/>
          </a:p>
        </p:txBody>
      </p:sp>
    </p:spTree>
    <p:extLst>
      <p:ext uri="{BB962C8B-B14F-4D97-AF65-F5344CB8AC3E}">
        <p14:creationId xmlns:p14="http://schemas.microsoft.com/office/powerpoint/2010/main" val="16348414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B0608B2-4D19-4C57-87FA-BA1A407C3BA6}" type="slidenum">
              <a:rPr lang="fr-FR" smtClean="0"/>
              <a:t>4</a:t>
            </a:fld>
            <a:endParaRPr lang="fr-FR"/>
          </a:p>
        </p:txBody>
      </p:sp>
    </p:spTree>
    <p:extLst>
      <p:ext uri="{BB962C8B-B14F-4D97-AF65-F5344CB8AC3E}">
        <p14:creationId xmlns:p14="http://schemas.microsoft.com/office/powerpoint/2010/main" val="18170044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B0608B2-4D19-4C57-87FA-BA1A407C3BA6}" type="slidenum">
              <a:rPr lang="fr-FR" smtClean="0"/>
              <a:t>5</a:t>
            </a:fld>
            <a:endParaRPr lang="fr-FR"/>
          </a:p>
        </p:txBody>
      </p:sp>
    </p:spTree>
    <p:extLst>
      <p:ext uri="{BB962C8B-B14F-4D97-AF65-F5344CB8AC3E}">
        <p14:creationId xmlns:p14="http://schemas.microsoft.com/office/powerpoint/2010/main" val="35819749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B0608B2-4D19-4C57-87FA-BA1A407C3BA6}" type="slidenum">
              <a:rPr lang="fr-FR" smtClean="0"/>
              <a:t>6</a:t>
            </a:fld>
            <a:endParaRPr lang="fr-FR"/>
          </a:p>
        </p:txBody>
      </p:sp>
    </p:spTree>
    <p:extLst>
      <p:ext uri="{BB962C8B-B14F-4D97-AF65-F5344CB8AC3E}">
        <p14:creationId xmlns:p14="http://schemas.microsoft.com/office/powerpoint/2010/main" val="19289521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B0608B2-4D19-4C57-87FA-BA1A407C3BA6}" type="slidenum">
              <a:rPr lang="fr-FR" smtClean="0"/>
              <a:t>7</a:t>
            </a:fld>
            <a:endParaRPr lang="fr-FR"/>
          </a:p>
        </p:txBody>
      </p:sp>
    </p:spTree>
    <p:extLst>
      <p:ext uri="{BB962C8B-B14F-4D97-AF65-F5344CB8AC3E}">
        <p14:creationId xmlns:p14="http://schemas.microsoft.com/office/powerpoint/2010/main" val="23434845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B0608B2-4D19-4C57-87FA-BA1A407C3BA6}" type="slidenum">
              <a:rPr lang="fr-FR" smtClean="0"/>
              <a:t>8</a:t>
            </a:fld>
            <a:endParaRPr lang="fr-FR"/>
          </a:p>
        </p:txBody>
      </p:sp>
    </p:spTree>
    <p:extLst>
      <p:ext uri="{BB962C8B-B14F-4D97-AF65-F5344CB8AC3E}">
        <p14:creationId xmlns:p14="http://schemas.microsoft.com/office/powerpoint/2010/main" val="35925230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B0608B2-4D19-4C57-87FA-BA1A407C3BA6}" type="slidenum">
              <a:rPr lang="fr-FR" smtClean="0"/>
              <a:t>89</a:t>
            </a:fld>
            <a:endParaRPr lang="fr-FR"/>
          </a:p>
        </p:txBody>
      </p:sp>
    </p:spTree>
    <p:extLst>
      <p:ext uri="{BB962C8B-B14F-4D97-AF65-F5344CB8AC3E}">
        <p14:creationId xmlns:p14="http://schemas.microsoft.com/office/powerpoint/2010/main" val="27729109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fr-FR" smtClean="0"/>
              <a:t>Modifiez le style du titre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9D4C15A5-52DA-4726-AA66-CD25B54F75EF}" type="datetime1">
              <a:rPr lang="en-US" smtClean="0"/>
              <a:t>5/27/2015</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‹N°›</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B2267CE4-918F-43D2-9532-989E1BE56A12}" type="datetime1">
              <a:rPr lang="en-US" smtClean="0"/>
              <a:t>5/27/2015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fr-FR" smtClean="0"/>
              <a:t>Modifiez le style du titre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CF16EF8F-6ED6-4627-AB29-D422468E3B2A}" type="datetime1">
              <a:rPr lang="en-US" smtClean="0"/>
              <a:t>5/27/2015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fr-FR" smtClean="0"/>
              <a:t>Modifiez le style du titre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A5861EC8-2CE4-4E95-AF2E-46FBDC27D4F8}" type="datetime1">
              <a:rPr lang="en-US" smtClean="0"/>
              <a:t>5/27/2015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fr-FR" smtClean="0"/>
              <a:t>Modifiez le style du titre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59FE371F-312A-4E79-945E-97BEC7E3E38F}" type="datetime1">
              <a:rPr lang="en-US" smtClean="0"/>
              <a:t>5/27/2015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fr-FR" smtClean="0"/>
              <a:t>Modifiez le style du titre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E7DAE92F-3A58-41D0-9F91-CFD32C4F2F74}" type="datetime1">
              <a:rPr lang="en-US" smtClean="0"/>
              <a:t>5/27/2015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fr-FR" smtClean="0"/>
              <a:t>Modifiez le style du titre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926235CD-D427-4E43-B924-22F3476F0C05}" type="datetime1">
              <a:rPr lang="en-US" smtClean="0"/>
              <a:t>5/27/2015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6ABB7074-3A51-41D5-918F-0D19A133A980}" type="datetime1">
              <a:rPr lang="en-US" smtClean="0"/>
              <a:t>5/27/2015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73AE5FE-EF1D-4D27-99BA-ABF37ACAD96A}" type="datetime1">
              <a:rPr lang="en-US" smtClean="0"/>
              <a:t>5/27/2015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E05AE11B-E172-44EC-B108-8B78C3450358}" type="datetime1">
              <a:rPr lang="en-US" smtClean="0"/>
              <a:t>5/27/2015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fr-FR" smtClean="0"/>
              <a:t>Modifiez le style du titre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E7EB1ABD-95D4-4853-95FB-F2B0DB6EBDF3}" type="datetime1">
              <a:rPr lang="en-US" smtClean="0"/>
              <a:t>5/27/2015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8FCCBD25-634D-4030-AC92-05C2A38B0019}" type="datetime1">
              <a:rPr lang="en-US" smtClean="0"/>
              <a:t>5/27/2015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C9EF7F34-30A8-4EAE-A169-B8D9661DA06B}" type="datetime1">
              <a:rPr lang="en-US" smtClean="0"/>
              <a:t>5/27/2015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52875211-15C0-40CF-BB5F-CAA06FBD7C41}" type="datetime1">
              <a:rPr lang="en-US" smtClean="0"/>
              <a:t>5/27/2015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7A0BCD-051B-4959-949E-49ABB21951A5}" type="datetime1">
              <a:rPr lang="en-US" smtClean="0"/>
              <a:t>5/27/2015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fr-FR" smtClean="0"/>
              <a:t>Modifiez le style du titre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1253966E-DAB3-49B3-8F5A-B326F5C1911F}" type="datetime1">
              <a:rPr lang="en-US" smtClean="0"/>
              <a:t>5/27/2015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fr-FR" smtClean="0"/>
              <a:t>Modifiez le style du titre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09404ED7-7A02-48F0-9C38-4FC0DB7DBA0F}" type="datetime1">
              <a:rPr lang="en-US" smtClean="0"/>
              <a:t>5/27/2015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7250F9E-5ABC-489B-8E6B-CE43AC806893}" type="datetime1">
              <a:rPr lang="en-US" smtClean="0"/>
              <a:t>5/27/2015</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hf hdr="0" ft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10.xml.rels><?xml version="1.0" encoding="UTF-8" standalone="yes"?>
<Relationships xmlns="http://schemas.openxmlformats.org/package/2006/relationships"><Relationship Id="rId3" Type="http://schemas.openxmlformats.org/officeDocument/2006/relationships/hyperlink" Target="http://www.evolutionarymodel.com/evoprocess.htm" TargetMode="External"/><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jpg"/></Relationships>
</file>

<file path=ppt/slides/_rels/slide11.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hyperlink" Target="http://www.evolutionarymodel.com/evoprocess.htm" TargetMode="External"/><Relationship Id="rId2" Type="http://schemas.openxmlformats.org/officeDocument/2006/relationships/image" Target="../media/image21.jpg"/><Relationship Id="rId1" Type="http://schemas.openxmlformats.org/officeDocument/2006/relationships/slideLayout" Target="../slideLayouts/slideLayout7.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12.xml.rels><?xml version="1.0" encoding="UTF-8" standalone="yes"?>
<Relationships xmlns="http://schemas.openxmlformats.org/package/2006/relationships"><Relationship Id="rId3" Type="http://schemas.openxmlformats.org/officeDocument/2006/relationships/hyperlink" Target="http://www.evolutionarymodel.com/evoprocess.htm" TargetMode="External"/><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hyperlink" Target="http://www.evolutionarymodel.com/evoprocess.htm" TargetMode="External"/><Relationship Id="rId1" Type="http://schemas.openxmlformats.org/officeDocument/2006/relationships/slideLayout" Target="../slideLayouts/slideLayout7.xml"/><Relationship Id="rId5" Type="http://schemas.openxmlformats.org/officeDocument/2006/relationships/hyperlink" Target="https://answersingenesis.org/fr/r%C3%A9ponses/dieu-existe-t-il/" TargetMode="External"/><Relationship Id="rId4" Type="http://schemas.openxmlformats.org/officeDocument/2006/relationships/image" Target="../media/image28.jpeg"/></Relationships>
</file>

<file path=ppt/slides/_rels/slide14.xml.rels><?xml version="1.0" encoding="UTF-8" standalone="yes"?>
<Relationships xmlns="http://schemas.openxmlformats.org/package/2006/relationships"><Relationship Id="rId8" Type="http://schemas.openxmlformats.org/officeDocument/2006/relationships/hyperlink" Target="http://fr.wikipedia.org/wiki/Homo_sapiens" TargetMode="External"/><Relationship Id="rId13" Type="http://schemas.openxmlformats.org/officeDocument/2006/relationships/hyperlink" Target="http://fr.wikipedia.org/wiki/Tribu_(biologie)" TargetMode="External"/><Relationship Id="rId18" Type="http://schemas.openxmlformats.org/officeDocument/2006/relationships/hyperlink" Target="http://fr.wikipedia.org/wiki/Taxinomie" TargetMode="External"/><Relationship Id="rId3" Type="http://schemas.openxmlformats.org/officeDocument/2006/relationships/image" Target="../media/image30.jpeg"/><Relationship Id="rId21" Type="http://schemas.openxmlformats.org/officeDocument/2006/relationships/hyperlink" Target="http://fr.wikipedia.org/wiki/Genre_(biologie)" TargetMode="External"/><Relationship Id="rId7" Type="http://schemas.openxmlformats.org/officeDocument/2006/relationships/hyperlink" Target="http://fr.wikipedia.org/wiki/Haplorrhiniens" TargetMode="External"/><Relationship Id="rId12" Type="http://schemas.openxmlformats.org/officeDocument/2006/relationships/hyperlink" Target="http://fr.wikipedia.org/wiki/Hominin%C3%A9" TargetMode="External"/><Relationship Id="rId17" Type="http://schemas.openxmlformats.org/officeDocument/2006/relationships/hyperlink" Target="http://fr.wikipedia.org/wiki/Homo" TargetMode="External"/><Relationship Id="rId2" Type="http://schemas.openxmlformats.org/officeDocument/2006/relationships/image" Target="../media/image29.jpeg"/><Relationship Id="rId16" Type="http://schemas.openxmlformats.org/officeDocument/2006/relationships/hyperlink" Target="http://fr.wikipedia.org/wiki/Australopith%C3%A8que" TargetMode="External"/><Relationship Id="rId20" Type="http://schemas.openxmlformats.org/officeDocument/2006/relationships/hyperlink" Target="http://fr.wikipedia.org/wiki/Rang_taxinomique" TargetMode="External"/><Relationship Id="rId1" Type="http://schemas.openxmlformats.org/officeDocument/2006/relationships/slideLayout" Target="../slideLayouts/slideLayout7.xml"/><Relationship Id="rId6" Type="http://schemas.openxmlformats.org/officeDocument/2006/relationships/hyperlink" Target="http://fr.wikipedia.org/wiki/Primate" TargetMode="External"/><Relationship Id="rId11" Type="http://schemas.openxmlformats.org/officeDocument/2006/relationships/hyperlink" Target="http://fr.wikipedia.org/wiki/Gorilla" TargetMode="External"/><Relationship Id="rId5" Type="http://schemas.openxmlformats.org/officeDocument/2006/relationships/hyperlink" Target="http://fr.wikipedia.org/wiki/Infra-ordre" TargetMode="External"/><Relationship Id="rId15" Type="http://schemas.openxmlformats.org/officeDocument/2006/relationships/hyperlink" Target="http://fr.wikipedia.org/wiki/Bonobo" TargetMode="External"/><Relationship Id="rId10" Type="http://schemas.openxmlformats.org/officeDocument/2006/relationships/hyperlink" Target="http://fr.wikipedia.org/wiki/Gorillin%C3%A9" TargetMode="External"/><Relationship Id="rId19" Type="http://schemas.openxmlformats.org/officeDocument/2006/relationships/hyperlink" Target="http://fr.wikipedia.org/wiki/Biologie" TargetMode="External"/><Relationship Id="rId4" Type="http://schemas.openxmlformats.org/officeDocument/2006/relationships/hyperlink" Target="http://fr.wikipedia.org/wiki/Simiiformes" TargetMode="External"/><Relationship Id="rId9" Type="http://schemas.openxmlformats.org/officeDocument/2006/relationships/hyperlink" Target="http://fr.wikipedia.org/wiki/Sous-famille_(biologie)" TargetMode="External"/><Relationship Id="rId14" Type="http://schemas.openxmlformats.org/officeDocument/2006/relationships/hyperlink" Target="http://fr.wikipedia.org/wiki/Chimpanz%C3%A9" TargetMode="External"/><Relationship Id="rId22" Type="http://schemas.openxmlformats.org/officeDocument/2006/relationships/hyperlink" Target="http://fr.wikipedia.org/wiki/Syst%C3%A9matique"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http://www.regardfractal.ch/eleves/evolution_fractale/evolution_fractale/tas_de_sable_1/equilibres_ponctues1.htm"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hyperlink" Target="http://fr.wikipedia.org/wiki/Cladistique" TargetMode="External"/><Relationship Id="rId13" Type="http://schemas.openxmlformats.org/officeDocument/2006/relationships/image" Target="../media/image32.jpeg"/><Relationship Id="rId3" Type="http://schemas.openxmlformats.org/officeDocument/2006/relationships/hyperlink" Target="http://fr.wikipedia.org/wiki/Acide_ribonucl%C3%A9ique_ribosomique" TargetMode="External"/><Relationship Id="rId7" Type="http://schemas.openxmlformats.org/officeDocument/2006/relationships/hyperlink" Target="http://fr.wikipedia.org/wiki/G%C3%A9n%C3%A9tique" TargetMode="External"/><Relationship Id="rId12" Type="http://schemas.openxmlformats.org/officeDocument/2006/relationships/hyperlink" Target="http://fr.wikipedia.org/wiki/%C3%89volution_(biologie)" TargetMode="External"/><Relationship Id="rId2" Type="http://schemas.openxmlformats.org/officeDocument/2006/relationships/hyperlink" Target="http://fr.wikipedia.org/wiki/Arbre_phylog%C3%A9n%C3%A9tique" TargetMode="External"/><Relationship Id="rId1" Type="http://schemas.openxmlformats.org/officeDocument/2006/relationships/slideLayout" Target="../slideLayouts/slideLayout7.xml"/><Relationship Id="rId6" Type="http://schemas.openxmlformats.org/officeDocument/2006/relationships/hyperlink" Target="http://fr.wikipedia.org/wiki/Guillaume_Lecointre" TargetMode="External"/><Relationship Id="rId11" Type="http://schemas.openxmlformats.org/officeDocument/2006/relationships/hyperlink" Target="http://fr.wikipedia.org/wiki/Eucaryote" TargetMode="External"/><Relationship Id="rId5" Type="http://schemas.openxmlformats.org/officeDocument/2006/relationships/hyperlink" Target="http://fr.wikipedia.org/wiki/Herv%C3%A9_Le_Guyader" TargetMode="External"/><Relationship Id="rId10" Type="http://schemas.openxmlformats.org/officeDocument/2006/relationships/hyperlink" Target="http://fr.wikipedia.org/wiki/Arch%C3%A9e" TargetMode="External"/><Relationship Id="rId4" Type="http://schemas.openxmlformats.org/officeDocument/2006/relationships/hyperlink" Target="http://fr.wikipedia.org/wiki/Carl_Woese" TargetMode="External"/><Relationship Id="rId9" Type="http://schemas.openxmlformats.org/officeDocument/2006/relationships/hyperlink" Target="http://fr.wikipedia.org/wiki/Bact%C3%A9rie" TargetMode="External"/><Relationship Id="rId14" Type="http://schemas.openxmlformats.org/officeDocument/2006/relationships/image" Target="../media/image33.jpeg"/></Relationships>
</file>

<file path=ppt/slides/_rels/slide1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1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 Id="rId6" Type="http://schemas.openxmlformats.org/officeDocument/2006/relationships/image" Target="../media/image42.jpeg"/><Relationship Id="rId5" Type="http://schemas.openxmlformats.org/officeDocument/2006/relationships/hyperlink" Target="https://answersingenesis.org/fr/r%C3%A9ponses/dieu-existe-t-il/" TargetMode="External"/><Relationship Id="rId4" Type="http://schemas.openxmlformats.org/officeDocument/2006/relationships/image" Target="../media/image41.jpeg"/></Relationships>
</file>

<file path=ppt/slides/_rels/slide1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fr.wikipedia.org/wiki/Cr%C3%A9ationnisme"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2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hyperlink" Target="http://sois-canard-et-tais-toi.tumblr.com/post/90156464736/1-remettez-lautorite-en-question-une-hypothese"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hyperlink" Target="http://www.toupie.org/Dictionnaire/Rationalisation.htm" TargetMode="External"/><Relationship Id="rId2" Type="http://schemas.openxmlformats.org/officeDocument/2006/relationships/hyperlink" Target="https://fr.wikipedia.org/wiki/Alhazen" TargetMode="Externa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hyperlink" Target="http://fr.wikipedia.org/wiki/Banu_Qurayza" TargetMode="External"/><Relationship Id="rId2" Type="http://schemas.openxmlformats.org/officeDocument/2006/relationships/hyperlink" Target="http://fr.wikipedia.org/wiki/Bataille_de_la_Tranch%C3%A9e" TargetMode="Externa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hyperlink" Target="http://www.psychonet.fr/articles/psycho/22-societe/lire/998-1-gourous_un_profil_psychologique_reperable_en_7_points.html" TargetMode="External"/><Relationship Id="rId2" Type="http://schemas.openxmlformats.org/officeDocument/2006/relationships/hyperlink" Target="http://home.nordnet.fr/~phthery/la_bible/fr/lsg/lsg6622.htm#13" TargetMode="Externa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hyperlink" Target="https://fr.wikipedia.org/wiki/Trofim_Denissovitch_Lyssenko" TargetMode="External"/><Relationship Id="rId2" Type="http://schemas.openxmlformats.org/officeDocument/2006/relationships/hyperlink" Target="https://fr.wikipedia.org/wiki/Alhazen" TargetMode="Externa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45.png"/><Relationship Id="rId1" Type="http://schemas.openxmlformats.org/officeDocument/2006/relationships/slideLayout" Target="../slideLayouts/slideLayout7.xml"/><Relationship Id="rId5" Type="http://schemas.openxmlformats.org/officeDocument/2006/relationships/image" Target="../media/image48.jpeg"/><Relationship Id="rId4" Type="http://schemas.openxmlformats.org/officeDocument/2006/relationships/image" Target="../media/image47.jpg"/></Relationships>
</file>

<file path=ppt/slides/_rels/slide37.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hyperlink" Target="http://fr.wikipedia.org/wiki/%C3%89pist%C3%A9mologie" TargetMode="External"/><Relationship Id="rId7" Type="http://schemas.openxmlformats.org/officeDocument/2006/relationships/hyperlink" Target="http://find.galegroup.com/grnr/infomark.do?&amp;source=gale&amp;idigest=bd8aed67c33020b5b3b73d6dda3b2958&amp;prodId=GRNR&amp;userGroupName=acd_grnr&amp;tabID=T002&amp;docId=A320589587&amp;type=retrieve&amp;contentSet=IAC-Documents&amp;version=1.0&amp;digest=bd8aed67c33020b5b3b73d6dda3b2958" TargetMode="External"/><Relationship Id="rId2" Type="http://schemas.openxmlformats.org/officeDocument/2006/relationships/hyperlink" Target="http://fr.wikipedia.org/wiki/Science" TargetMode="External"/><Relationship Id="rId1" Type="http://schemas.openxmlformats.org/officeDocument/2006/relationships/slideLayout" Target="../slideLayouts/slideLayout7.xml"/><Relationship Id="rId6" Type="http://schemas.openxmlformats.org/officeDocument/2006/relationships/hyperlink" Target="http://fr.wikipedia.org/wiki/%C3%89valuation_par_les_pairs" TargetMode="External"/><Relationship Id="rId5" Type="http://schemas.openxmlformats.org/officeDocument/2006/relationships/hyperlink" Target="http://fr.wikipedia.org/wiki/M%C3%A9thode_scientifique" TargetMode="External"/><Relationship Id="rId4" Type="http://schemas.openxmlformats.org/officeDocument/2006/relationships/hyperlink" Target="http://fr.wikipedia.org/wiki/Scientificit%C3%A9"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hyperlink" Target="https://fr.wikipedia.org/wiki/La_Structure_des_r%C3%A9volutions_scientifiques" TargetMode="Externa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hyperlink" Target="http://fr.wikipedia.org/wiki/Hypoth%C3%A8se" TargetMode="External"/><Relationship Id="rId7" Type="http://schemas.openxmlformats.org/officeDocument/2006/relationships/hyperlink" Target="http://fr.wikipedia.org/wiki/Biais_de_confirmation" TargetMode="External"/><Relationship Id="rId2" Type="http://schemas.openxmlformats.org/officeDocument/2006/relationships/hyperlink" Target="http://www.charlatans.info/biais-confirmation.php" TargetMode="External"/><Relationship Id="rId1" Type="http://schemas.openxmlformats.org/officeDocument/2006/relationships/slideLayout" Target="../slideLayouts/slideLayout7.xml"/><Relationship Id="rId6" Type="http://schemas.openxmlformats.org/officeDocument/2006/relationships/hyperlink" Target="http://fr.wikipedia.org/wiki/Affectivit%C3%A9" TargetMode="External"/><Relationship Id="rId5" Type="http://schemas.openxmlformats.org/officeDocument/2006/relationships/hyperlink" Target="http://fr.wikipedia.org/wiki/Biais_cognitif" TargetMode="External"/><Relationship Id="rId4" Type="http://schemas.openxmlformats.org/officeDocument/2006/relationships/hyperlink" Target="http://fr.wikipedia.org/wiki/V%C3%A9racit%C3%A9"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7.xml"/><Relationship Id="rId4" Type="http://schemas.openxmlformats.org/officeDocument/2006/relationships/image" Target="../media/image54.jpeg"/></Relationships>
</file>

<file path=ppt/slides/_rels/slide47.xml.rels><?xml version="1.0" encoding="UTF-8" standalone="yes"?>
<Relationships xmlns="http://schemas.openxmlformats.org/package/2006/relationships"><Relationship Id="rId2" Type="http://schemas.openxmlformats.org/officeDocument/2006/relationships/hyperlink" Target="http://fr.wikipedia.org/wiki/Fusion_froide" TargetMode="Externa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7.xml"/><Relationship Id="rId6" Type="http://schemas.openxmlformats.org/officeDocument/2006/relationships/image" Target="../media/image59.jpeg"/><Relationship Id="rId5" Type="http://schemas.openxmlformats.org/officeDocument/2006/relationships/image" Target="../media/image58.jpeg"/><Relationship Id="rId4" Type="http://schemas.openxmlformats.org/officeDocument/2006/relationships/image" Target="../media/image57.jpeg"/></Relationships>
</file>

<file path=ppt/slides/_rels/slide5.xml.rels><?xml version="1.0" encoding="UTF-8" standalone="yes"?>
<Relationships xmlns="http://schemas.openxmlformats.org/package/2006/relationships"><Relationship Id="rId8" Type="http://schemas.openxmlformats.org/officeDocument/2006/relationships/hyperlink" Target="http://fr.wikipedia.org/wiki/Dogme" TargetMode="External"/><Relationship Id="rId3" Type="http://schemas.openxmlformats.org/officeDocument/2006/relationships/hyperlink" Target="http://fr.wikipedia.org/wiki/Latin" TargetMode="External"/><Relationship Id="rId7" Type="http://schemas.openxmlformats.org/officeDocument/2006/relationships/hyperlink" Target="http://fr.wikipedia.org/wiki/Communaut%C3%A9_scientifique"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hyperlink" Target="http://fr.wikipedia.org/wiki/M%C3%A9thode_scientifique" TargetMode="External"/><Relationship Id="rId5" Type="http://schemas.openxmlformats.org/officeDocument/2006/relationships/hyperlink" Target="http://fr.wikipedia.org/wiki/Vrai" TargetMode="External"/><Relationship Id="rId4" Type="http://schemas.openxmlformats.org/officeDocument/2006/relationships/hyperlink" Target="http://fr.wikipedia.org/wiki/Connaissance" TargetMode="External"/><Relationship Id="rId9" Type="http://schemas.openxmlformats.org/officeDocument/2006/relationships/hyperlink" Target="http://fr.wikipedia.org/wiki/Science"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hyperlink" Target="http://fr.wikipedia.org/wiki/Galil%C3%A9e_(savant)" TargetMode="External"/><Relationship Id="rId3" Type="http://schemas.openxmlformats.org/officeDocument/2006/relationships/hyperlink" Target="http://fr.wikipedia.org/wiki/Philosophie_naturelle" TargetMode="External"/><Relationship Id="rId7" Type="http://schemas.openxmlformats.org/officeDocument/2006/relationships/hyperlink" Target="http://fr.wikipedia.org/wiki/Giordano_Bruno"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hyperlink" Target="http://fr.wikipedia.org/wiki/Johannes_Kepler" TargetMode="External"/><Relationship Id="rId5" Type="http://schemas.openxmlformats.org/officeDocument/2006/relationships/hyperlink" Target="http://fr.wikipedia.org/wiki/Tycho_Brahe" TargetMode="External"/><Relationship Id="rId4" Type="http://schemas.openxmlformats.org/officeDocument/2006/relationships/hyperlink" Target="http://fr.wikipedia.org/wiki/Nicolas_Copernic" TargetMode="Externa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7.xml"/><Relationship Id="rId4" Type="http://schemas.openxmlformats.org/officeDocument/2006/relationships/image" Target="../media/image64.jpe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hyperlink" Target="http://jardin.secret.pagesperso-orange.fr/EcritsLitteraires/Nouvelles/hexagonal.htm" TargetMode="Externa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66.jpg"/><Relationship Id="rId2" Type="http://schemas.openxmlformats.org/officeDocument/2006/relationships/image" Target="../media/image65.jpg"/><Relationship Id="rId1" Type="http://schemas.openxmlformats.org/officeDocument/2006/relationships/slideLayout" Target="../slideLayouts/slideLayout7.xml"/><Relationship Id="rId6" Type="http://schemas.openxmlformats.org/officeDocument/2006/relationships/image" Target="../media/image69.jpg"/><Relationship Id="rId5" Type="http://schemas.openxmlformats.org/officeDocument/2006/relationships/image" Target="../media/image68.jpg"/><Relationship Id="rId4" Type="http://schemas.openxmlformats.org/officeDocument/2006/relationships/image" Target="../media/image67.jp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8" Type="http://schemas.openxmlformats.org/officeDocument/2006/relationships/hyperlink" Target="http://fr.wikipedia.org/wiki/G%C3%A9orgie_(%C3%89tat)" TargetMode="External"/><Relationship Id="rId13" Type="http://schemas.openxmlformats.org/officeDocument/2006/relationships/hyperlink" Target="http://fr.wikipedia.org/w/index.php?title=Institut_de_m%C3%A9decine&amp;action=edit&amp;redlink=1" TargetMode="External"/><Relationship Id="rId3" Type="http://schemas.openxmlformats.org/officeDocument/2006/relationships/image" Target="../media/image72.jpeg"/><Relationship Id="rId7" Type="http://schemas.openxmlformats.org/officeDocument/2006/relationships/hyperlink" Target="http://fr.wikipedia.org/wiki/Kansas" TargetMode="External"/><Relationship Id="rId12" Type="http://schemas.openxmlformats.org/officeDocument/2006/relationships/hyperlink" Target="http://fr.wikipedia.org/wiki/Dessein_intelligent" TargetMode="External"/><Relationship Id="rId2" Type="http://schemas.openxmlformats.org/officeDocument/2006/relationships/image" Target="../media/image71.jpeg"/><Relationship Id="rId1" Type="http://schemas.openxmlformats.org/officeDocument/2006/relationships/slideLayout" Target="../slideLayouts/slideLayout7.xml"/><Relationship Id="rId6" Type="http://schemas.openxmlformats.org/officeDocument/2006/relationships/hyperlink" Target="http://fr.wikipedia.org/wiki/Pennsylvanie" TargetMode="External"/><Relationship Id="rId11" Type="http://schemas.openxmlformats.org/officeDocument/2006/relationships/hyperlink" Target="http://fr.wikipedia.org/wiki/George_Walker_Bush" TargetMode="External"/><Relationship Id="rId5" Type="http://schemas.openxmlformats.org/officeDocument/2006/relationships/hyperlink" Target="http://fr.wikipedia.org/wiki/Lobbying" TargetMode="External"/><Relationship Id="rId15" Type="http://schemas.openxmlformats.org/officeDocument/2006/relationships/hyperlink" Target="http://fr.wikipedia.org/wiki/National_Academy_of_Sciences" TargetMode="External"/><Relationship Id="rId10" Type="http://schemas.openxmlformats.org/officeDocument/2006/relationships/hyperlink" Target="http://fr.wikipedia.org/wiki/Th%C3%A9orie_synth%C3%A9tique_de_l'%C3%A9volution" TargetMode="External"/><Relationship Id="rId4" Type="http://schemas.openxmlformats.org/officeDocument/2006/relationships/hyperlink" Target="http://fr.wikipedia.org/wiki/Ann%C3%A9es_1990" TargetMode="External"/><Relationship Id="rId9" Type="http://schemas.openxmlformats.org/officeDocument/2006/relationships/hyperlink" Target="http://fr.wikipedia.org/wiki/Mississippi_(%C3%89tat)" TargetMode="External"/><Relationship Id="rId14" Type="http://schemas.openxmlformats.org/officeDocument/2006/relationships/hyperlink" Target="http://fr.wikipedia.org/w/index.php?title=Institute_of_Medicine&amp;action=edit&amp;redlink=1" TargetMode="External"/></Relationships>
</file>

<file path=ppt/slides/_rels/slide69.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73.jpg"/><Relationship Id="rId1" Type="http://schemas.openxmlformats.org/officeDocument/2006/relationships/slideLayout" Target="../slideLayouts/slideLayout7.xml"/><Relationship Id="rId5" Type="http://schemas.openxmlformats.org/officeDocument/2006/relationships/image" Target="../media/image76.jpeg"/><Relationship Id="rId4" Type="http://schemas.openxmlformats.org/officeDocument/2006/relationships/image" Target="../media/image75.jpg"/></Relationships>
</file>

<file path=ppt/slides/_rels/slide7.xml.rels><?xml version="1.0" encoding="UTF-8" standalone="yes"?>
<Relationships xmlns="http://schemas.openxmlformats.org/package/2006/relationships"><Relationship Id="rId8" Type="http://schemas.openxmlformats.org/officeDocument/2006/relationships/hyperlink" Target="http://www.larousse.fr/dictionnaires/francais/dogme/26307" TargetMode="External"/><Relationship Id="rId3" Type="http://schemas.openxmlformats.org/officeDocument/2006/relationships/hyperlink" Target="http://fr.wikipedia.org/wiki/Croyances" TargetMode="External"/><Relationship Id="rId7" Type="http://schemas.openxmlformats.org/officeDocument/2006/relationships/hyperlink" Target="http://fr.wiktionary.org/wiki/Wiktionnaire:R%C3%A9f%C3%A9rences#Dictionnaires_de_l.E2.80.99Acad.C3.A9mie_fran.C3.A7aise"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hyperlink" Target="http://fr.wiktionary.org/wiki/foi_du_charbonnier" TargetMode="External"/><Relationship Id="rId5" Type="http://schemas.openxmlformats.org/officeDocument/2006/relationships/hyperlink" Target="http://www.larousse.fr/dictionnaires/francais/foi/34365" TargetMode="External"/><Relationship Id="rId4" Type="http://schemas.openxmlformats.org/officeDocument/2006/relationships/hyperlink" Target="http://fr.wikipedia.org/wiki/Foi" TargetMode="External"/><Relationship Id="rId9" Type="http://schemas.openxmlformats.org/officeDocument/2006/relationships/hyperlink" Target="http://fr.wikipedia.org/wiki/Dogme" TargetMode="External"/></Relationships>
</file>

<file path=ppt/slides/_rels/slide70.xml.rels><?xml version="1.0" encoding="UTF-8" standalone="yes"?>
<Relationships xmlns="http://schemas.openxmlformats.org/package/2006/relationships"><Relationship Id="rId2" Type="http://schemas.openxmlformats.org/officeDocument/2006/relationships/hyperlink" Target="http://hpa.free.fr/StatMath.htm#Loi de probabilit&#233;" TargetMode="Externa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image" Target="../media/image78.jp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image" Target="../media/image80.png"/><Relationship Id="rId1" Type="http://schemas.openxmlformats.org/officeDocument/2006/relationships/slideLayout" Target="../slideLayouts/slideLayout7.xml"/><Relationship Id="rId6" Type="http://schemas.openxmlformats.org/officeDocument/2006/relationships/image" Target="../media/image84.jpeg"/><Relationship Id="rId5" Type="http://schemas.openxmlformats.org/officeDocument/2006/relationships/image" Target="../media/image83.jpeg"/><Relationship Id="rId4" Type="http://schemas.openxmlformats.org/officeDocument/2006/relationships/image" Target="../media/image82.jpe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hyperlink" Target="http://fr.wikipedia.org/wiki/Attitude" TargetMode="External"/><Relationship Id="rId7" Type="http://schemas.openxmlformats.org/officeDocument/2006/relationships/hyperlink" Target="http://fr.wikipedia.org/wiki/Innovation" TargetMode="External"/><Relationship Id="rId2" Type="http://schemas.openxmlformats.org/officeDocument/2006/relationships/hyperlink" Target="http://fr.wikipedia.org/wiki/Effet_de_groupe" TargetMode="External"/><Relationship Id="rId1" Type="http://schemas.openxmlformats.org/officeDocument/2006/relationships/slideLayout" Target="../slideLayouts/slideLayout7.xml"/><Relationship Id="rId6" Type="http://schemas.openxmlformats.org/officeDocument/2006/relationships/hyperlink" Target="http://fr.wikipedia.org/wiki/Autorit%C3%A9" TargetMode="External"/><Relationship Id="rId5" Type="http://schemas.openxmlformats.org/officeDocument/2006/relationships/hyperlink" Target="http://fr.wikipedia.org/wiki/Conformisme" TargetMode="External"/><Relationship Id="rId4" Type="http://schemas.openxmlformats.org/officeDocument/2006/relationships/hyperlink" Target="http://fr.wikipedia.org/wiki/Comportement"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fr.wikipedia.org/wiki/Joule" TargetMode="External"/><Relationship Id="rId3" Type="http://schemas.openxmlformats.org/officeDocument/2006/relationships/hyperlink" Target="http://fr.wikipedia.org/wiki/Subduction" TargetMode="External"/><Relationship Id="rId7" Type="http://schemas.openxmlformats.org/officeDocument/2006/relationships/hyperlink" Target="http://fr.wikipedia.org/wiki/Moment_sismique" TargetMode="External"/><Relationship Id="rId12" Type="http://schemas.openxmlformats.org/officeDocument/2006/relationships/hyperlink" Target="http://fr.wikipedia.org/wiki/Tectonique_des_plaques"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hyperlink" Target="http://fr.wikipedia.org/wiki/Plaque_birmane" TargetMode="External"/><Relationship Id="rId11" Type="http://schemas.openxmlformats.org/officeDocument/2006/relationships/hyperlink" Target="http://fr.wikipedia.org/wiki/Hiroshima" TargetMode="External"/><Relationship Id="rId5" Type="http://schemas.openxmlformats.org/officeDocument/2006/relationships/hyperlink" Target="http://fr.wikipedia.org/wiki/Plaque_indienne" TargetMode="External"/><Relationship Id="rId10" Type="http://schemas.openxmlformats.org/officeDocument/2006/relationships/hyperlink" Target="http://fr.wikipedia.org/wiki/Trinitrotolu%C3%A8ne" TargetMode="External"/><Relationship Id="rId4" Type="http://schemas.openxmlformats.org/officeDocument/2006/relationships/hyperlink" Target="http://fr.wikipedia.org/wiki/Plaques_tectoniques" TargetMode="External"/><Relationship Id="rId9" Type="http://schemas.openxmlformats.org/officeDocument/2006/relationships/hyperlink" Target="http://fr.wikipedia.org/wiki/Onde_sismique" TargetMode="External"/></Relationships>
</file>

<file path=ppt/slides/_rels/slide80.xml.rels><?xml version="1.0" encoding="UTF-8" standalone="yes"?>
<Relationships xmlns="http://schemas.openxmlformats.org/package/2006/relationships"><Relationship Id="rId2" Type="http://schemas.openxmlformats.org/officeDocument/2006/relationships/image" Target="../media/image85.jp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87.jpeg"/><Relationship Id="rId7" Type="http://schemas.openxmlformats.org/officeDocument/2006/relationships/image" Target="../media/image91.jpeg"/><Relationship Id="rId2" Type="http://schemas.openxmlformats.org/officeDocument/2006/relationships/image" Target="../media/image86.jpeg"/><Relationship Id="rId1" Type="http://schemas.openxmlformats.org/officeDocument/2006/relationships/slideLayout" Target="../slideLayouts/slideLayout7.xml"/><Relationship Id="rId6" Type="http://schemas.openxmlformats.org/officeDocument/2006/relationships/image" Target="../media/image90.png"/><Relationship Id="rId5" Type="http://schemas.openxmlformats.org/officeDocument/2006/relationships/image" Target="../media/image89.jpeg"/><Relationship Id="rId4" Type="http://schemas.openxmlformats.org/officeDocument/2006/relationships/image" Target="../media/image88.jpe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8" Type="http://schemas.openxmlformats.org/officeDocument/2006/relationships/hyperlink" Target="http://fr.wikipedia.org/wiki/M%C3%A9decine_exp%C3%A9rimentale" TargetMode="External"/><Relationship Id="rId13" Type="http://schemas.openxmlformats.org/officeDocument/2006/relationships/image" Target="../media/image102.jpeg"/><Relationship Id="rId3" Type="http://schemas.openxmlformats.org/officeDocument/2006/relationships/image" Target="../media/image93.jpg"/><Relationship Id="rId7" Type="http://schemas.openxmlformats.org/officeDocument/2006/relationships/image" Target="../media/image97.jpg"/><Relationship Id="rId12" Type="http://schemas.openxmlformats.org/officeDocument/2006/relationships/image" Target="../media/image101.jpeg"/><Relationship Id="rId17" Type="http://schemas.openxmlformats.org/officeDocument/2006/relationships/image" Target="../media/image106.jpeg"/><Relationship Id="rId2" Type="http://schemas.openxmlformats.org/officeDocument/2006/relationships/image" Target="../media/image92.jpg"/><Relationship Id="rId16" Type="http://schemas.openxmlformats.org/officeDocument/2006/relationships/image" Target="../media/image105.jpeg"/><Relationship Id="rId1" Type="http://schemas.openxmlformats.org/officeDocument/2006/relationships/slideLayout" Target="../slideLayouts/slideLayout7.xml"/><Relationship Id="rId6" Type="http://schemas.openxmlformats.org/officeDocument/2006/relationships/image" Target="../media/image96.jpg"/><Relationship Id="rId11" Type="http://schemas.openxmlformats.org/officeDocument/2006/relationships/image" Target="../media/image100.jpeg"/><Relationship Id="rId5" Type="http://schemas.openxmlformats.org/officeDocument/2006/relationships/image" Target="../media/image95.jpg"/><Relationship Id="rId15" Type="http://schemas.openxmlformats.org/officeDocument/2006/relationships/image" Target="../media/image104.jpeg"/><Relationship Id="rId10" Type="http://schemas.openxmlformats.org/officeDocument/2006/relationships/image" Target="../media/image99.jpeg"/><Relationship Id="rId4" Type="http://schemas.openxmlformats.org/officeDocument/2006/relationships/image" Target="../media/image94.jpg"/><Relationship Id="rId9" Type="http://schemas.openxmlformats.org/officeDocument/2006/relationships/image" Target="../media/image98.jpg"/><Relationship Id="rId14" Type="http://schemas.openxmlformats.org/officeDocument/2006/relationships/image" Target="../media/image103.jpeg"/></Relationships>
</file>

<file path=ppt/slides/_rels/slide89.xml.rels><?xml version="1.0" encoding="UTF-8" standalone="yes"?>
<Relationships xmlns="http://schemas.openxmlformats.org/package/2006/relationships"><Relationship Id="rId3" Type="http://schemas.openxmlformats.org/officeDocument/2006/relationships/hyperlink" Target="http://geopol.centerblog.net/5208163-Doute-methodologique"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hyperlink" Target="http://www.bbemg.be/fr/sante/methodes-d-etude/info-etudes-invivo.html" TargetMode="External"/><Relationship Id="rId5" Type="http://schemas.openxmlformats.org/officeDocument/2006/relationships/hyperlink" Target="http://fr.wikipedia.org/wiki/Science" TargetMode="External"/><Relationship Id="rId4" Type="http://schemas.openxmlformats.org/officeDocument/2006/relationships/hyperlink" Target="http://fr.wikipedia.org/wiki/Histoire_des_science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hyperlink" Target="http://www.secondemain.ca/acatalog/Secondemain_Watchtower_Bible_and_Tract_Society_of_New_York_5216.html" TargetMode="External"/><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hyperlink" Target="http://tecfa-bio-news.blogspot.fr/2010/05/le-creationnisme-sinsinue-dans-les.html" TargetMode="External"/><Relationship Id="rId4" Type="http://schemas.openxmlformats.org/officeDocument/2006/relationships/image" Target="../media/image16.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chor="ctr"/>
          <a:lstStyle/>
          <a:p>
            <a:r>
              <a:rPr lang="fr-FR" sz="3600" b="1" dirty="0" smtClean="0">
                <a:solidFill>
                  <a:schemeClr val="accent2">
                    <a:lumMod val="50000"/>
                  </a:schemeClr>
                </a:solidFill>
                <a:latin typeface="Calibri" panose="020F0502020204030204" pitchFamily="34" charset="0"/>
              </a:rPr>
              <a:t>L’esprit et la méthode scientifique</a:t>
            </a:r>
            <a:endParaRPr lang="fr-FR" sz="3600" b="1" dirty="0">
              <a:solidFill>
                <a:schemeClr val="accent2">
                  <a:lumMod val="50000"/>
                </a:schemeClr>
              </a:solidFill>
              <a:latin typeface="Calibri" panose="020F0502020204030204" pitchFamily="34" charset="0"/>
            </a:endParaRPr>
          </a:p>
        </p:txBody>
      </p:sp>
      <p:sp>
        <p:nvSpPr>
          <p:cNvPr id="4" name="Espace réservé du numéro de diapositive 3"/>
          <p:cNvSpPr>
            <a:spLocks noGrp="1"/>
          </p:cNvSpPr>
          <p:nvPr>
            <p:ph type="sldNum" sz="quarter" idx="12"/>
          </p:nvPr>
        </p:nvSpPr>
        <p:spPr>
          <a:xfrm>
            <a:off x="11323582" y="291478"/>
            <a:ext cx="551167" cy="279400"/>
          </a:xfrm>
        </p:spPr>
        <p:txBody>
          <a:bodyPr/>
          <a:lstStyle/>
          <a:p>
            <a:fld id="{D57F1E4F-1CFF-5643-939E-217C01CDF565}" type="slidenum">
              <a:rPr lang="en-US" smtClean="0"/>
              <a:pPr/>
              <a:t>1</a:t>
            </a:fld>
            <a:endParaRPr lang="en-US" dirty="0"/>
          </a:p>
        </p:txBody>
      </p:sp>
      <p:sp>
        <p:nvSpPr>
          <p:cNvPr id="5" name="ZoneTexte 4"/>
          <p:cNvSpPr txBox="1"/>
          <p:nvPr/>
        </p:nvSpPr>
        <p:spPr>
          <a:xfrm>
            <a:off x="2577546" y="5671980"/>
            <a:ext cx="7358231" cy="923330"/>
          </a:xfrm>
          <a:prstGeom prst="rect">
            <a:avLst/>
          </a:prstGeom>
          <a:noFill/>
        </p:spPr>
        <p:txBody>
          <a:bodyPr wrap="square" rtlCol="0">
            <a:spAutoFit/>
          </a:bodyPr>
          <a:lstStyle/>
          <a:p>
            <a:pPr algn="ctr"/>
            <a:r>
              <a:rPr lang="fr-FR" dirty="0" smtClean="0">
                <a:solidFill>
                  <a:schemeClr val="accent2">
                    <a:lumMod val="50000"/>
                  </a:schemeClr>
                </a:solidFill>
                <a:latin typeface="Calibri" panose="020F0502020204030204" pitchFamily="34" charset="0"/>
              </a:rPr>
              <a:t>Présentés par Benjamin LISAN. </a:t>
            </a:r>
          </a:p>
          <a:p>
            <a:pPr algn="ctr"/>
            <a:r>
              <a:rPr lang="fr-FR" dirty="0" smtClean="0">
                <a:solidFill>
                  <a:schemeClr val="accent2">
                    <a:lumMod val="50000"/>
                  </a:schemeClr>
                </a:solidFill>
                <a:latin typeface="Calibri" panose="020F0502020204030204" pitchFamily="34" charset="0"/>
              </a:rPr>
              <a:t>Date de création : 03/04/2015. </a:t>
            </a:r>
          </a:p>
          <a:p>
            <a:pPr algn="ctr"/>
            <a:r>
              <a:rPr lang="fr-FR" dirty="0" smtClean="0">
                <a:solidFill>
                  <a:schemeClr val="accent2">
                    <a:lumMod val="50000"/>
                  </a:schemeClr>
                </a:solidFill>
                <a:latin typeface="Calibri" panose="020F0502020204030204" pitchFamily="34" charset="0"/>
              </a:rPr>
              <a:t>Date de mise à jour : 03/04/2015. Vers. V1 </a:t>
            </a:r>
            <a:endParaRPr lang="fr-FR" dirty="0">
              <a:solidFill>
                <a:schemeClr val="accent2">
                  <a:lumMod val="50000"/>
                </a:schemeClr>
              </a:solidFill>
              <a:latin typeface="Calibri" panose="020F0502020204030204" pitchFamily="34" charset="0"/>
            </a:endParaRPr>
          </a:p>
        </p:txBody>
      </p:sp>
      <p:pic>
        <p:nvPicPr>
          <p:cNvPr id="2052" name="Picture 4" descr="D:\Users\blisan\Documents\divers\science\méthode scientifique\images\expérimentation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0354" y="3453211"/>
            <a:ext cx="4562475" cy="100012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D:\Users\blisan\Documents\divers\science\méthode scientifique\images\expérimentat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1587" y="3081735"/>
            <a:ext cx="2619375" cy="1743075"/>
          </a:xfrm>
          <a:prstGeom prst="rect">
            <a:avLst/>
          </a:prstGeom>
          <a:noFill/>
          <a:extLst>
            <a:ext uri="{909E8E84-426E-40DD-AFC4-6F175D3DCCD1}">
              <a14:hiddenFill xmlns:a14="http://schemas.microsoft.com/office/drawing/2010/main">
                <a:solidFill>
                  <a:srgbClr val="FFFFFF"/>
                </a:solidFill>
              </a14:hiddenFill>
            </a:ext>
          </a:extLst>
        </p:spPr>
      </p:pic>
      <p:sp>
        <p:nvSpPr>
          <p:cNvPr id="7" name="ZoneTexte 10"/>
          <p:cNvSpPr txBox="1">
            <a:spLocks noChangeArrowheads="1"/>
          </p:cNvSpPr>
          <p:nvPr/>
        </p:nvSpPr>
        <p:spPr bwMode="auto">
          <a:xfrm>
            <a:off x="237416" y="5941118"/>
            <a:ext cx="26130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sz="1800" b="1" dirty="0">
                <a:solidFill>
                  <a:srgbClr val="C00000"/>
                </a:solidFill>
              </a:rPr>
              <a:t>Document actuellement en construction.</a:t>
            </a:r>
          </a:p>
        </p:txBody>
      </p:sp>
      <p:pic>
        <p:nvPicPr>
          <p:cNvPr id="8" name="Imag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101150" y="4842710"/>
            <a:ext cx="19050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2615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10900879" y="650039"/>
            <a:ext cx="542697" cy="279400"/>
          </a:xfrm>
        </p:spPr>
        <p:txBody>
          <a:bodyPr/>
          <a:lstStyle/>
          <a:p>
            <a:fld id="{D57F1E4F-1CFF-5643-939E-217C01CDF565}" type="slidenum">
              <a:rPr lang="en-US" smtClean="0"/>
              <a:pPr/>
              <a:t>10</a:t>
            </a:fld>
            <a:endParaRPr lang="en-US" dirty="0"/>
          </a:p>
        </p:txBody>
      </p:sp>
      <p:sp>
        <p:nvSpPr>
          <p:cNvPr id="3" name="ZoneTexte 2"/>
          <p:cNvSpPr txBox="1"/>
          <p:nvPr/>
        </p:nvSpPr>
        <p:spPr>
          <a:xfrm>
            <a:off x="742276" y="650039"/>
            <a:ext cx="6909777" cy="369332"/>
          </a:xfrm>
          <a:prstGeom prst="rect">
            <a:avLst/>
          </a:prstGeom>
          <a:noFill/>
        </p:spPr>
        <p:txBody>
          <a:bodyPr wrap="none" rtlCol="0">
            <a:spAutoFit/>
          </a:bodyPr>
          <a:lstStyle/>
          <a:p>
            <a:r>
              <a:rPr lang="fr-FR" b="1" dirty="0">
                <a:solidFill>
                  <a:schemeClr val="accent2">
                    <a:lumMod val="50000"/>
                  </a:schemeClr>
                </a:solidFill>
                <a:latin typeface="Calibri" panose="020F0502020204030204" pitchFamily="34" charset="0"/>
              </a:rPr>
              <a:t>5</a:t>
            </a:r>
            <a:r>
              <a:rPr lang="fr-FR" b="1" dirty="0" smtClean="0">
                <a:solidFill>
                  <a:schemeClr val="accent2">
                    <a:lumMod val="50000"/>
                  </a:schemeClr>
                </a:solidFill>
                <a:latin typeface="Calibri" panose="020F0502020204030204" pitchFamily="34" charset="0"/>
              </a:rPr>
              <a:t>. L’interprétation religieuse d’un fait VS son interprétation scientifique</a:t>
            </a:r>
            <a:endParaRPr lang="fr-FR" b="1" dirty="0">
              <a:solidFill>
                <a:schemeClr val="accent2">
                  <a:lumMod val="50000"/>
                </a:schemeClr>
              </a:solidFill>
              <a:latin typeface="Calibri" panose="020F0502020204030204" pitchFamily="34" charset="0"/>
            </a:endParaRPr>
          </a:p>
        </p:txBody>
      </p:sp>
      <p:sp>
        <p:nvSpPr>
          <p:cNvPr id="4" name="ZoneTexte 3"/>
          <p:cNvSpPr txBox="1"/>
          <p:nvPr/>
        </p:nvSpPr>
        <p:spPr>
          <a:xfrm>
            <a:off x="742277" y="1019854"/>
            <a:ext cx="8465097" cy="369332"/>
          </a:xfrm>
          <a:prstGeom prst="rect">
            <a:avLst/>
          </a:prstGeom>
          <a:noFill/>
        </p:spPr>
        <p:txBody>
          <a:bodyPr wrap="square" rtlCol="0">
            <a:spAutoFit/>
          </a:bodyPr>
          <a:lstStyle/>
          <a:p>
            <a:pPr algn="just"/>
            <a:r>
              <a:rPr lang="fr-FR" b="1" dirty="0" smtClean="0">
                <a:solidFill>
                  <a:schemeClr val="accent2">
                    <a:lumMod val="50000"/>
                  </a:schemeClr>
                </a:solidFill>
                <a:latin typeface="Calibri" panose="020F0502020204030204" pitchFamily="34" charset="0"/>
              </a:rPr>
              <a:t>Exemple n°2 : Deux interprétations opposées sur l’origine de la vie (sur Terre) (suite)</a:t>
            </a:r>
            <a:endParaRPr lang="fr-FR" sz="1400" dirty="0" smtClean="0">
              <a:solidFill>
                <a:schemeClr val="accent2">
                  <a:lumMod val="50000"/>
                </a:schemeClr>
              </a:solidFill>
              <a:latin typeface="Calibri" panose="020F0502020204030204" pitchFamily="34" charset="0"/>
            </a:endParaRPr>
          </a:p>
        </p:txBody>
      </p:sp>
      <p:sp>
        <p:nvSpPr>
          <p:cNvPr id="7" name="ZoneTexte 6"/>
          <p:cNvSpPr txBox="1"/>
          <p:nvPr/>
        </p:nvSpPr>
        <p:spPr>
          <a:xfrm>
            <a:off x="742277" y="1472726"/>
            <a:ext cx="6328479" cy="369332"/>
          </a:xfrm>
          <a:prstGeom prst="rect">
            <a:avLst/>
          </a:prstGeom>
          <a:noFill/>
        </p:spPr>
        <p:txBody>
          <a:bodyPr wrap="square" rtlCol="0">
            <a:spAutoFit/>
          </a:bodyPr>
          <a:lstStyle/>
          <a:p>
            <a:r>
              <a:rPr lang="fr-FR" u="sng" dirty="0">
                <a:solidFill>
                  <a:srgbClr val="003300"/>
                </a:solidFill>
                <a:latin typeface="Calibri" panose="020F0502020204030204" pitchFamily="34" charset="0"/>
              </a:rPr>
              <a:t>b</a:t>
            </a:r>
            <a:r>
              <a:rPr lang="fr-FR" u="sng" dirty="0" smtClean="0">
                <a:solidFill>
                  <a:srgbClr val="003300"/>
                </a:solidFill>
                <a:latin typeface="Calibri" panose="020F0502020204030204" pitchFamily="34" charset="0"/>
              </a:rPr>
              <a:t>) L’évolutionnisme ou la théorie de l’évolution</a:t>
            </a:r>
            <a:r>
              <a:rPr lang="fr-FR" dirty="0" smtClean="0">
                <a:solidFill>
                  <a:srgbClr val="003300"/>
                </a:solidFill>
                <a:latin typeface="Calibri" panose="020F0502020204030204" pitchFamily="34" charset="0"/>
              </a:rPr>
              <a:t> :</a:t>
            </a:r>
            <a:endParaRPr lang="fr-FR" dirty="0">
              <a:solidFill>
                <a:srgbClr val="003300"/>
              </a:solidFill>
              <a:latin typeface="Calibri" panose="020F0502020204030204" pitchFamily="34" charset="0"/>
            </a:endParaRPr>
          </a:p>
        </p:txBody>
      </p:sp>
      <p:sp>
        <p:nvSpPr>
          <p:cNvPr id="8" name="ZoneTexte 7"/>
          <p:cNvSpPr txBox="1"/>
          <p:nvPr/>
        </p:nvSpPr>
        <p:spPr>
          <a:xfrm>
            <a:off x="742273" y="1973905"/>
            <a:ext cx="10701303" cy="2862322"/>
          </a:xfrm>
          <a:prstGeom prst="rect">
            <a:avLst/>
          </a:prstGeom>
          <a:noFill/>
        </p:spPr>
        <p:txBody>
          <a:bodyPr wrap="square" rtlCol="0">
            <a:spAutoFit/>
          </a:bodyPr>
          <a:lstStyle/>
          <a:p>
            <a:r>
              <a:rPr lang="fr-FR" dirty="0" smtClean="0">
                <a:solidFill>
                  <a:srgbClr val="003300"/>
                </a:solidFill>
                <a:latin typeface="Calibri" panose="020F0502020204030204" pitchFamily="34" charset="0"/>
              </a:rPr>
              <a:t>La théorie </a:t>
            </a:r>
            <a:r>
              <a:rPr lang="fr-FR" dirty="0">
                <a:solidFill>
                  <a:srgbClr val="003300"/>
                </a:solidFill>
                <a:latin typeface="Calibri" panose="020F0502020204030204" pitchFamily="34" charset="0"/>
              </a:rPr>
              <a:t>de l’évolution </a:t>
            </a:r>
            <a:r>
              <a:rPr lang="fr-FR" dirty="0" smtClean="0">
                <a:solidFill>
                  <a:srgbClr val="003300"/>
                </a:solidFill>
                <a:latin typeface="Calibri" panose="020F0502020204030204" pitchFamily="34" charset="0"/>
              </a:rPr>
              <a:t>fait intervenir </a:t>
            </a:r>
            <a:r>
              <a:rPr lang="fr-FR" dirty="0">
                <a:solidFill>
                  <a:srgbClr val="003300"/>
                </a:solidFill>
                <a:latin typeface="Calibri" panose="020F0502020204030204" pitchFamily="34" charset="0"/>
              </a:rPr>
              <a:t>trois processus </a:t>
            </a:r>
            <a:r>
              <a:rPr lang="fr-FR" dirty="0" smtClean="0">
                <a:solidFill>
                  <a:srgbClr val="003300"/>
                </a:solidFill>
                <a:latin typeface="Calibri" panose="020F0502020204030204" pitchFamily="34" charset="0"/>
              </a:rPr>
              <a:t>indépendants, expliquant l’apparition des espèces vivantes </a:t>
            </a:r>
            <a:r>
              <a:rPr lang="fr-FR" dirty="0">
                <a:solidFill>
                  <a:srgbClr val="003300"/>
                </a:solidFill>
                <a:latin typeface="Calibri" panose="020F0502020204030204" pitchFamily="34" charset="0"/>
              </a:rPr>
              <a:t>(leur effet cumulatif intervenant dans le processus de l’évolution des espèces vivantes) : </a:t>
            </a:r>
            <a:endParaRPr lang="fr-FR" dirty="0" smtClean="0">
              <a:solidFill>
                <a:srgbClr val="003300"/>
              </a:solidFill>
              <a:latin typeface="Calibri" panose="020F0502020204030204" pitchFamily="34" charset="0"/>
            </a:endParaRPr>
          </a:p>
          <a:p>
            <a:endParaRPr lang="fr-FR" dirty="0">
              <a:solidFill>
                <a:srgbClr val="003300"/>
              </a:solidFill>
              <a:latin typeface="Calibri" panose="020F0502020204030204" pitchFamily="34" charset="0"/>
            </a:endParaRPr>
          </a:p>
          <a:p>
            <a:r>
              <a:rPr lang="fr-FR" dirty="0">
                <a:solidFill>
                  <a:srgbClr val="003300"/>
                </a:solidFill>
                <a:latin typeface="Calibri" panose="020F0502020204030204" pitchFamily="34" charset="0"/>
              </a:rPr>
              <a:t>1. La </a:t>
            </a:r>
            <a:r>
              <a:rPr lang="fr-FR" b="1" dirty="0">
                <a:solidFill>
                  <a:srgbClr val="003300"/>
                </a:solidFill>
                <a:latin typeface="Calibri" panose="020F0502020204030204" pitchFamily="34" charset="0"/>
              </a:rPr>
              <a:t>réplication</a:t>
            </a:r>
            <a:r>
              <a:rPr lang="fr-FR" dirty="0">
                <a:solidFill>
                  <a:srgbClr val="003300"/>
                </a:solidFill>
                <a:latin typeface="Calibri" panose="020F0502020204030204" pitchFamily="34" charset="0"/>
              </a:rPr>
              <a:t>, qui est pour l’essentiel la </a:t>
            </a:r>
            <a:r>
              <a:rPr lang="fr-FR" i="1" dirty="0">
                <a:solidFill>
                  <a:srgbClr val="003300"/>
                </a:solidFill>
                <a:latin typeface="Calibri" panose="020F0502020204030204" pitchFamily="34" charset="0"/>
              </a:rPr>
              <a:t>reproduction</a:t>
            </a:r>
            <a:r>
              <a:rPr lang="fr-FR" dirty="0">
                <a:solidFill>
                  <a:srgbClr val="003300"/>
                </a:solidFill>
                <a:latin typeface="Calibri" panose="020F0502020204030204" pitchFamily="34" charset="0"/>
              </a:rPr>
              <a:t>.</a:t>
            </a:r>
          </a:p>
          <a:p>
            <a:r>
              <a:rPr lang="fr-FR" dirty="0">
                <a:solidFill>
                  <a:srgbClr val="003300"/>
                </a:solidFill>
                <a:latin typeface="Calibri" panose="020F0502020204030204" pitchFamily="34" charset="0"/>
              </a:rPr>
              <a:t>2. La </a:t>
            </a:r>
            <a:r>
              <a:rPr lang="fr-FR" b="1" dirty="0">
                <a:solidFill>
                  <a:srgbClr val="003300"/>
                </a:solidFill>
                <a:latin typeface="Calibri" panose="020F0502020204030204" pitchFamily="34" charset="0"/>
              </a:rPr>
              <a:t>variation</a:t>
            </a:r>
            <a:r>
              <a:rPr lang="fr-FR" dirty="0">
                <a:solidFill>
                  <a:srgbClr val="003300"/>
                </a:solidFill>
                <a:latin typeface="Calibri" panose="020F0502020204030204" pitchFamily="34" charset="0"/>
              </a:rPr>
              <a:t>, qui est liée aux changements aléatoires, par exemple les </a:t>
            </a:r>
            <a:r>
              <a:rPr lang="fr-FR" b="1" i="1" dirty="0">
                <a:solidFill>
                  <a:srgbClr val="003300"/>
                </a:solidFill>
                <a:latin typeface="Calibri" panose="020F0502020204030204" pitchFamily="34" charset="0"/>
              </a:rPr>
              <a:t>mutations</a:t>
            </a:r>
            <a:r>
              <a:rPr lang="fr-FR" dirty="0">
                <a:solidFill>
                  <a:srgbClr val="003300"/>
                </a:solidFill>
                <a:latin typeface="Calibri" panose="020F0502020204030204" pitchFamily="34" charset="0"/>
              </a:rPr>
              <a:t>, se produisant dans la descendance, la rendant différente de leurs parents.</a:t>
            </a:r>
          </a:p>
          <a:p>
            <a:r>
              <a:rPr lang="fr-FR" dirty="0">
                <a:solidFill>
                  <a:srgbClr val="003300"/>
                </a:solidFill>
                <a:latin typeface="Calibri" panose="020F0502020204030204" pitchFamily="34" charset="0"/>
              </a:rPr>
              <a:t>3. La </a:t>
            </a:r>
            <a:r>
              <a:rPr lang="fr-FR" b="1" dirty="0">
                <a:solidFill>
                  <a:srgbClr val="003300"/>
                </a:solidFill>
                <a:latin typeface="Calibri" panose="020F0502020204030204" pitchFamily="34" charset="0"/>
              </a:rPr>
              <a:t>sélection</a:t>
            </a:r>
            <a:r>
              <a:rPr lang="fr-FR" dirty="0">
                <a:solidFill>
                  <a:srgbClr val="003300"/>
                </a:solidFill>
                <a:latin typeface="Calibri" panose="020F0502020204030204" pitchFamily="34" charset="0"/>
              </a:rPr>
              <a:t>, qui est le processus par lequel des individus mieux adaptés à leur environnement ont tendance à être les seuls à survivre, et donc à transmettre leurs gènes.</a:t>
            </a:r>
          </a:p>
          <a:p>
            <a:endParaRPr lang="fr-FR" dirty="0" smtClean="0">
              <a:solidFill>
                <a:srgbClr val="003300"/>
              </a:solidFill>
              <a:latin typeface="Calibri" panose="020F0502020204030204" pitchFamily="34" charset="0"/>
            </a:endParaRPr>
          </a:p>
          <a:p>
            <a:r>
              <a:rPr lang="fr-FR" dirty="0" smtClean="0">
                <a:solidFill>
                  <a:srgbClr val="003300"/>
                </a:solidFill>
                <a:latin typeface="Calibri" panose="020F0502020204030204" pitchFamily="34" charset="0"/>
              </a:rPr>
              <a:t>Ces </a:t>
            </a:r>
            <a:r>
              <a:rPr lang="fr-FR" dirty="0">
                <a:solidFill>
                  <a:srgbClr val="003300"/>
                </a:solidFill>
                <a:latin typeface="Calibri" panose="020F0502020204030204" pitchFamily="34" charset="0"/>
              </a:rPr>
              <a:t>trois processus se produisent continuellement dans la </a:t>
            </a:r>
            <a:r>
              <a:rPr lang="fr-FR" dirty="0" smtClean="0">
                <a:solidFill>
                  <a:srgbClr val="003300"/>
                </a:solidFill>
                <a:latin typeface="Calibri" panose="020F0502020204030204" pitchFamily="34" charset="0"/>
              </a:rPr>
              <a:t>nature. </a:t>
            </a:r>
            <a:endParaRPr lang="fr-FR" dirty="0">
              <a:solidFill>
                <a:srgbClr val="003300"/>
              </a:solidFill>
              <a:latin typeface="Calibri" panose="020F0502020204030204" pitchFamily="34" charset="0"/>
            </a:endParaRPr>
          </a:p>
        </p:txBody>
      </p:sp>
      <p:pic>
        <p:nvPicPr>
          <p:cNvPr id="9" name="Imag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1814" y="3815212"/>
            <a:ext cx="2857500" cy="2590800"/>
          </a:xfrm>
          <a:prstGeom prst="rect">
            <a:avLst/>
          </a:prstGeom>
        </p:spPr>
      </p:pic>
      <p:sp>
        <p:nvSpPr>
          <p:cNvPr id="5" name="ZoneTexte 4"/>
          <p:cNvSpPr txBox="1"/>
          <p:nvPr/>
        </p:nvSpPr>
        <p:spPr>
          <a:xfrm>
            <a:off x="2010508" y="5749013"/>
            <a:ext cx="4854680" cy="461665"/>
          </a:xfrm>
          <a:prstGeom prst="rect">
            <a:avLst/>
          </a:prstGeom>
          <a:noFill/>
        </p:spPr>
        <p:txBody>
          <a:bodyPr wrap="square" rtlCol="0">
            <a:spAutoFit/>
          </a:bodyPr>
          <a:lstStyle/>
          <a:p>
            <a:pPr algn="r"/>
            <a:r>
              <a:rPr lang="fr-FR" sz="1200" dirty="0" smtClean="0">
                <a:solidFill>
                  <a:srgbClr val="003300"/>
                </a:solidFill>
              </a:rPr>
              <a:t>Diagramme des mutations et des sélections </a:t>
            </a:r>
            <a:r>
              <a:rPr lang="fr-FR" sz="1200" dirty="0" smtClean="0">
                <a:solidFill>
                  <a:srgbClr val="003300"/>
                </a:solidFill>
                <a:latin typeface="Calibri" panose="020F0502020204030204" pitchFamily="34" charset="0"/>
              </a:rPr>
              <a:t>→</a:t>
            </a:r>
          </a:p>
          <a:p>
            <a:pPr algn="r"/>
            <a:r>
              <a:rPr lang="fr-FR" sz="1200" dirty="0" smtClean="0">
                <a:solidFill>
                  <a:srgbClr val="003300"/>
                </a:solidFill>
                <a:latin typeface="Calibri" panose="020F0502020204030204" pitchFamily="34" charset="0"/>
              </a:rPr>
              <a:t>Source image </a:t>
            </a:r>
            <a:r>
              <a:rPr lang="fr-FR" sz="1200" dirty="0">
                <a:solidFill>
                  <a:srgbClr val="003300"/>
                </a:solidFill>
                <a:latin typeface="Calibri" panose="020F0502020204030204" pitchFamily="34" charset="0"/>
              </a:rPr>
              <a:t>: </a:t>
            </a:r>
            <a:r>
              <a:rPr lang="fr-FR" sz="1200" dirty="0">
                <a:solidFill>
                  <a:srgbClr val="003300"/>
                </a:solidFill>
                <a:latin typeface="Calibri" panose="020F0502020204030204" pitchFamily="34" charset="0"/>
                <a:hlinkClick r:id="rId3"/>
              </a:rPr>
              <a:t>http://</a:t>
            </a:r>
            <a:r>
              <a:rPr lang="fr-FR" sz="1200" dirty="0" smtClean="0">
                <a:solidFill>
                  <a:srgbClr val="003300"/>
                </a:solidFill>
                <a:latin typeface="Calibri" panose="020F0502020204030204" pitchFamily="34" charset="0"/>
                <a:hlinkClick r:id="rId3"/>
              </a:rPr>
              <a:t>www.evolutionarymodel.com/evoprocess.htm</a:t>
            </a:r>
            <a:r>
              <a:rPr lang="fr-FR" sz="1200" dirty="0" smtClean="0">
                <a:solidFill>
                  <a:srgbClr val="003300"/>
                </a:solidFill>
                <a:latin typeface="Calibri" panose="020F0502020204030204" pitchFamily="34" charset="0"/>
              </a:rPr>
              <a:t> </a:t>
            </a:r>
            <a:endParaRPr lang="fr-FR" sz="1200" dirty="0">
              <a:solidFill>
                <a:srgbClr val="003300"/>
              </a:solidFill>
            </a:endParaRPr>
          </a:p>
        </p:txBody>
      </p:sp>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2273" y="4789653"/>
            <a:ext cx="2263366" cy="1110464"/>
          </a:xfrm>
          <a:prstGeom prst="rect">
            <a:avLst/>
          </a:prstGeom>
        </p:spPr>
      </p:pic>
      <p:pic>
        <p:nvPicPr>
          <p:cNvPr id="11" name="Imag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47604" y="4789652"/>
            <a:ext cx="2971336" cy="1006759"/>
          </a:xfrm>
          <a:prstGeom prst="rect">
            <a:avLst/>
          </a:prstGeom>
        </p:spPr>
      </p:pic>
      <p:sp>
        <p:nvSpPr>
          <p:cNvPr id="6" name="ZoneTexte 5"/>
          <p:cNvSpPr txBox="1"/>
          <p:nvPr/>
        </p:nvSpPr>
        <p:spPr>
          <a:xfrm>
            <a:off x="642796" y="5900117"/>
            <a:ext cx="1774479" cy="276999"/>
          </a:xfrm>
          <a:prstGeom prst="rect">
            <a:avLst/>
          </a:prstGeom>
          <a:noFill/>
        </p:spPr>
        <p:txBody>
          <a:bodyPr wrap="square" rtlCol="0">
            <a:spAutoFit/>
          </a:bodyPr>
          <a:lstStyle/>
          <a:p>
            <a:r>
              <a:rPr lang="fr-FR" sz="1200" dirty="0" smtClean="0">
                <a:solidFill>
                  <a:srgbClr val="003300"/>
                </a:solidFill>
              </a:rPr>
              <a:t>Mutations ↑↗</a:t>
            </a:r>
            <a:endParaRPr lang="fr-FR" sz="1200" dirty="0">
              <a:solidFill>
                <a:srgbClr val="003300"/>
              </a:solidFill>
            </a:endParaRPr>
          </a:p>
        </p:txBody>
      </p:sp>
    </p:spTree>
    <p:extLst>
      <p:ext uri="{BB962C8B-B14F-4D97-AF65-F5344CB8AC3E}">
        <p14:creationId xmlns:p14="http://schemas.microsoft.com/office/powerpoint/2010/main" val="4512319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D57F1E4F-1CFF-5643-939E-217C01CDF565}" type="slidenum">
              <a:rPr lang="en-US" smtClean="0"/>
              <a:pPr/>
              <a:t>11</a:t>
            </a:fld>
            <a:endParaRPr lang="en-US" dirty="0"/>
          </a:p>
        </p:txBody>
      </p:sp>
      <p:sp>
        <p:nvSpPr>
          <p:cNvPr id="3" name="ZoneTexte 2"/>
          <p:cNvSpPr txBox="1"/>
          <p:nvPr/>
        </p:nvSpPr>
        <p:spPr>
          <a:xfrm>
            <a:off x="742276" y="650039"/>
            <a:ext cx="6909777" cy="369332"/>
          </a:xfrm>
          <a:prstGeom prst="rect">
            <a:avLst/>
          </a:prstGeom>
          <a:noFill/>
        </p:spPr>
        <p:txBody>
          <a:bodyPr wrap="none" rtlCol="0">
            <a:spAutoFit/>
          </a:bodyPr>
          <a:lstStyle/>
          <a:p>
            <a:r>
              <a:rPr lang="fr-FR" b="1" dirty="0">
                <a:solidFill>
                  <a:schemeClr val="accent2">
                    <a:lumMod val="50000"/>
                  </a:schemeClr>
                </a:solidFill>
                <a:latin typeface="Calibri" panose="020F0502020204030204" pitchFamily="34" charset="0"/>
              </a:rPr>
              <a:t>5</a:t>
            </a:r>
            <a:r>
              <a:rPr lang="fr-FR" b="1" dirty="0" smtClean="0">
                <a:solidFill>
                  <a:schemeClr val="accent2">
                    <a:lumMod val="50000"/>
                  </a:schemeClr>
                </a:solidFill>
                <a:latin typeface="Calibri" panose="020F0502020204030204" pitchFamily="34" charset="0"/>
              </a:rPr>
              <a:t>. L’interprétation religieuse d’un fait VS son interprétation scientifique</a:t>
            </a:r>
            <a:endParaRPr lang="fr-FR" b="1" dirty="0">
              <a:solidFill>
                <a:schemeClr val="accent2">
                  <a:lumMod val="50000"/>
                </a:schemeClr>
              </a:solidFill>
              <a:latin typeface="Calibri" panose="020F0502020204030204" pitchFamily="34" charset="0"/>
            </a:endParaRPr>
          </a:p>
        </p:txBody>
      </p:sp>
      <p:sp>
        <p:nvSpPr>
          <p:cNvPr id="4" name="ZoneTexte 3"/>
          <p:cNvSpPr txBox="1"/>
          <p:nvPr/>
        </p:nvSpPr>
        <p:spPr>
          <a:xfrm>
            <a:off x="742277" y="1019854"/>
            <a:ext cx="8465097" cy="369332"/>
          </a:xfrm>
          <a:prstGeom prst="rect">
            <a:avLst/>
          </a:prstGeom>
          <a:noFill/>
        </p:spPr>
        <p:txBody>
          <a:bodyPr wrap="square" rtlCol="0">
            <a:spAutoFit/>
          </a:bodyPr>
          <a:lstStyle/>
          <a:p>
            <a:pPr algn="just"/>
            <a:r>
              <a:rPr lang="fr-FR" b="1" dirty="0" smtClean="0">
                <a:solidFill>
                  <a:schemeClr val="accent2">
                    <a:lumMod val="50000"/>
                  </a:schemeClr>
                </a:solidFill>
                <a:latin typeface="Calibri" panose="020F0502020204030204" pitchFamily="34" charset="0"/>
              </a:rPr>
              <a:t>Exemple n°2 : Deux interprétations opposées sur l’origine de la vie (sur Terre) (suite)</a:t>
            </a:r>
            <a:endParaRPr lang="fr-FR" sz="1400" dirty="0" smtClean="0">
              <a:solidFill>
                <a:schemeClr val="accent2">
                  <a:lumMod val="50000"/>
                </a:schemeClr>
              </a:solidFill>
              <a:latin typeface="Calibri" panose="020F0502020204030204" pitchFamily="34" charset="0"/>
            </a:endParaRPr>
          </a:p>
        </p:txBody>
      </p:sp>
      <p:sp>
        <p:nvSpPr>
          <p:cNvPr id="5" name="ZoneTexte 4"/>
          <p:cNvSpPr txBox="1"/>
          <p:nvPr/>
        </p:nvSpPr>
        <p:spPr>
          <a:xfrm>
            <a:off x="634699" y="1346843"/>
            <a:ext cx="6328479" cy="369332"/>
          </a:xfrm>
          <a:prstGeom prst="rect">
            <a:avLst/>
          </a:prstGeom>
          <a:noFill/>
        </p:spPr>
        <p:txBody>
          <a:bodyPr wrap="square" rtlCol="0">
            <a:spAutoFit/>
          </a:bodyPr>
          <a:lstStyle/>
          <a:p>
            <a:r>
              <a:rPr lang="fr-FR" u="sng" dirty="0">
                <a:solidFill>
                  <a:srgbClr val="003300"/>
                </a:solidFill>
                <a:latin typeface="Calibri" panose="020F0502020204030204" pitchFamily="34" charset="0"/>
              </a:rPr>
              <a:t>b</a:t>
            </a:r>
            <a:r>
              <a:rPr lang="fr-FR" u="sng" dirty="0" smtClean="0">
                <a:solidFill>
                  <a:srgbClr val="003300"/>
                </a:solidFill>
                <a:latin typeface="Calibri" panose="020F0502020204030204" pitchFamily="34" charset="0"/>
              </a:rPr>
              <a:t>) L’évolutionnisme ou la théorie de l’évolution</a:t>
            </a:r>
            <a:r>
              <a:rPr lang="fr-FR" dirty="0" smtClean="0">
                <a:solidFill>
                  <a:srgbClr val="003300"/>
                </a:solidFill>
                <a:latin typeface="Calibri" panose="020F0502020204030204" pitchFamily="34" charset="0"/>
              </a:rPr>
              <a:t> :</a:t>
            </a:r>
            <a:endParaRPr lang="fr-FR" dirty="0">
              <a:solidFill>
                <a:srgbClr val="003300"/>
              </a:solidFill>
              <a:latin typeface="Calibri" panose="020F0502020204030204" pitchFamily="34" charset="0"/>
            </a:endParaRPr>
          </a:p>
        </p:txBody>
      </p:sp>
      <p:sp>
        <p:nvSpPr>
          <p:cNvPr id="6" name="Rectangle 5"/>
          <p:cNvSpPr/>
          <p:nvPr/>
        </p:nvSpPr>
        <p:spPr>
          <a:xfrm>
            <a:off x="946673" y="3508443"/>
            <a:ext cx="1667435" cy="109728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rgbClr val="003300"/>
                </a:solidFill>
              </a:rPr>
              <a:t>Les résultats de la </a:t>
            </a:r>
            <a:r>
              <a:rPr lang="fr-FR" sz="1200" b="1" dirty="0">
                <a:solidFill>
                  <a:srgbClr val="003300"/>
                </a:solidFill>
              </a:rPr>
              <a:t>reproduction sexuée </a:t>
            </a:r>
            <a:r>
              <a:rPr lang="fr-FR" sz="1200" dirty="0">
                <a:solidFill>
                  <a:srgbClr val="003300"/>
                </a:solidFill>
              </a:rPr>
              <a:t>dans la variation génétique</a:t>
            </a:r>
          </a:p>
        </p:txBody>
      </p:sp>
      <p:sp>
        <p:nvSpPr>
          <p:cNvPr id="7" name="Rectangle 6"/>
          <p:cNvSpPr/>
          <p:nvPr/>
        </p:nvSpPr>
        <p:spPr>
          <a:xfrm>
            <a:off x="3273690" y="1738509"/>
            <a:ext cx="2079297" cy="1319823"/>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rgbClr val="003300"/>
                </a:solidFill>
              </a:rPr>
              <a:t>La lutte pour la survie </a:t>
            </a:r>
            <a:r>
              <a:rPr lang="fr-FR" sz="1200" dirty="0">
                <a:solidFill>
                  <a:srgbClr val="003300"/>
                </a:solidFill>
              </a:rPr>
              <a:t>dans le milieu naturel des organismes vivants face à de nombreux problèmes, par exemple </a:t>
            </a:r>
            <a:r>
              <a:rPr lang="fr-FR" sz="1200" dirty="0" smtClean="0">
                <a:solidFill>
                  <a:srgbClr val="003300"/>
                </a:solidFill>
              </a:rPr>
              <a:t>la compétition</a:t>
            </a:r>
            <a:r>
              <a:rPr lang="fr-FR" sz="1200" dirty="0">
                <a:solidFill>
                  <a:srgbClr val="003300"/>
                </a:solidFill>
              </a:rPr>
              <a:t>, la prédation et les conditions climatiques</a:t>
            </a:r>
          </a:p>
        </p:txBody>
      </p:sp>
      <p:sp>
        <p:nvSpPr>
          <p:cNvPr id="8" name="Rectangle 7"/>
          <p:cNvSpPr/>
          <p:nvPr/>
        </p:nvSpPr>
        <p:spPr>
          <a:xfrm>
            <a:off x="3307389" y="3508443"/>
            <a:ext cx="2015799" cy="109728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rgbClr val="003300"/>
                </a:solidFill>
              </a:rPr>
              <a:t>La variation génétique </a:t>
            </a:r>
            <a:r>
              <a:rPr lang="fr-FR" sz="1200" dirty="0">
                <a:solidFill>
                  <a:srgbClr val="003300"/>
                </a:solidFill>
              </a:rPr>
              <a:t>pour chacun des individus de la génération a des caractéristiques légèrement différentes</a:t>
            </a:r>
          </a:p>
        </p:txBody>
      </p:sp>
      <p:sp>
        <p:nvSpPr>
          <p:cNvPr id="9" name="Rectangle 8"/>
          <p:cNvSpPr/>
          <p:nvPr/>
        </p:nvSpPr>
        <p:spPr>
          <a:xfrm>
            <a:off x="3307389" y="5151120"/>
            <a:ext cx="2015799" cy="858147"/>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rgbClr val="003300"/>
                </a:solidFill>
              </a:rPr>
              <a:t>Certaines caractéristiques sont plus favorables pour aider </a:t>
            </a:r>
            <a:r>
              <a:rPr lang="fr-FR" sz="1200" dirty="0" smtClean="0">
                <a:solidFill>
                  <a:srgbClr val="003300"/>
                </a:solidFill>
              </a:rPr>
              <a:t>un individu à </a:t>
            </a:r>
            <a:r>
              <a:rPr lang="fr-FR" sz="1200" dirty="0">
                <a:solidFill>
                  <a:srgbClr val="003300"/>
                </a:solidFill>
              </a:rPr>
              <a:t>survivre</a:t>
            </a:r>
          </a:p>
        </p:txBody>
      </p:sp>
      <p:sp>
        <p:nvSpPr>
          <p:cNvPr id="10" name="Rectangle 9"/>
          <p:cNvSpPr/>
          <p:nvPr/>
        </p:nvSpPr>
        <p:spPr>
          <a:xfrm>
            <a:off x="5952821" y="1979878"/>
            <a:ext cx="1699231" cy="184233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rgbClr val="003300"/>
                </a:solidFill>
              </a:rPr>
              <a:t>La survie des </a:t>
            </a:r>
            <a:r>
              <a:rPr lang="fr-FR" sz="1200" b="1" dirty="0" smtClean="0">
                <a:solidFill>
                  <a:srgbClr val="003300"/>
                </a:solidFill>
              </a:rPr>
              <a:t>individus les plus aptes </a:t>
            </a:r>
            <a:r>
              <a:rPr lang="fr-FR" sz="1200" dirty="0">
                <a:solidFill>
                  <a:srgbClr val="003300"/>
                </a:solidFill>
              </a:rPr>
              <a:t>ayant des caractéristiques </a:t>
            </a:r>
            <a:r>
              <a:rPr lang="fr-FR" sz="1200" dirty="0" smtClean="0">
                <a:solidFill>
                  <a:srgbClr val="003300"/>
                </a:solidFill>
              </a:rPr>
              <a:t>favorables : ils </a:t>
            </a:r>
            <a:r>
              <a:rPr lang="fr-FR" sz="1200" dirty="0">
                <a:solidFill>
                  <a:srgbClr val="003300"/>
                </a:solidFill>
              </a:rPr>
              <a:t>sont mieux </a:t>
            </a:r>
            <a:r>
              <a:rPr lang="fr-FR" sz="1200" b="1" dirty="0">
                <a:solidFill>
                  <a:srgbClr val="003300"/>
                </a:solidFill>
              </a:rPr>
              <a:t>adaptés</a:t>
            </a:r>
            <a:r>
              <a:rPr lang="fr-FR" sz="1200" dirty="0">
                <a:solidFill>
                  <a:srgbClr val="003300"/>
                </a:solidFill>
              </a:rPr>
              <a:t> à leur environnement. Ils sont plus susceptibles de survivre et de se reproduire.</a:t>
            </a:r>
          </a:p>
        </p:txBody>
      </p:sp>
      <p:sp>
        <p:nvSpPr>
          <p:cNvPr id="11" name="Rectangle 10"/>
          <p:cNvSpPr/>
          <p:nvPr/>
        </p:nvSpPr>
        <p:spPr>
          <a:xfrm>
            <a:off x="5996927" y="4416071"/>
            <a:ext cx="1655125" cy="1072951"/>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rgbClr val="C00000"/>
                </a:solidFill>
              </a:rPr>
              <a:t>Les personnes ayant des caractéristiques moins favorables peuvent ne pas survivre ou se reproduire</a:t>
            </a:r>
          </a:p>
        </p:txBody>
      </p:sp>
      <p:sp>
        <p:nvSpPr>
          <p:cNvPr id="12" name="Rectangle 11"/>
          <p:cNvSpPr/>
          <p:nvPr/>
        </p:nvSpPr>
        <p:spPr>
          <a:xfrm>
            <a:off x="8514458" y="1578236"/>
            <a:ext cx="1667435" cy="1318289"/>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rgbClr val="003300"/>
                </a:solidFill>
              </a:rPr>
              <a:t>Les caractéristiques favorables sont transmises aux générations futures et deviennent plus fréquentes</a:t>
            </a:r>
          </a:p>
        </p:txBody>
      </p:sp>
      <p:cxnSp>
        <p:nvCxnSpPr>
          <p:cNvPr id="14" name="Connecteur droit 13"/>
          <p:cNvCxnSpPr>
            <a:stCxn id="6" idx="3"/>
            <a:endCxn id="8" idx="1"/>
          </p:cNvCxnSpPr>
          <p:nvPr/>
        </p:nvCxnSpPr>
        <p:spPr>
          <a:xfrm>
            <a:off x="2614108" y="4057083"/>
            <a:ext cx="693281" cy="0"/>
          </a:xfrm>
          <a:prstGeom prst="line">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p:nvCxnSpPr>
        <p:spPr>
          <a:xfrm>
            <a:off x="5325035" y="3668358"/>
            <a:ext cx="659582" cy="1"/>
          </a:xfrm>
          <a:prstGeom prst="line">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 name="Connecteur droit 16"/>
          <p:cNvCxnSpPr>
            <a:stCxn id="7" idx="2"/>
          </p:cNvCxnSpPr>
          <p:nvPr/>
        </p:nvCxnSpPr>
        <p:spPr>
          <a:xfrm flipH="1">
            <a:off x="4313338" y="3058332"/>
            <a:ext cx="1" cy="484094"/>
          </a:xfrm>
          <a:prstGeom prst="line">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9" name="Connecteur droit 18"/>
          <p:cNvCxnSpPr/>
          <p:nvPr/>
        </p:nvCxnSpPr>
        <p:spPr>
          <a:xfrm flipV="1">
            <a:off x="4329868" y="4604102"/>
            <a:ext cx="5085" cy="548640"/>
          </a:xfrm>
          <a:prstGeom prst="line">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1" name="Connecteur droit 20"/>
          <p:cNvCxnSpPr/>
          <p:nvPr/>
        </p:nvCxnSpPr>
        <p:spPr>
          <a:xfrm flipV="1">
            <a:off x="7652052" y="3478181"/>
            <a:ext cx="1696123" cy="1"/>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22" name="Connecteur droit 21"/>
          <p:cNvCxnSpPr/>
          <p:nvPr/>
        </p:nvCxnSpPr>
        <p:spPr>
          <a:xfrm flipV="1">
            <a:off x="9348175" y="2887254"/>
            <a:ext cx="5085" cy="590927"/>
          </a:xfrm>
          <a:prstGeom prst="line">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5" name="Connecteur droit 24"/>
          <p:cNvCxnSpPr/>
          <p:nvPr/>
        </p:nvCxnSpPr>
        <p:spPr>
          <a:xfrm flipV="1">
            <a:off x="5325035" y="4148141"/>
            <a:ext cx="1493299" cy="4228"/>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26" name="Connecteur droit 25"/>
          <p:cNvCxnSpPr>
            <a:endCxn id="11" idx="0"/>
          </p:cNvCxnSpPr>
          <p:nvPr/>
        </p:nvCxnSpPr>
        <p:spPr>
          <a:xfrm>
            <a:off x="6820181" y="4140872"/>
            <a:ext cx="4309" cy="275199"/>
          </a:xfrm>
          <a:prstGeom prst="line">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9" name="ZoneTexte 28"/>
          <p:cNvSpPr txBox="1"/>
          <p:nvPr/>
        </p:nvSpPr>
        <p:spPr>
          <a:xfrm>
            <a:off x="9483144" y="3840739"/>
            <a:ext cx="1683237" cy="461665"/>
          </a:xfrm>
          <a:prstGeom prst="rect">
            <a:avLst/>
          </a:prstGeom>
          <a:noFill/>
        </p:spPr>
        <p:txBody>
          <a:bodyPr wrap="square" rtlCol="0">
            <a:spAutoFit/>
          </a:bodyPr>
          <a:lstStyle/>
          <a:p>
            <a:pPr algn="ctr"/>
            <a:r>
              <a:rPr lang="fr-FR" sz="1200" dirty="0">
                <a:solidFill>
                  <a:srgbClr val="003300"/>
                </a:solidFill>
              </a:rPr>
              <a:t>Une variété velue </a:t>
            </a:r>
            <a:r>
              <a:rPr lang="fr-FR" sz="1200" dirty="0" smtClean="0">
                <a:solidFill>
                  <a:srgbClr val="003300"/>
                </a:solidFill>
              </a:rPr>
              <a:t>de chenilles évolue.</a:t>
            </a:r>
            <a:endParaRPr lang="fr-FR" sz="1200" dirty="0">
              <a:solidFill>
                <a:srgbClr val="003300"/>
              </a:solidFill>
            </a:endParaRPr>
          </a:p>
        </p:txBody>
      </p:sp>
      <p:pic>
        <p:nvPicPr>
          <p:cNvPr id="36" name="Image 3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8383" y="2554578"/>
            <a:ext cx="981075" cy="666750"/>
          </a:xfrm>
          <a:prstGeom prst="rect">
            <a:avLst/>
          </a:prstGeom>
        </p:spPr>
      </p:pic>
      <p:pic>
        <p:nvPicPr>
          <p:cNvPr id="37" name="Image 3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0450" y="4783596"/>
            <a:ext cx="1066800" cy="333375"/>
          </a:xfrm>
          <a:prstGeom prst="rect">
            <a:avLst/>
          </a:prstGeom>
        </p:spPr>
      </p:pic>
      <p:pic>
        <p:nvPicPr>
          <p:cNvPr id="44" name="Image 4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96118" y="3479308"/>
            <a:ext cx="1009650" cy="342900"/>
          </a:xfrm>
          <a:prstGeom prst="rect">
            <a:avLst/>
          </a:prstGeom>
        </p:spPr>
      </p:pic>
      <p:pic>
        <p:nvPicPr>
          <p:cNvPr id="45" name="Imag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03933" y="5271453"/>
            <a:ext cx="1524000" cy="733425"/>
          </a:xfrm>
          <a:prstGeom prst="rect">
            <a:avLst/>
          </a:prstGeom>
        </p:spPr>
      </p:pic>
      <p:pic>
        <p:nvPicPr>
          <p:cNvPr id="46" name="Image 4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58018" y="2963515"/>
            <a:ext cx="1047750" cy="447675"/>
          </a:xfrm>
          <a:prstGeom prst="rect">
            <a:avLst/>
          </a:prstGeom>
        </p:spPr>
      </p:pic>
      <p:sp>
        <p:nvSpPr>
          <p:cNvPr id="47" name="ZoneTexte 46"/>
          <p:cNvSpPr txBox="1"/>
          <p:nvPr/>
        </p:nvSpPr>
        <p:spPr>
          <a:xfrm>
            <a:off x="5622423" y="5620542"/>
            <a:ext cx="2681510" cy="461665"/>
          </a:xfrm>
          <a:prstGeom prst="rect">
            <a:avLst/>
          </a:prstGeom>
          <a:noFill/>
        </p:spPr>
        <p:txBody>
          <a:bodyPr wrap="square" rtlCol="0">
            <a:spAutoFit/>
          </a:bodyPr>
          <a:lstStyle/>
          <a:p>
            <a:pPr algn="ctr"/>
            <a:r>
              <a:rPr lang="fr-FR" sz="1200" dirty="0">
                <a:solidFill>
                  <a:srgbClr val="003300"/>
                </a:solidFill>
              </a:rPr>
              <a:t>Dans cet exemple, les oiseaux </a:t>
            </a:r>
            <a:r>
              <a:rPr lang="fr-FR" sz="1200" dirty="0" smtClean="0">
                <a:solidFill>
                  <a:srgbClr val="003300"/>
                </a:solidFill>
              </a:rPr>
              <a:t>préfèrent </a:t>
            </a:r>
            <a:r>
              <a:rPr lang="fr-FR" sz="1200" dirty="0">
                <a:solidFill>
                  <a:srgbClr val="003300"/>
                </a:solidFill>
              </a:rPr>
              <a:t>manger</a:t>
            </a:r>
            <a:r>
              <a:rPr lang="fr-FR" sz="1200" dirty="0" smtClean="0">
                <a:solidFill>
                  <a:srgbClr val="003300"/>
                </a:solidFill>
              </a:rPr>
              <a:t> </a:t>
            </a:r>
            <a:r>
              <a:rPr lang="fr-FR" sz="1200" dirty="0">
                <a:solidFill>
                  <a:srgbClr val="003300"/>
                </a:solidFill>
              </a:rPr>
              <a:t>les chenilles non </a:t>
            </a:r>
            <a:r>
              <a:rPr lang="fr-FR" sz="1200" dirty="0" smtClean="0">
                <a:solidFill>
                  <a:srgbClr val="003300"/>
                </a:solidFill>
              </a:rPr>
              <a:t>velues.</a:t>
            </a:r>
            <a:endParaRPr lang="fr-FR" sz="1200" dirty="0">
              <a:solidFill>
                <a:srgbClr val="003300"/>
              </a:solidFill>
            </a:endParaRPr>
          </a:p>
        </p:txBody>
      </p:sp>
      <p:sp>
        <p:nvSpPr>
          <p:cNvPr id="48" name="ZoneTexte 47"/>
          <p:cNvSpPr txBox="1"/>
          <p:nvPr/>
        </p:nvSpPr>
        <p:spPr>
          <a:xfrm>
            <a:off x="7939144" y="5911203"/>
            <a:ext cx="184731" cy="369332"/>
          </a:xfrm>
          <a:prstGeom prst="rect">
            <a:avLst/>
          </a:prstGeom>
          <a:noFill/>
        </p:spPr>
        <p:txBody>
          <a:bodyPr wrap="none" rtlCol="0">
            <a:spAutoFit/>
          </a:bodyPr>
          <a:lstStyle/>
          <a:p>
            <a:endParaRPr lang="fr-FR" dirty="0"/>
          </a:p>
        </p:txBody>
      </p:sp>
      <p:sp>
        <p:nvSpPr>
          <p:cNvPr id="50" name="Rectangle 49"/>
          <p:cNvSpPr/>
          <p:nvPr/>
        </p:nvSpPr>
        <p:spPr>
          <a:xfrm>
            <a:off x="8031509" y="4484689"/>
            <a:ext cx="3496236" cy="461665"/>
          </a:xfrm>
          <a:prstGeom prst="rect">
            <a:avLst/>
          </a:prstGeom>
        </p:spPr>
        <p:txBody>
          <a:bodyPr wrap="square">
            <a:spAutoFit/>
          </a:bodyPr>
          <a:lstStyle/>
          <a:p>
            <a:pPr algn="ctr"/>
            <a:r>
              <a:rPr lang="fr-FR" sz="1200" dirty="0">
                <a:solidFill>
                  <a:srgbClr val="003300"/>
                </a:solidFill>
                <a:latin typeface="Calibri" panose="020F0502020204030204" pitchFamily="34" charset="0"/>
              </a:rPr>
              <a:t>Source image : </a:t>
            </a:r>
            <a:r>
              <a:rPr lang="fr-FR" sz="1200" dirty="0">
                <a:solidFill>
                  <a:srgbClr val="003300"/>
                </a:solidFill>
                <a:latin typeface="Calibri" panose="020F0502020204030204" pitchFamily="34" charset="0"/>
                <a:hlinkClick r:id="rId7"/>
              </a:rPr>
              <a:t>http://www.evolutionarymodel.com/evoprocess.htm</a:t>
            </a:r>
            <a:r>
              <a:rPr lang="fr-FR" sz="1200" dirty="0">
                <a:solidFill>
                  <a:srgbClr val="003300"/>
                </a:solidFill>
                <a:latin typeface="Calibri" panose="020F0502020204030204" pitchFamily="34" charset="0"/>
              </a:rPr>
              <a:t> </a:t>
            </a:r>
            <a:endParaRPr lang="fr-FR" sz="1200" dirty="0">
              <a:solidFill>
                <a:srgbClr val="003300"/>
              </a:solidFill>
            </a:endParaRPr>
          </a:p>
        </p:txBody>
      </p:sp>
    </p:spTree>
    <p:extLst>
      <p:ext uri="{BB962C8B-B14F-4D97-AF65-F5344CB8AC3E}">
        <p14:creationId xmlns:p14="http://schemas.microsoft.com/office/powerpoint/2010/main" val="14528875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10784207" y="695005"/>
            <a:ext cx="542697" cy="279400"/>
          </a:xfrm>
        </p:spPr>
        <p:txBody>
          <a:bodyPr/>
          <a:lstStyle/>
          <a:p>
            <a:fld id="{D57F1E4F-1CFF-5643-939E-217C01CDF565}" type="slidenum">
              <a:rPr lang="en-US" smtClean="0"/>
              <a:pPr/>
              <a:t>12</a:t>
            </a:fld>
            <a:endParaRPr lang="en-US" dirty="0"/>
          </a:p>
        </p:txBody>
      </p:sp>
      <p:sp>
        <p:nvSpPr>
          <p:cNvPr id="3" name="ZoneTexte 2"/>
          <p:cNvSpPr txBox="1"/>
          <p:nvPr/>
        </p:nvSpPr>
        <p:spPr>
          <a:xfrm>
            <a:off x="613184" y="122914"/>
            <a:ext cx="6909777" cy="369332"/>
          </a:xfrm>
          <a:prstGeom prst="rect">
            <a:avLst/>
          </a:prstGeom>
          <a:noFill/>
        </p:spPr>
        <p:txBody>
          <a:bodyPr wrap="none" rtlCol="0">
            <a:spAutoFit/>
          </a:bodyPr>
          <a:lstStyle/>
          <a:p>
            <a:r>
              <a:rPr lang="fr-FR" b="1" dirty="0">
                <a:solidFill>
                  <a:schemeClr val="accent2">
                    <a:lumMod val="50000"/>
                  </a:schemeClr>
                </a:solidFill>
                <a:latin typeface="Calibri" panose="020F0502020204030204" pitchFamily="34" charset="0"/>
              </a:rPr>
              <a:t>5</a:t>
            </a:r>
            <a:r>
              <a:rPr lang="fr-FR" b="1" dirty="0" smtClean="0">
                <a:solidFill>
                  <a:schemeClr val="accent2">
                    <a:lumMod val="50000"/>
                  </a:schemeClr>
                </a:solidFill>
                <a:latin typeface="Calibri" panose="020F0502020204030204" pitchFamily="34" charset="0"/>
              </a:rPr>
              <a:t>. L’interprétation religieuse d’un fait VS son interprétation scientifique</a:t>
            </a:r>
            <a:endParaRPr lang="fr-FR" b="1" dirty="0">
              <a:solidFill>
                <a:schemeClr val="accent2">
                  <a:lumMod val="50000"/>
                </a:schemeClr>
              </a:solidFill>
              <a:latin typeface="Calibri" panose="020F0502020204030204" pitchFamily="34" charset="0"/>
            </a:endParaRPr>
          </a:p>
        </p:txBody>
      </p:sp>
      <p:sp>
        <p:nvSpPr>
          <p:cNvPr id="4" name="ZoneTexte 3"/>
          <p:cNvSpPr txBox="1"/>
          <p:nvPr/>
        </p:nvSpPr>
        <p:spPr>
          <a:xfrm>
            <a:off x="699246" y="605073"/>
            <a:ext cx="8465097" cy="369332"/>
          </a:xfrm>
          <a:prstGeom prst="rect">
            <a:avLst/>
          </a:prstGeom>
          <a:noFill/>
        </p:spPr>
        <p:txBody>
          <a:bodyPr wrap="square" rtlCol="0">
            <a:spAutoFit/>
          </a:bodyPr>
          <a:lstStyle/>
          <a:p>
            <a:pPr algn="just"/>
            <a:r>
              <a:rPr lang="fr-FR" b="1" dirty="0" smtClean="0">
                <a:solidFill>
                  <a:schemeClr val="accent2">
                    <a:lumMod val="50000"/>
                  </a:schemeClr>
                </a:solidFill>
                <a:latin typeface="Calibri" panose="020F0502020204030204" pitchFamily="34" charset="0"/>
              </a:rPr>
              <a:t>Exemple n°2 : Deux interprétations opposées sur l’origine de la vie (sur Terre) (suite)</a:t>
            </a:r>
            <a:endParaRPr lang="fr-FR" sz="1400" dirty="0" smtClean="0">
              <a:solidFill>
                <a:schemeClr val="accent2">
                  <a:lumMod val="50000"/>
                </a:schemeClr>
              </a:solidFill>
              <a:latin typeface="Calibri" panose="020F0502020204030204" pitchFamily="34" charset="0"/>
            </a:endParaRPr>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5609" y="974405"/>
            <a:ext cx="8189259" cy="5459506"/>
          </a:xfrm>
          <a:prstGeom prst="rect">
            <a:avLst/>
          </a:prstGeom>
        </p:spPr>
      </p:pic>
      <p:sp>
        <p:nvSpPr>
          <p:cNvPr id="7" name="ZoneTexte 6"/>
          <p:cNvSpPr txBox="1"/>
          <p:nvPr/>
        </p:nvSpPr>
        <p:spPr>
          <a:xfrm>
            <a:off x="2506532" y="6433911"/>
            <a:ext cx="4582758" cy="276999"/>
          </a:xfrm>
          <a:prstGeom prst="rect">
            <a:avLst/>
          </a:prstGeom>
          <a:noFill/>
        </p:spPr>
        <p:txBody>
          <a:bodyPr wrap="square" rtlCol="0">
            <a:spAutoFit/>
          </a:bodyPr>
          <a:lstStyle/>
          <a:p>
            <a:pPr algn="ctr"/>
            <a:r>
              <a:rPr lang="fr-FR" sz="1200" dirty="0">
                <a:solidFill>
                  <a:srgbClr val="003300"/>
                </a:solidFill>
                <a:latin typeface="Calibri" panose="020F0502020204030204" pitchFamily="34" charset="0"/>
              </a:rPr>
              <a:t>Source image : </a:t>
            </a:r>
            <a:r>
              <a:rPr lang="fr-FR" sz="1200" dirty="0">
                <a:solidFill>
                  <a:srgbClr val="003300"/>
                </a:solidFill>
                <a:latin typeface="Calibri" panose="020F0502020204030204" pitchFamily="34" charset="0"/>
                <a:hlinkClick r:id="rId3"/>
              </a:rPr>
              <a:t>http://www.evolutionarymodel.com/evoprocess.htm</a:t>
            </a:r>
            <a:endParaRPr lang="fr-FR" sz="1200" dirty="0">
              <a:solidFill>
                <a:srgbClr val="003300"/>
              </a:solidFill>
            </a:endParaRPr>
          </a:p>
        </p:txBody>
      </p:sp>
      <p:sp>
        <p:nvSpPr>
          <p:cNvPr id="8" name="ZoneTexte 7"/>
          <p:cNvSpPr txBox="1"/>
          <p:nvPr/>
        </p:nvSpPr>
        <p:spPr>
          <a:xfrm>
            <a:off x="8694868" y="1161826"/>
            <a:ext cx="2632036" cy="830997"/>
          </a:xfrm>
          <a:prstGeom prst="rect">
            <a:avLst/>
          </a:prstGeom>
          <a:noFill/>
        </p:spPr>
        <p:txBody>
          <a:bodyPr wrap="square" rtlCol="0">
            <a:spAutoFit/>
          </a:bodyPr>
          <a:lstStyle/>
          <a:p>
            <a:r>
              <a:rPr lang="fr-FR" sz="1200" dirty="0" smtClean="0">
                <a:solidFill>
                  <a:srgbClr val="003300"/>
                </a:solidFill>
                <a:latin typeface="Calibri" panose="020F0502020204030204" pitchFamily="34" charset="0"/>
              </a:rPr>
              <a:t>← Variations génétique conduisant aux races de chiens.  </a:t>
            </a:r>
            <a:r>
              <a:rPr lang="fr-FR" sz="1200" dirty="0">
                <a:solidFill>
                  <a:srgbClr val="003300"/>
                </a:solidFill>
                <a:latin typeface="Calibri" panose="020F0502020204030204" pitchFamily="34" charset="0"/>
              </a:rPr>
              <a:t>Source image : </a:t>
            </a:r>
            <a:r>
              <a:rPr lang="fr-FR" sz="1200" dirty="0">
                <a:solidFill>
                  <a:srgbClr val="003300"/>
                </a:solidFill>
                <a:latin typeface="Calibri" panose="020F0502020204030204" pitchFamily="34" charset="0"/>
                <a:hlinkClick r:id="rId3"/>
              </a:rPr>
              <a:t>http://</a:t>
            </a:r>
            <a:r>
              <a:rPr lang="fr-FR" sz="1200" dirty="0" smtClean="0">
                <a:solidFill>
                  <a:srgbClr val="003300"/>
                </a:solidFill>
                <a:latin typeface="Calibri" panose="020F0502020204030204" pitchFamily="34" charset="0"/>
                <a:hlinkClick r:id="rId3"/>
              </a:rPr>
              <a:t>www.evolutionarymodel.com/evoprocess.htm</a:t>
            </a:r>
            <a:r>
              <a:rPr lang="fr-FR" sz="1200" dirty="0" smtClean="0">
                <a:solidFill>
                  <a:srgbClr val="003300"/>
                </a:solidFill>
                <a:latin typeface="Calibri" panose="020F0502020204030204" pitchFamily="34" charset="0"/>
              </a:rPr>
              <a:t> </a:t>
            </a:r>
            <a:endParaRPr lang="fr-FR" sz="1200" dirty="0">
              <a:solidFill>
                <a:srgbClr val="003300"/>
              </a:solidFill>
            </a:endParaRPr>
          </a:p>
        </p:txBody>
      </p:sp>
      <p:sp>
        <p:nvSpPr>
          <p:cNvPr id="9" name="ZoneTexte 8"/>
          <p:cNvSpPr txBox="1"/>
          <p:nvPr/>
        </p:nvSpPr>
        <p:spPr>
          <a:xfrm>
            <a:off x="8694868" y="2302136"/>
            <a:ext cx="2718996" cy="3231654"/>
          </a:xfrm>
          <a:prstGeom prst="rect">
            <a:avLst/>
          </a:prstGeom>
          <a:noFill/>
        </p:spPr>
        <p:txBody>
          <a:bodyPr wrap="square" rtlCol="0">
            <a:spAutoFit/>
          </a:bodyPr>
          <a:lstStyle/>
          <a:p>
            <a:pPr algn="just"/>
            <a:r>
              <a:rPr lang="fr-FR" dirty="0">
                <a:solidFill>
                  <a:srgbClr val="003300"/>
                </a:solidFill>
              </a:rPr>
              <a:t>Les progrès scientifiques depuis l'époque de Darwin ont fait la lumière sur la façon dont les mutations et </a:t>
            </a:r>
            <a:r>
              <a:rPr lang="fr-FR" dirty="0" smtClean="0">
                <a:solidFill>
                  <a:srgbClr val="003300"/>
                </a:solidFill>
              </a:rPr>
              <a:t>la </a:t>
            </a:r>
            <a:r>
              <a:rPr lang="fr-FR" dirty="0">
                <a:solidFill>
                  <a:srgbClr val="003300"/>
                </a:solidFill>
              </a:rPr>
              <a:t>sélection </a:t>
            </a:r>
            <a:r>
              <a:rPr lang="fr-FR" dirty="0" smtClean="0">
                <a:solidFill>
                  <a:srgbClr val="003300"/>
                </a:solidFill>
              </a:rPr>
              <a:t>naturelle fonctionnent, même </a:t>
            </a:r>
            <a:r>
              <a:rPr lang="fr-FR" dirty="0">
                <a:solidFill>
                  <a:srgbClr val="003300"/>
                </a:solidFill>
              </a:rPr>
              <a:t>si les résultats ne sont pas toujours </a:t>
            </a:r>
            <a:r>
              <a:rPr lang="fr-FR" dirty="0" smtClean="0">
                <a:solidFill>
                  <a:srgbClr val="003300"/>
                </a:solidFill>
              </a:rPr>
              <a:t>ceux attendus.</a:t>
            </a:r>
            <a:endParaRPr lang="fr-FR" sz="1200" dirty="0" smtClean="0">
              <a:solidFill>
                <a:srgbClr val="003300"/>
              </a:solidFill>
            </a:endParaRPr>
          </a:p>
          <a:p>
            <a:r>
              <a:rPr lang="fr-FR" sz="1200" dirty="0">
                <a:solidFill>
                  <a:srgbClr val="003300"/>
                </a:solidFill>
                <a:latin typeface="Calibri" panose="020F0502020204030204" pitchFamily="34" charset="0"/>
              </a:rPr>
              <a:t>Source </a:t>
            </a:r>
            <a:r>
              <a:rPr lang="fr-FR" sz="1200" dirty="0" smtClean="0">
                <a:solidFill>
                  <a:srgbClr val="003300"/>
                </a:solidFill>
                <a:latin typeface="Calibri" panose="020F0502020204030204" pitchFamily="34" charset="0"/>
              </a:rPr>
              <a:t>: </a:t>
            </a:r>
            <a:r>
              <a:rPr lang="en-US" sz="1200" i="1" dirty="0">
                <a:solidFill>
                  <a:srgbClr val="003300"/>
                </a:solidFill>
                <a:latin typeface="Calibri" panose="020F0502020204030204" pitchFamily="34" charset="0"/>
              </a:rPr>
              <a:t>Evidence for the Evolutionary Model</a:t>
            </a:r>
            <a:r>
              <a:rPr lang="fr-FR" sz="1200" dirty="0" smtClean="0">
                <a:solidFill>
                  <a:srgbClr val="003300"/>
                </a:solidFill>
                <a:latin typeface="Calibri" panose="020F0502020204030204" pitchFamily="34" charset="0"/>
              </a:rPr>
              <a:t>, </a:t>
            </a:r>
            <a:r>
              <a:rPr lang="fr-FR" sz="1200" dirty="0" smtClean="0">
                <a:solidFill>
                  <a:srgbClr val="003300"/>
                </a:solidFill>
                <a:latin typeface="Calibri" panose="020F0502020204030204" pitchFamily="34" charset="0"/>
                <a:hlinkClick r:id="rId3"/>
              </a:rPr>
              <a:t>http</a:t>
            </a:r>
            <a:r>
              <a:rPr lang="fr-FR" sz="1200" dirty="0">
                <a:solidFill>
                  <a:srgbClr val="003300"/>
                </a:solidFill>
                <a:latin typeface="Calibri" panose="020F0502020204030204" pitchFamily="34" charset="0"/>
                <a:hlinkClick r:id="rId3"/>
              </a:rPr>
              <a:t>://www.evolutionarymodel.com/evoprocess.htm</a:t>
            </a:r>
            <a:r>
              <a:rPr lang="fr-FR" sz="1200" dirty="0">
                <a:solidFill>
                  <a:srgbClr val="003300"/>
                </a:solidFill>
                <a:latin typeface="Calibri" panose="020F0502020204030204" pitchFamily="34" charset="0"/>
              </a:rPr>
              <a:t> </a:t>
            </a:r>
          </a:p>
          <a:p>
            <a:pPr algn="just"/>
            <a:endParaRPr lang="fr-FR" sz="1200" dirty="0">
              <a:solidFill>
                <a:srgbClr val="003300"/>
              </a:solidFill>
              <a:latin typeface="Calibri" panose="020F0502020204030204" pitchFamily="34" charset="0"/>
            </a:endParaRPr>
          </a:p>
        </p:txBody>
      </p:sp>
    </p:spTree>
    <p:extLst>
      <p:ext uri="{BB962C8B-B14F-4D97-AF65-F5344CB8AC3E}">
        <p14:creationId xmlns:p14="http://schemas.microsoft.com/office/powerpoint/2010/main" val="26558533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10784207" y="695005"/>
            <a:ext cx="542697" cy="279400"/>
          </a:xfrm>
        </p:spPr>
        <p:txBody>
          <a:bodyPr/>
          <a:lstStyle/>
          <a:p>
            <a:fld id="{D57F1E4F-1CFF-5643-939E-217C01CDF565}" type="slidenum">
              <a:rPr lang="en-US" smtClean="0"/>
              <a:pPr/>
              <a:t>13</a:t>
            </a:fld>
            <a:endParaRPr lang="en-US" dirty="0"/>
          </a:p>
        </p:txBody>
      </p:sp>
      <p:sp>
        <p:nvSpPr>
          <p:cNvPr id="3" name="ZoneTexte 2"/>
          <p:cNvSpPr txBox="1"/>
          <p:nvPr/>
        </p:nvSpPr>
        <p:spPr>
          <a:xfrm>
            <a:off x="613184" y="122914"/>
            <a:ext cx="6909777" cy="369332"/>
          </a:xfrm>
          <a:prstGeom prst="rect">
            <a:avLst/>
          </a:prstGeom>
          <a:noFill/>
        </p:spPr>
        <p:txBody>
          <a:bodyPr wrap="none" rtlCol="0">
            <a:spAutoFit/>
          </a:bodyPr>
          <a:lstStyle/>
          <a:p>
            <a:r>
              <a:rPr lang="fr-FR" b="1" dirty="0">
                <a:solidFill>
                  <a:schemeClr val="accent2">
                    <a:lumMod val="50000"/>
                  </a:schemeClr>
                </a:solidFill>
                <a:latin typeface="Calibri" panose="020F0502020204030204" pitchFamily="34" charset="0"/>
              </a:rPr>
              <a:t>5</a:t>
            </a:r>
            <a:r>
              <a:rPr lang="fr-FR" b="1" dirty="0" smtClean="0">
                <a:solidFill>
                  <a:schemeClr val="accent2">
                    <a:lumMod val="50000"/>
                  </a:schemeClr>
                </a:solidFill>
                <a:latin typeface="Calibri" panose="020F0502020204030204" pitchFamily="34" charset="0"/>
              </a:rPr>
              <a:t>. L’interprétation religieuse d’un fait VS son interprétation scientifique</a:t>
            </a:r>
            <a:endParaRPr lang="fr-FR" b="1" dirty="0">
              <a:solidFill>
                <a:schemeClr val="accent2">
                  <a:lumMod val="50000"/>
                </a:schemeClr>
              </a:solidFill>
              <a:latin typeface="Calibri" panose="020F0502020204030204" pitchFamily="34" charset="0"/>
            </a:endParaRPr>
          </a:p>
        </p:txBody>
      </p:sp>
      <p:sp>
        <p:nvSpPr>
          <p:cNvPr id="4" name="ZoneTexte 3"/>
          <p:cNvSpPr txBox="1"/>
          <p:nvPr/>
        </p:nvSpPr>
        <p:spPr>
          <a:xfrm>
            <a:off x="699246" y="605073"/>
            <a:ext cx="8465097" cy="369332"/>
          </a:xfrm>
          <a:prstGeom prst="rect">
            <a:avLst/>
          </a:prstGeom>
          <a:noFill/>
        </p:spPr>
        <p:txBody>
          <a:bodyPr wrap="square" rtlCol="0">
            <a:spAutoFit/>
          </a:bodyPr>
          <a:lstStyle/>
          <a:p>
            <a:pPr algn="just"/>
            <a:r>
              <a:rPr lang="fr-FR" b="1" dirty="0" smtClean="0">
                <a:solidFill>
                  <a:schemeClr val="accent2">
                    <a:lumMod val="50000"/>
                  </a:schemeClr>
                </a:solidFill>
                <a:latin typeface="Calibri" panose="020F0502020204030204" pitchFamily="34" charset="0"/>
              </a:rPr>
              <a:t>Exemple n°2 : Deux interprétations opposées sur l’origine de la vie (sur Terre) (suite)</a:t>
            </a:r>
            <a:endParaRPr lang="fr-FR" sz="1400" dirty="0" smtClean="0">
              <a:solidFill>
                <a:schemeClr val="accent2">
                  <a:lumMod val="50000"/>
                </a:schemeClr>
              </a:solidFill>
              <a:latin typeface="Calibri" panose="020F0502020204030204" pitchFamily="34" charset="0"/>
            </a:endParaRPr>
          </a:p>
        </p:txBody>
      </p:sp>
      <p:sp>
        <p:nvSpPr>
          <p:cNvPr id="7" name="ZoneTexte 6"/>
          <p:cNvSpPr txBox="1"/>
          <p:nvPr/>
        </p:nvSpPr>
        <p:spPr>
          <a:xfrm>
            <a:off x="2506532" y="6433911"/>
            <a:ext cx="4582758" cy="276999"/>
          </a:xfrm>
          <a:prstGeom prst="rect">
            <a:avLst/>
          </a:prstGeom>
          <a:noFill/>
        </p:spPr>
        <p:txBody>
          <a:bodyPr wrap="square" rtlCol="0">
            <a:spAutoFit/>
          </a:bodyPr>
          <a:lstStyle/>
          <a:p>
            <a:pPr algn="ctr"/>
            <a:r>
              <a:rPr lang="fr-FR" sz="1200" dirty="0">
                <a:solidFill>
                  <a:srgbClr val="003300"/>
                </a:solidFill>
                <a:latin typeface="Calibri" panose="020F0502020204030204" pitchFamily="34" charset="0"/>
              </a:rPr>
              <a:t>Source image : </a:t>
            </a:r>
            <a:r>
              <a:rPr lang="fr-FR" sz="1200" dirty="0">
                <a:solidFill>
                  <a:srgbClr val="003300"/>
                </a:solidFill>
                <a:latin typeface="Calibri" panose="020F0502020204030204" pitchFamily="34" charset="0"/>
                <a:hlinkClick r:id="rId2"/>
              </a:rPr>
              <a:t>http://www.evolutionarymodel.com/evoprocess.htm</a:t>
            </a:r>
            <a:endParaRPr lang="fr-FR" sz="1200" dirty="0">
              <a:solidFill>
                <a:srgbClr val="003300"/>
              </a:solidFill>
            </a:endParaRPr>
          </a:p>
        </p:txBody>
      </p:sp>
      <p:sp>
        <p:nvSpPr>
          <p:cNvPr id="8" name="ZoneTexte 7"/>
          <p:cNvSpPr txBox="1"/>
          <p:nvPr/>
        </p:nvSpPr>
        <p:spPr>
          <a:xfrm>
            <a:off x="5120640" y="1012639"/>
            <a:ext cx="2571078" cy="826920"/>
          </a:xfrm>
          <a:prstGeom prst="rect">
            <a:avLst/>
          </a:prstGeom>
          <a:noFill/>
        </p:spPr>
        <p:txBody>
          <a:bodyPr wrap="square" rtlCol="0">
            <a:spAutoFit/>
          </a:bodyPr>
          <a:lstStyle/>
          <a:p>
            <a:r>
              <a:rPr lang="fr-FR" sz="1200" dirty="0" smtClean="0">
                <a:solidFill>
                  <a:srgbClr val="003300"/>
                </a:solidFill>
                <a:latin typeface="Calibri" panose="020F0502020204030204" pitchFamily="34" charset="0"/>
              </a:rPr>
              <a:t>← Mutations conduisant à différentes espèces de </a:t>
            </a:r>
            <a:r>
              <a:rPr lang="fr-FR" sz="1200" dirty="0" err="1" smtClean="0">
                <a:solidFill>
                  <a:srgbClr val="003300"/>
                </a:solidFill>
                <a:latin typeface="Calibri" panose="020F0502020204030204" pitchFamily="34" charset="0"/>
              </a:rPr>
              <a:t>cannidées</a:t>
            </a:r>
            <a:r>
              <a:rPr lang="fr-FR" sz="1200" dirty="0" smtClean="0">
                <a:solidFill>
                  <a:srgbClr val="003300"/>
                </a:solidFill>
                <a:latin typeface="Calibri" panose="020F0502020204030204" pitchFamily="34" charset="0"/>
              </a:rPr>
              <a:t>.  </a:t>
            </a:r>
            <a:r>
              <a:rPr lang="fr-FR" sz="1200" dirty="0">
                <a:solidFill>
                  <a:srgbClr val="003300"/>
                </a:solidFill>
                <a:latin typeface="Calibri" panose="020F0502020204030204" pitchFamily="34" charset="0"/>
              </a:rPr>
              <a:t>Source image : </a:t>
            </a:r>
            <a:r>
              <a:rPr lang="fr-FR" sz="1200" dirty="0">
                <a:solidFill>
                  <a:srgbClr val="003300"/>
                </a:solidFill>
                <a:latin typeface="Calibri" panose="020F0502020204030204" pitchFamily="34" charset="0"/>
                <a:hlinkClick r:id="rId2"/>
              </a:rPr>
              <a:t>http://</a:t>
            </a:r>
            <a:r>
              <a:rPr lang="fr-FR" sz="1200" dirty="0" smtClean="0">
                <a:solidFill>
                  <a:srgbClr val="003300"/>
                </a:solidFill>
                <a:latin typeface="Calibri" panose="020F0502020204030204" pitchFamily="34" charset="0"/>
                <a:hlinkClick r:id="rId2"/>
              </a:rPr>
              <a:t>www.evolutionarymodel.com/evoprocess.htm</a:t>
            </a:r>
            <a:r>
              <a:rPr lang="fr-FR" sz="1200" dirty="0" smtClean="0">
                <a:solidFill>
                  <a:srgbClr val="003300"/>
                </a:solidFill>
                <a:latin typeface="Calibri" panose="020F0502020204030204" pitchFamily="34" charset="0"/>
              </a:rPr>
              <a:t> </a:t>
            </a:r>
            <a:endParaRPr lang="fr-FR" sz="1200" dirty="0">
              <a:solidFill>
                <a:srgbClr val="003300"/>
              </a:solidFill>
            </a:endParaRPr>
          </a:p>
        </p:txBody>
      </p:sp>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0322" y="935999"/>
            <a:ext cx="4110318" cy="5269638"/>
          </a:xfrm>
          <a:prstGeom prst="rect">
            <a:avLst/>
          </a:prstGeom>
        </p:spPr>
      </p:pic>
      <p:pic>
        <p:nvPicPr>
          <p:cNvPr id="7170" name="Picture 2" descr="D:\Users\blisan\Documents\divers\science\méthode scientifique\images\evolution espece canin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90245" y="2065896"/>
            <a:ext cx="3674981" cy="3643391"/>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p:cNvSpPr txBox="1"/>
          <p:nvPr/>
        </p:nvSpPr>
        <p:spPr>
          <a:xfrm>
            <a:off x="6989275" y="5567881"/>
            <a:ext cx="4481465" cy="830997"/>
          </a:xfrm>
          <a:prstGeom prst="rect">
            <a:avLst/>
          </a:prstGeom>
          <a:noFill/>
        </p:spPr>
        <p:txBody>
          <a:bodyPr wrap="square" rtlCol="0">
            <a:spAutoFit/>
          </a:bodyPr>
          <a:lstStyle/>
          <a:p>
            <a:pPr algn="ctr"/>
            <a:r>
              <a:rPr lang="fr-FR" sz="1200" dirty="0" smtClean="0">
                <a:solidFill>
                  <a:srgbClr val="003300"/>
                </a:solidFill>
              </a:rPr>
              <a:t>L’évolution selon les créationniste</a:t>
            </a:r>
            <a:r>
              <a:rPr lang="fr-FR" sz="1200" dirty="0" smtClean="0">
                <a:solidFill>
                  <a:srgbClr val="FF0000"/>
                </a:solidFill>
              </a:rPr>
              <a:t>. Un raisonnement à la limite de l’imposture scientifique. </a:t>
            </a:r>
            <a:r>
              <a:rPr lang="fr-FR" sz="1200" dirty="0" smtClean="0">
                <a:solidFill>
                  <a:srgbClr val="003300"/>
                </a:solidFill>
              </a:rPr>
              <a:t>Source image : </a:t>
            </a:r>
            <a:r>
              <a:rPr lang="fr-FR" sz="1200" dirty="0">
                <a:solidFill>
                  <a:srgbClr val="003300"/>
                </a:solidFill>
                <a:hlinkClick r:id="rId5"/>
              </a:rPr>
              <a:t>https://answersingenesis.org/fr/r%C3%A9ponses/dieu-existe-t-il/</a:t>
            </a:r>
            <a:endParaRPr lang="fr-FR" sz="1200" dirty="0">
              <a:solidFill>
                <a:srgbClr val="003300"/>
              </a:solidFill>
            </a:endParaRPr>
          </a:p>
          <a:p>
            <a:pPr algn="ctr"/>
            <a:endParaRPr lang="fr-FR" sz="1200" dirty="0">
              <a:solidFill>
                <a:srgbClr val="003300"/>
              </a:solidFill>
            </a:endParaRPr>
          </a:p>
        </p:txBody>
      </p:sp>
    </p:spTree>
    <p:extLst>
      <p:ext uri="{BB962C8B-B14F-4D97-AF65-F5344CB8AC3E}">
        <p14:creationId xmlns:p14="http://schemas.microsoft.com/office/powerpoint/2010/main" val="35453488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10883767" y="834705"/>
            <a:ext cx="542697" cy="279400"/>
          </a:xfrm>
        </p:spPr>
        <p:txBody>
          <a:bodyPr/>
          <a:lstStyle/>
          <a:p>
            <a:fld id="{D57F1E4F-1CFF-5643-939E-217C01CDF565}" type="slidenum">
              <a:rPr lang="en-US" smtClean="0"/>
              <a:pPr/>
              <a:t>14</a:t>
            </a:fld>
            <a:endParaRPr lang="en-US" dirty="0"/>
          </a:p>
        </p:txBody>
      </p:sp>
      <p:sp>
        <p:nvSpPr>
          <p:cNvPr id="3" name="ZoneTexte 2"/>
          <p:cNvSpPr txBox="1"/>
          <p:nvPr/>
        </p:nvSpPr>
        <p:spPr>
          <a:xfrm>
            <a:off x="742276" y="650039"/>
            <a:ext cx="6909777" cy="369332"/>
          </a:xfrm>
          <a:prstGeom prst="rect">
            <a:avLst/>
          </a:prstGeom>
          <a:noFill/>
        </p:spPr>
        <p:txBody>
          <a:bodyPr wrap="none" rtlCol="0">
            <a:spAutoFit/>
          </a:bodyPr>
          <a:lstStyle/>
          <a:p>
            <a:r>
              <a:rPr lang="fr-FR" b="1" dirty="0">
                <a:solidFill>
                  <a:schemeClr val="accent2">
                    <a:lumMod val="50000"/>
                  </a:schemeClr>
                </a:solidFill>
                <a:latin typeface="Calibri" panose="020F0502020204030204" pitchFamily="34" charset="0"/>
              </a:rPr>
              <a:t>5</a:t>
            </a:r>
            <a:r>
              <a:rPr lang="fr-FR" b="1" dirty="0" smtClean="0">
                <a:solidFill>
                  <a:schemeClr val="accent2">
                    <a:lumMod val="50000"/>
                  </a:schemeClr>
                </a:solidFill>
                <a:latin typeface="Calibri" panose="020F0502020204030204" pitchFamily="34" charset="0"/>
              </a:rPr>
              <a:t>. L’interprétation religieuse d’un fait VS son interprétation scientifique</a:t>
            </a:r>
            <a:endParaRPr lang="fr-FR" b="1" dirty="0">
              <a:solidFill>
                <a:schemeClr val="accent2">
                  <a:lumMod val="50000"/>
                </a:schemeClr>
              </a:solidFill>
              <a:latin typeface="Calibri" panose="020F0502020204030204" pitchFamily="34" charset="0"/>
            </a:endParaRPr>
          </a:p>
        </p:txBody>
      </p:sp>
      <p:sp>
        <p:nvSpPr>
          <p:cNvPr id="4" name="ZoneTexte 3"/>
          <p:cNvSpPr txBox="1"/>
          <p:nvPr/>
        </p:nvSpPr>
        <p:spPr>
          <a:xfrm>
            <a:off x="742277" y="1019854"/>
            <a:ext cx="8465097" cy="369332"/>
          </a:xfrm>
          <a:prstGeom prst="rect">
            <a:avLst/>
          </a:prstGeom>
          <a:noFill/>
        </p:spPr>
        <p:txBody>
          <a:bodyPr wrap="square" rtlCol="0">
            <a:spAutoFit/>
          </a:bodyPr>
          <a:lstStyle/>
          <a:p>
            <a:pPr algn="just"/>
            <a:r>
              <a:rPr lang="fr-FR" b="1" dirty="0" smtClean="0">
                <a:solidFill>
                  <a:schemeClr val="accent2">
                    <a:lumMod val="50000"/>
                  </a:schemeClr>
                </a:solidFill>
                <a:latin typeface="Calibri" panose="020F0502020204030204" pitchFamily="34" charset="0"/>
              </a:rPr>
              <a:t>Exemple n°2 : Deux interprétations opposées sur l’origine de la vie (sur Terre) (suite)</a:t>
            </a:r>
            <a:endParaRPr lang="fr-FR" sz="1400" dirty="0" smtClean="0">
              <a:solidFill>
                <a:schemeClr val="accent2">
                  <a:lumMod val="50000"/>
                </a:schemeClr>
              </a:solidFill>
              <a:latin typeface="Calibri" panose="020F0502020204030204" pitchFamily="34" charset="0"/>
            </a:endParaRPr>
          </a:p>
        </p:txBody>
      </p:sp>
      <p:sp>
        <p:nvSpPr>
          <p:cNvPr id="5" name="ZoneTexte 4"/>
          <p:cNvSpPr txBox="1"/>
          <p:nvPr/>
        </p:nvSpPr>
        <p:spPr>
          <a:xfrm>
            <a:off x="742277" y="1584356"/>
            <a:ext cx="10538341" cy="1477328"/>
          </a:xfrm>
          <a:prstGeom prst="rect">
            <a:avLst/>
          </a:prstGeom>
          <a:noFill/>
        </p:spPr>
        <p:txBody>
          <a:bodyPr wrap="square" rtlCol="0">
            <a:spAutoFit/>
          </a:bodyPr>
          <a:lstStyle/>
          <a:p>
            <a:r>
              <a:rPr lang="fr-FR" b="1" dirty="0">
                <a:solidFill>
                  <a:srgbClr val="003300"/>
                </a:solidFill>
              </a:rPr>
              <a:t>1</a:t>
            </a:r>
            <a:r>
              <a:rPr lang="fr-FR" baseline="30000" dirty="0">
                <a:solidFill>
                  <a:srgbClr val="003300"/>
                </a:solidFill>
              </a:rPr>
              <a:t>re</a:t>
            </a:r>
            <a:r>
              <a:rPr lang="fr-FR" b="1" dirty="0">
                <a:solidFill>
                  <a:srgbClr val="003300"/>
                </a:solidFill>
              </a:rPr>
              <a:t> idée reçue des créationnistes : « le chaînon manquant »</a:t>
            </a:r>
            <a:endParaRPr lang="fr-FR" dirty="0">
              <a:solidFill>
                <a:srgbClr val="003300"/>
              </a:solidFill>
            </a:endParaRPr>
          </a:p>
          <a:p>
            <a:endParaRPr lang="fr-FR" dirty="0" smtClean="0">
              <a:solidFill>
                <a:srgbClr val="003300"/>
              </a:solidFill>
            </a:endParaRPr>
          </a:p>
          <a:p>
            <a:r>
              <a:rPr lang="fr-FR" dirty="0" smtClean="0">
                <a:solidFill>
                  <a:srgbClr val="003300"/>
                </a:solidFill>
              </a:rPr>
              <a:t>Les </a:t>
            </a:r>
            <a:r>
              <a:rPr lang="fr-FR" dirty="0">
                <a:solidFill>
                  <a:srgbClr val="003300"/>
                </a:solidFill>
              </a:rPr>
              <a:t>créationnistes se réfèrent à une certaine idée de la fixité des espèces. Mais comme les espèces changent au cours du temps (il n’y a pas de fixité des espèces), il est délicat de définir où finit une espèce et où commence une autre. Actuellement, les biologistes préfèrent l’image d’un passage flou et progressif d’une espèce à l’autre.</a:t>
            </a:r>
          </a:p>
        </p:txBody>
      </p:sp>
      <p:pic>
        <p:nvPicPr>
          <p:cNvPr id="4099" name="Picture 3" descr="D:\Users\blisan\Documents\divers\science\méthode scientifique\images\chaînon manquant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17663" y="3005431"/>
            <a:ext cx="2581275" cy="177165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D:\Users\blisan\Documents\divers\science\méthode scientifique\images\chaînon manquant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7452" y="4816010"/>
            <a:ext cx="3514725" cy="1304925"/>
          </a:xfrm>
          <a:prstGeom prst="rect">
            <a:avLst/>
          </a:prstGeom>
          <a:noFill/>
          <a:extLst>
            <a:ext uri="{909E8E84-426E-40DD-AFC4-6F175D3DCCD1}">
              <a14:hiddenFill xmlns:a14="http://schemas.microsoft.com/office/drawing/2010/main">
                <a:solidFill>
                  <a:srgbClr val="FFFFFF"/>
                </a:solidFill>
              </a14:hiddenFill>
            </a:ext>
          </a:extLst>
        </p:spPr>
      </p:pic>
      <p:sp>
        <p:nvSpPr>
          <p:cNvPr id="7" name="ZoneTexte 6"/>
          <p:cNvSpPr txBox="1"/>
          <p:nvPr/>
        </p:nvSpPr>
        <p:spPr>
          <a:xfrm>
            <a:off x="941506" y="3061684"/>
            <a:ext cx="7976157" cy="1754326"/>
          </a:xfrm>
          <a:prstGeom prst="rect">
            <a:avLst/>
          </a:prstGeom>
          <a:noFill/>
        </p:spPr>
        <p:txBody>
          <a:bodyPr wrap="square" rtlCol="0">
            <a:spAutoFit/>
          </a:bodyPr>
          <a:lstStyle/>
          <a:p>
            <a:pPr algn="just"/>
            <a:r>
              <a:rPr lang="fr-FR" dirty="0">
                <a:solidFill>
                  <a:srgbClr val="003300"/>
                </a:solidFill>
              </a:rPr>
              <a:t>Pour les scientifiques, les singes forment le sous-ordre des </a:t>
            </a:r>
            <a:r>
              <a:rPr lang="fr-FR" dirty="0" err="1">
                <a:solidFill>
                  <a:srgbClr val="003300"/>
                </a:solidFill>
                <a:hlinkClick r:id="rId4" tooltip="Simiiformes"/>
              </a:rPr>
              <a:t>simiiformes</a:t>
            </a:r>
            <a:r>
              <a:rPr lang="fr-FR" dirty="0">
                <a:solidFill>
                  <a:srgbClr val="003300"/>
                </a:solidFill>
              </a:rPr>
              <a:t>, ou plus simplement les </a:t>
            </a:r>
            <a:r>
              <a:rPr lang="fr-FR" b="1" dirty="0">
                <a:solidFill>
                  <a:srgbClr val="003300"/>
                </a:solidFill>
              </a:rPr>
              <a:t>Simiens</a:t>
            </a:r>
            <a:r>
              <a:rPr lang="fr-FR" dirty="0" smtClean="0">
                <a:solidFill>
                  <a:srgbClr val="003300"/>
                </a:solidFill>
              </a:rPr>
              <a:t>, </a:t>
            </a:r>
            <a:r>
              <a:rPr lang="fr-FR" dirty="0">
                <a:solidFill>
                  <a:srgbClr val="003300"/>
                </a:solidFill>
              </a:rPr>
              <a:t>un </a:t>
            </a:r>
            <a:r>
              <a:rPr lang="fr-FR" dirty="0">
                <a:solidFill>
                  <a:srgbClr val="003300"/>
                </a:solidFill>
                <a:hlinkClick r:id="rId5" tooltip="Infra-ordre"/>
              </a:rPr>
              <a:t>infra-ordre</a:t>
            </a:r>
            <a:r>
              <a:rPr lang="fr-FR" dirty="0">
                <a:solidFill>
                  <a:srgbClr val="003300"/>
                </a:solidFill>
              </a:rPr>
              <a:t> de </a:t>
            </a:r>
            <a:r>
              <a:rPr lang="fr-FR" dirty="0">
                <a:solidFill>
                  <a:srgbClr val="003300"/>
                </a:solidFill>
                <a:hlinkClick r:id="rId6" tooltip="Primate"/>
              </a:rPr>
              <a:t>primates</a:t>
            </a:r>
            <a:r>
              <a:rPr lang="fr-FR" dirty="0">
                <a:solidFill>
                  <a:srgbClr val="003300"/>
                </a:solidFill>
              </a:rPr>
              <a:t> </a:t>
            </a:r>
            <a:r>
              <a:rPr lang="fr-FR" dirty="0" err="1">
                <a:solidFill>
                  <a:srgbClr val="003300"/>
                </a:solidFill>
                <a:hlinkClick r:id="rId7" tooltip="Haplorrhiniens"/>
              </a:rPr>
              <a:t>haplorrhiniens</a:t>
            </a:r>
            <a:r>
              <a:rPr lang="fr-FR" dirty="0">
                <a:solidFill>
                  <a:srgbClr val="003300"/>
                </a:solidFill>
              </a:rPr>
              <a:t> incluant notamment les </a:t>
            </a:r>
            <a:r>
              <a:rPr lang="fr-FR" dirty="0" smtClean="0">
                <a:solidFill>
                  <a:srgbClr val="003300"/>
                </a:solidFill>
                <a:hlinkClick r:id="rId8" tooltip="Homo sapiens"/>
              </a:rPr>
              <a:t>humains</a:t>
            </a:r>
            <a:r>
              <a:rPr lang="fr-FR" dirty="0">
                <a:solidFill>
                  <a:srgbClr val="003300"/>
                </a:solidFill>
              </a:rPr>
              <a:t>. La famille des Hominidés se décompose en deux </a:t>
            </a:r>
            <a:r>
              <a:rPr lang="fr-FR" dirty="0">
                <a:solidFill>
                  <a:srgbClr val="003300"/>
                </a:solidFill>
                <a:hlinkClick r:id="rId9" tooltip="Sous-famille (biologie)"/>
              </a:rPr>
              <a:t>sous-familles</a:t>
            </a:r>
            <a:r>
              <a:rPr lang="fr-FR" dirty="0">
                <a:solidFill>
                  <a:srgbClr val="003300"/>
                </a:solidFill>
              </a:rPr>
              <a:t> : la sous-famille des </a:t>
            </a:r>
            <a:r>
              <a:rPr lang="fr-FR" dirty="0" err="1">
                <a:solidFill>
                  <a:srgbClr val="003300"/>
                </a:solidFill>
                <a:hlinkClick r:id="rId10" tooltip="Gorilliné"/>
              </a:rPr>
              <a:t>Gorillinés</a:t>
            </a:r>
            <a:r>
              <a:rPr lang="fr-FR" dirty="0">
                <a:solidFill>
                  <a:srgbClr val="003300"/>
                </a:solidFill>
              </a:rPr>
              <a:t> (genre </a:t>
            </a:r>
            <a:r>
              <a:rPr lang="fr-FR" i="1" dirty="0" err="1">
                <a:solidFill>
                  <a:srgbClr val="003300"/>
                </a:solidFill>
                <a:hlinkClick r:id="rId11" tooltip="Gorilla"/>
              </a:rPr>
              <a:t>gorilla</a:t>
            </a:r>
            <a:r>
              <a:rPr lang="fr-FR" dirty="0">
                <a:solidFill>
                  <a:srgbClr val="003300"/>
                </a:solidFill>
              </a:rPr>
              <a:t>, à 48 chromosomes) et celle des </a:t>
            </a:r>
            <a:r>
              <a:rPr lang="fr-FR" dirty="0" err="1">
                <a:solidFill>
                  <a:srgbClr val="003300"/>
                </a:solidFill>
                <a:hlinkClick r:id="rId12" tooltip="Homininé"/>
              </a:rPr>
              <a:t>Homininés</a:t>
            </a:r>
            <a:r>
              <a:rPr lang="fr-FR" dirty="0" smtClean="0">
                <a:solidFill>
                  <a:srgbClr val="003300"/>
                </a:solidFill>
              </a:rPr>
              <a:t>. </a:t>
            </a:r>
            <a:r>
              <a:rPr lang="fr-FR" dirty="0">
                <a:solidFill>
                  <a:srgbClr val="003300"/>
                </a:solidFill>
              </a:rPr>
              <a:t>La sous-famille des </a:t>
            </a:r>
            <a:r>
              <a:rPr lang="fr-FR" dirty="0" err="1">
                <a:solidFill>
                  <a:srgbClr val="003300"/>
                </a:solidFill>
              </a:rPr>
              <a:t>Homininés</a:t>
            </a:r>
            <a:r>
              <a:rPr lang="fr-FR" dirty="0">
                <a:solidFill>
                  <a:srgbClr val="003300"/>
                </a:solidFill>
              </a:rPr>
              <a:t> se décompose en </a:t>
            </a:r>
            <a:r>
              <a:rPr lang="fr-FR" dirty="0" smtClean="0">
                <a:solidFill>
                  <a:srgbClr val="003300"/>
                </a:solidFill>
              </a:rPr>
              <a:t>deux « </a:t>
            </a:r>
            <a:r>
              <a:rPr lang="fr-FR" dirty="0" smtClean="0">
                <a:solidFill>
                  <a:srgbClr val="003300"/>
                </a:solidFill>
                <a:hlinkClick r:id="rId13" tooltip="Tribu (biologie)"/>
              </a:rPr>
              <a:t>tribus</a:t>
            </a:r>
            <a:r>
              <a:rPr lang="fr-FR" dirty="0" smtClean="0">
                <a:solidFill>
                  <a:srgbClr val="003300"/>
                </a:solidFill>
              </a:rPr>
              <a:t> » (°)</a:t>
            </a:r>
            <a:r>
              <a:rPr lang="fr-FR" dirty="0">
                <a:solidFill>
                  <a:srgbClr val="003300"/>
                </a:solidFill>
              </a:rPr>
              <a:t> :</a:t>
            </a:r>
          </a:p>
          <a:p>
            <a:endParaRPr lang="fr-FR" dirty="0">
              <a:solidFill>
                <a:srgbClr val="003300"/>
              </a:solidFill>
            </a:endParaRPr>
          </a:p>
        </p:txBody>
      </p:sp>
      <p:sp>
        <p:nvSpPr>
          <p:cNvPr id="8" name="ZoneTexte 7"/>
          <p:cNvSpPr txBox="1"/>
          <p:nvPr/>
        </p:nvSpPr>
        <p:spPr>
          <a:xfrm>
            <a:off x="742277" y="4539012"/>
            <a:ext cx="7113160" cy="1754326"/>
          </a:xfrm>
          <a:prstGeom prst="rect">
            <a:avLst/>
          </a:prstGeom>
          <a:noFill/>
        </p:spPr>
        <p:txBody>
          <a:bodyPr wrap="square" rtlCol="0">
            <a:spAutoFit/>
          </a:bodyPr>
          <a:lstStyle/>
          <a:p>
            <a:pPr marL="285750" indent="-285750" algn="just">
              <a:buFont typeface="Arial" panose="020B0604020202020204" pitchFamily="34" charset="0"/>
              <a:buChar char="•"/>
            </a:pPr>
            <a:r>
              <a:rPr lang="fr-FR" dirty="0" smtClean="0">
                <a:solidFill>
                  <a:srgbClr val="003300"/>
                </a:solidFill>
              </a:rPr>
              <a:t>celle </a:t>
            </a:r>
            <a:r>
              <a:rPr lang="fr-FR" dirty="0">
                <a:solidFill>
                  <a:srgbClr val="003300"/>
                </a:solidFill>
              </a:rPr>
              <a:t>des </a:t>
            </a:r>
            <a:r>
              <a:rPr lang="fr-FR" dirty="0" err="1">
                <a:solidFill>
                  <a:srgbClr val="003300"/>
                </a:solidFill>
              </a:rPr>
              <a:t>Panines</a:t>
            </a:r>
            <a:r>
              <a:rPr lang="fr-FR" dirty="0">
                <a:solidFill>
                  <a:srgbClr val="003300"/>
                </a:solidFill>
              </a:rPr>
              <a:t> (genre </a:t>
            </a:r>
            <a:r>
              <a:rPr lang="fr-FR" i="1" dirty="0">
                <a:solidFill>
                  <a:srgbClr val="003300"/>
                </a:solidFill>
                <a:hlinkClick r:id="rId14" tooltip="Chimpanzé"/>
              </a:rPr>
              <a:t>Pan</a:t>
            </a:r>
            <a:r>
              <a:rPr lang="fr-FR" dirty="0">
                <a:solidFill>
                  <a:srgbClr val="003300"/>
                </a:solidFill>
              </a:rPr>
              <a:t>, à 48 chromosomes, comprenant l'espèce </a:t>
            </a:r>
            <a:r>
              <a:rPr lang="fr-FR" dirty="0">
                <a:solidFill>
                  <a:srgbClr val="003300"/>
                </a:solidFill>
                <a:hlinkClick r:id="rId14" tooltip="Chimpanzé"/>
              </a:rPr>
              <a:t>chimpanzé</a:t>
            </a:r>
            <a:r>
              <a:rPr lang="fr-FR" dirty="0">
                <a:solidFill>
                  <a:srgbClr val="003300"/>
                </a:solidFill>
              </a:rPr>
              <a:t> et l'espèce </a:t>
            </a:r>
            <a:r>
              <a:rPr lang="fr-FR" dirty="0">
                <a:solidFill>
                  <a:srgbClr val="003300"/>
                </a:solidFill>
                <a:hlinkClick r:id="rId15" tooltip="Bonobo"/>
              </a:rPr>
              <a:t>bonobo</a:t>
            </a:r>
            <a:r>
              <a:rPr lang="fr-FR" dirty="0">
                <a:solidFill>
                  <a:srgbClr val="003300"/>
                </a:solidFill>
              </a:rPr>
              <a:t>)</a:t>
            </a:r>
          </a:p>
          <a:p>
            <a:pPr marL="285750" indent="-285750" algn="just">
              <a:buFont typeface="Arial" panose="020B0604020202020204" pitchFamily="34" charset="0"/>
              <a:buChar char="•"/>
            </a:pPr>
            <a:r>
              <a:rPr lang="fr-FR" dirty="0">
                <a:solidFill>
                  <a:srgbClr val="003300"/>
                </a:solidFill>
              </a:rPr>
              <a:t>et celle des </a:t>
            </a:r>
            <a:r>
              <a:rPr lang="fr-FR" dirty="0" err="1">
                <a:solidFill>
                  <a:srgbClr val="003300"/>
                </a:solidFill>
              </a:rPr>
              <a:t>Hominines</a:t>
            </a:r>
            <a:r>
              <a:rPr lang="fr-FR" dirty="0">
                <a:solidFill>
                  <a:srgbClr val="003300"/>
                </a:solidFill>
              </a:rPr>
              <a:t> regroupant les diverses espèces d'</a:t>
            </a:r>
            <a:r>
              <a:rPr lang="fr-FR" dirty="0">
                <a:solidFill>
                  <a:srgbClr val="003300"/>
                </a:solidFill>
                <a:hlinkClick r:id="rId16" tooltip="Australopithèque"/>
              </a:rPr>
              <a:t>Australopithèques</a:t>
            </a:r>
            <a:r>
              <a:rPr lang="fr-FR" dirty="0">
                <a:solidFill>
                  <a:srgbClr val="003300"/>
                </a:solidFill>
              </a:rPr>
              <a:t> et les diverses espèces d'</a:t>
            </a:r>
            <a:r>
              <a:rPr lang="fr-FR" dirty="0">
                <a:solidFill>
                  <a:srgbClr val="003300"/>
                </a:solidFill>
                <a:hlinkClick r:id="rId17" tooltip="Homo"/>
              </a:rPr>
              <a:t>Hommes</a:t>
            </a:r>
            <a:r>
              <a:rPr lang="fr-FR" dirty="0">
                <a:solidFill>
                  <a:srgbClr val="003300"/>
                </a:solidFill>
              </a:rPr>
              <a:t> (genre </a:t>
            </a:r>
            <a:r>
              <a:rPr lang="fr-FR" i="1" dirty="0">
                <a:solidFill>
                  <a:srgbClr val="003300"/>
                </a:solidFill>
                <a:hlinkClick r:id="rId17" tooltip="Homo"/>
              </a:rPr>
              <a:t>Homo</a:t>
            </a:r>
            <a:r>
              <a:rPr lang="fr-FR" dirty="0">
                <a:solidFill>
                  <a:srgbClr val="003300"/>
                </a:solidFill>
              </a:rPr>
              <a:t>, à 46 chromosomes), </a:t>
            </a:r>
            <a:r>
              <a:rPr lang="fr-FR" i="1" dirty="0">
                <a:solidFill>
                  <a:srgbClr val="003300"/>
                </a:solidFill>
              </a:rPr>
              <a:t>dont l'</a:t>
            </a:r>
            <a:r>
              <a:rPr lang="fr-FR" i="1" dirty="0">
                <a:solidFill>
                  <a:srgbClr val="003300"/>
                </a:solidFill>
                <a:hlinkClick r:id="rId8" tooltip="Homo sapiens"/>
              </a:rPr>
              <a:t>Homo sapiens</a:t>
            </a:r>
            <a:r>
              <a:rPr lang="fr-FR" i="1" dirty="0">
                <a:solidFill>
                  <a:srgbClr val="003300"/>
                </a:solidFill>
              </a:rPr>
              <a:t> </a:t>
            </a:r>
            <a:r>
              <a:rPr lang="fr-FR" i="1" dirty="0" smtClean="0">
                <a:solidFill>
                  <a:srgbClr val="003300"/>
                </a:solidFill>
              </a:rPr>
              <a:t>[l’homme] représente </a:t>
            </a:r>
            <a:r>
              <a:rPr lang="fr-FR" i="1" dirty="0">
                <a:solidFill>
                  <a:srgbClr val="003300"/>
                </a:solidFill>
              </a:rPr>
              <a:t>la seule espèce non-éteinte</a:t>
            </a:r>
            <a:r>
              <a:rPr lang="fr-FR" i="1" dirty="0" smtClean="0">
                <a:solidFill>
                  <a:srgbClr val="003300"/>
                </a:solidFill>
              </a:rPr>
              <a:t>.</a:t>
            </a:r>
            <a:endParaRPr lang="fr-FR" i="1" dirty="0">
              <a:solidFill>
                <a:srgbClr val="003300"/>
              </a:solidFill>
            </a:endParaRPr>
          </a:p>
        </p:txBody>
      </p:sp>
      <p:sp>
        <p:nvSpPr>
          <p:cNvPr id="9" name="ZoneTexte 8"/>
          <p:cNvSpPr txBox="1"/>
          <p:nvPr/>
        </p:nvSpPr>
        <p:spPr>
          <a:xfrm>
            <a:off x="277640" y="6409853"/>
            <a:ext cx="11482811" cy="230832"/>
          </a:xfrm>
          <a:prstGeom prst="rect">
            <a:avLst/>
          </a:prstGeom>
          <a:noFill/>
        </p:spPr>
        <p:txBody>
          <a:bodyPr wrap="square" rtlCol="0">
            <a:spAutoFit/>
          </a:bodyPr>
          <a:lstStyle/>
          <a:p>
            <a:r>
              <a:rPr lang="fr-FR" sz="900" dirty="0" smtClean="0">
                <a:solidFill>
                  <a:srgbClr val="003300"/>
                </a:solidFill>
              </a:rPr>
              <a:t>(°) </a:t>
            </a:r>
            <a:r>
              <a:rPr lang="fr-FR" sz="900" dirty="0"/>
              <a:t>En </a:t>
            </a:r>
            <a:r>
              <a:rPr lang="fr-FR" sz="900" dirty="0">
                <a:hlinkClick r:id="rId18" tooltip="Taxinomie"/>
              </a:rPr>
              <a:t>taxinomie</a:t>
            </a:r>
            <a:r>
              <a:rPr lang="fr-FR" sz="900" dirty="0"/>
              <a:t> (</a:t>
            </a:r>
            <a:r>
              <a:rPr lang="fr-FR" sz="900" dirty="0">
                <a:hlinkClick r:id="rId19" tooltip="Biologie"/>
              </a:rPr>
              <a:t>biologie</a:t>
            </a:r>
            <a:r>
              <a:rPr lang="fr-FR" sz="900" dirty="0"/>
              <a:t>), une </a:t>
            </a:r>
            <a:r>
              <a:rPr lang="fr-FR" sz="900" b="1" dirty="0"/>
              <a:t>tribu</a:t>
            </a:r>
            <a:r>
              <a:rPr lang="fr-FR" sz="900" dirty="0"/>
              <a:t> (ou </a:t>
            </a:r>
            <a:r>
              <a:rPr lang="fr-FR" sz="900" i="1" dirty="0"/>
              <a:t>infra-famille</a:t>
            </a:r>
            <a:r>
              <a:rPr lang="fr-FR" sz="900" dirty="0"/>
              <a:t>) est un </a:t>
            </a:r>
            <a:r>
              <a:rPr lang="fr-FR" sz="900" dirty="0">
                <a:hlinkClick r:id="rId20" tooltip="Rang taxinomique"/>
              </a:rPr>
              <a:t>rang taxinomique</a:t>
            </a:r>
            <a:r>
              <a:rPr lang="fr-FR" sz="900" dirty="0"/>
              <a:t> de niveau immédiatement inférieur au rang de </a:t>
            </a:r>
            <a:r>
              <a:rPr lang="fr-FR" sz="900" dirty="0">
                <a:hlinkClick r:id="rId9" tooltip="Sous-famille (biologie)"/>
              </a:rPr>
              <a:t>sous-famille</a:t>
            </a:r>
            <a:r>
              <a:rPr lang="fr-FR" sz="900" dirty="0"/>
              <a:t> et supérieur au rang de </a:t>
            </a:r>
            <a:r>
              <a:rPr lang="fr-FR" sz="900" dirty="0">
                <a:hlinkClick r:id="rId21" tooltip="Genre (biologie)"/>
              </a:rPr>
              <a:t>genre</a:t>
            </a:r>
            <a:r>
              <a:rPr lang="fr-FR" sz="900" dirty="0"/>
              <a:t> dans la </a:t>
            </a:r>
            <a:r>
              <a:rPr lang="fr-FR" sz="900" dirty="0">
                <a:hlinkClick r:id="rId22" tooltip="Systématique"/>
              </a:rPr>
              <a:t>systématique</a:t>
            </a:r>
            <a:r>
              <a:rPr lang="fr-FR" sz="900" dirty="0"/>
              <a:t> classique (dite « linnéenne ») des êtres vivants</a:t>
            </a:r>
            <a:r>
              <a:rPr lang="fr-FR" sz="900" dirty="0" smtClean="0"/>
              <a:t>..</a:t>
            </a:r>
            <a:endParaRPr lang="fr-FR" sz="900" dirty="0">
              <a:solidFill>
                <a:srgbClr val="003300"/>
              </a:solidFill>
            </a:endParaRPr>
          </a:p>
        </p:txBody>
      </p:sp>
    </p:spTree>
    <p:extLst>
      <p:ext uri="{BB962C8B-B14F-4D97-AF65-F5344CB8AC3E}">
        <p14:creationId xmlns:p14="http://schemas.microsoft.com/office/powerpoint/2010/main" val="18836360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10906162" y="739971"/>
            <a:ext cx="542697" cy="279400"/>
          </a:xfrm>
        </p:spPr>
        <p:txBody>
          <a:bodyPr/>
          <a:lstStyle/>
          <a:p>
            <a:fld id="{D57F1E4F-1CFF-5643-939E-217C01CDF565}" type="slidenum">
              <a:rPr lang="en-US" smtClean="0"/>
              <a:pPr/>
              <a:t>15</a:t>
            </a:fld>
            <a:endParaRPr lang="en-US" dirty="0"/>
          </a:p>
        </p:txBody>
      </p:sp>
      <p:sp>
        <p:nvSpPr>
          <p:cNvPr id="3" name="ZoneTexte 2"/>
          <p:cNvSpPr txBox="1"/>
          <p:nvPr/>
        </p:nvSpPr>
        <p:spPr>
          <a:xfrm>
            <a:off x="742276" y="650039"/>
            <a:ext cx="6909777" cy="369332"/>
          </a:xfrm>
          <a:prstGeom prst="rect">
            <a:avLst/>
          </a:prstGeom>
          <a:noFill/>
        </p:spPr>
        <p:txBody>
          <a:bodyPr wrap="none" rtlCol="0">
            <a:spAutoFit/>
          </a:bodyPr>
          <a:lstStyle/>
          <a:p>
            <a:r>
              <a:rPr lang="fr-FR" b="1" dirty="0">
                <a:solidFill>
                  <a:schemeClr val="accent2">
                    <a:lumMod val="50000"/>
                  </a:schemeClr>
                </a:solidFill>
                <a:latin typeface="Calibri" panose="020F0502020204030204" pitchFamily="34" charset="0"/>
              </a:rPr>
              <a:t>5</a:t>
            </a:r>
            <a:r>
              <a:rPr lang="fr-FR" b="1" dirty="0" smtClean="0">
                <a:solidFill>
                  <a:schemeClr val="accent2">
                    <a:lumMod val="50000"/>
                  </a:schemeClr>
                </a:solidFill>
                <a:latin typeface="Calibri" panose="020F0502020204030204" pitchFamily="34" charset="0"/>
              </a:rPr>
              <a:t>. L’interprétation religieuse d’un fait VS son interprétation scientifique</a:t>
            </a:r>
            <a:endParaRPr lang="fr-FR" b="1" dirty="0">
              <a:solidFill>
                <a:schemeClr val="accent2">
                  <a:lumMod val="50000"/>
                </a:schemeClr>
              </a:solidFill>
              <a:latin typeface="Calibri" panose="020F0502020204030204" pitchFamily="34" charset="0"/>
            </a:endParaRPr>
          </a:p>
        </p:txBody>
      </p:sp>
      <p:sp>
        <p:nvSpPr>
          <p:cNvPr id="4" name="ZoneTexte 3"/>
          <p:cNvSpPr txBox="1"/>
          <p:nvPr/>
        </p:nvSpPr>
        <p:spPr>
          <a:xfrm>
            <a:off x="742277" y="1019854"/>
            <a:ext cx="8465097" cy="369332"/>
          </a:xfrm>
          <a:prstGeom prst="rect">
            <a:avLst/>
          </a:prstGeom>
          <a:noFill/>
        </p:spPr>
        <p:txBody>
          <a:bodyPr wrap="square" rtlCol="0">
            <a:spAutoFit/>
          </a:bodyPr>
          <a:lstStyle/>
          <a:p>
            <a:pPr algn="just"/>
            <a:r>
              <a:rPr lang="fr-FR" b="1" dirty="0" smtClean="0">
                <a:solidFill>
                  <a:schemeClr val="accent2">
                    <a:lumMod val="50000"/>
                  </a:schemeClr>
                </a:solidFill>
                <a:latin typeface="Calibri" panose="020F0502020204030204" pitchFamily="34" charset="0"/>
              </a:rPr>
              <a:t>Exemple n°2 : Deux interprétations opposées sur l’origine de la vie (sur Terre) (suite)</a:t>
            </a:r>
            <a:endParaRPr lang="fr-FR" sz="1400" dirty="0" smtClean="0">
              <a:solidFill>
                <a:schemeClr val="accent2">
                  <a:lumMod val="50000"/>
                </a:schemeClr>
              </a:solidFill>
              <a:latin typeface="Calibri" panose="020F0502020204030204" pitchFamily="34" charset="0"/>
            </a:endParaRPr>
          </a:p>
        </p:txBody>
      </p:sp>
      <p:sp>
        <p:nvSpPr>
          <p:cNvPr id="5" name="ZoneTexte 4"/>
          <p:cNvSpPr txBox="1"/>
          <p:nvPr/>
        </p:nvSpPr>
        <p:spPr>
          <a:xfrm>
            <a:off x="742277" y="1389186"/>
            <a:ext cx="10619822" cy="1477328"/>
          </a:xfrm>
          <a:prstGeom prst="rect">
            <a:avLst/>
          </a:prstGeom>
          <a:noFill/>
        </p:spPr>
        <p:txBody>
          <a:bodyPr wrap="square" rtlCol="0">
            <a:spAutoFit/>
          </a:bodyPr>
          <a:lstStyle/>
          <a:p>
            <a:pPr algn="just"/>
            <a:r>
              <a:rPr lang="fr-FR" b="1" dirty="0">
                <a:solidFill>
                  <a:srgbClr val="003300"/>
                </a:solidFill>
              </a:rPr>
              <a:t>2</a:t>
            </a:r>
            <a:r>
              <a:rPr lang="fr-FR" baseline="30000" dirty="0">
                <a:solidFill>
                  <a:srgbClr val="003300"/>
                </a:solidFill>
              </a:rPr>
              <a:t>nd</a:t>
            </a:r>
            <a:r>
              <a:rPr lang="fr-FR" b="1" dirty="0">
                <a:solidFill>
                  <a:srgbClr val="003300"/>
                </a:solidFill>
              </a:rPr>
              <a:t> idée reçue : « L’échelle du progrès »</a:t>
            </a:r>
            <a:endParaRPr lang="fr-FR" dirty="0">
              <a:solidFill>
                <a:srgbClr val="003300"/>
              </a:solidFill>
            </a:endParaRPr>
          </a:p>
          <a:p>
            <a:pPr algn="just"/>
            <a:endParaRPr lang="fr-FR" dirty="0" smtClean="0">
              <a:solidFill>
                <a:srgbClr val="003300"/>
              </a:solidFill>
            </a:endParaRPr>
          </a:p>
          <a:p>
            <a:pPr algn="just"/>
            <a:r>
              <a:rPr lang="fr-FR" dirty="0" smtClean="0">
                <a:solidFill>
                  <a:srgbClr val="003300"/>
                </a:solidFill>
              </a:rPr>
              <a:t>L’idée</a:t>
            </a:r>
            <a:r>
              <a:rPr lang="fr-FR" dirty="0">
                <a:solidFill>
                  <a:srgbClr val="003300"/>
                </a:solidFill>
              </a:rPr>
              <a:t>, pour un bon nombre de créationnistes, est que Dieu et sa création forment une hiérarchie ordonnée allant des choses les moins parfaites, situées en bas de la chaîne, jusqu’aux plus parfaites, partant des roches et minéraux, en passant par les plantes, les animaux</a:t>
            </a:r>
            <a:r>
              <a:rPr lang="fr-FR" dirty="0" smtClean="0">
                <a:solidFill>
                  <a:srgbClr val="003300"/>
                </a:solidFill>
              </a:rPr>
              <a:t>, </a:t>
            </a:r>
            <a:r>
              <a:rPr lang="fr-FR" dirty="0">
                <a:solidFill>
                  <a:srgbClr val="003300"/>
                </a:solidFill>
              </a:rPr>
              <a:t>→</a:t>
            </a:r>
            <a:r>
              <a:rPr lang="fr-FR" dirty="0" smtClean="0">
                <a:solidFill>
                  <a:srgbClr val="003300"/>
                </a:solidFill>
              </a:rPr>
              <a:t> </a:t>
            </a:r>
            <a:r>
              <a:rPr lang="fr-FR" dirty="0">
                <a:solidFill>
                  <a:srgbClr val="003300"/>
                </a:solidFill>
              </a:rPr>
              <a:t>l’Homme</a:t>
            </a:r>
            <a:r>
              <a:rPr lang="fr-FR" dirty="0" smtClean="0">
                <a:solidFill>
                  <a:srgbClr val="003300"/>
                </a:solidFill>
              </a:rPr>
              <a:t>, → </a:t>
            </a:r>
            <a:r>
              <a:rPr lang="fr-FR" dirty="0">
                <a:solidFill>
                  <a:srgbClr val="003300"/>
                </a:solidFill>
              </a:rPr>
              <a:t>les Anges</a:t>
            </a:r>
            <a:r>
              <a:rPr lang="fr-FR" dirty="0" smtClean="0">
                <a:solidFill>
                  <a:srgbClr val="003300"/>
                </a:solidFill>
              </a:rPr>
              <a:t>, </a:t>
            </a:r>
            <a:r>
              <a:rPr lang="fr-FR" dirty="0">
                <a:solidFill>
                  <a:srgbClr val="003300"/>
                </a:solidFill>
              </a:rPr>
              <a:t>→</a:t>
            </a:r>
            <a:r>
              <a:rPr lang="fr-FR" dirty="0" smtClean="0">
                <a:solidFill>
                  <a:srgbClr val="003300"/>
                </a:solidFill>
              </a:rPr>
              <a:t> </a:t>
            </a:r>
            <a:r>
              <a:rPr lang="fr-FR" dirty="0">
                <a:solidFill>
                  <a:srgbClr val="003300"/>
                </a:solidFill>
              </a:rPr>
              <a:t>jusqu’à Dieu</a:t>
            </a:r>
            <a:r>
              <a:rPr lang="fr-FR" dirty="0" smtClean="0">
                <a:solidFill>
                  <a:srgbClr val="003300"/>
                </a:solidFill>
              </a:rPr>
              <a:t>.</a:t>
            </a:r>
            <a:endParaRPr lang="fr-FR" dirty="0">
              <a:solidFill>
                <a:srgbClr val="003300"/>
              </a:solidFill>
            </a:endParaRPr>
          </a:p>
        </p:txBody>
      </p:sp>
      <p:sp>
        <p:nvSpPr>
          <p:cNvPr id="6" name="ZoneTexte 5"/>
          <p:cNvSpPr txBox="1"/>
          <p:nvPr/>
        </p:nvSpPr>
        <p:spPr>
          <a:xfrm>
            <a:off x="869025" y="5395864"/>
            <a:ext cx="4888871" cy="830997"/>
          </a:xfrm>
          <a:prstGeom prst="rect">
            <a:avLst/>
          </a:prstGeom>
          <a:noFill/>
        </p:spPr>
        <p:txBody>
          <a:bodyPr wrap="square" rtlCol="0">
            <a:spAutoFit/>
          </a:bodyPr>
          <a:lstStyle/>
          <a:p>
            <a:pPr algn="ctr"/>
            <a:r>
              <a:rPr lang="fr-FR" sz="1200" dirty="0">
                <a:solidFill>
                  <a:srgbClr val="003300"/>
                </a:solidFill>
              </a:rPr>
              <a:t>Arbre de l'évolution (Gould.1997). Plantes et animaux ne sont que deux petites ramilles de </a:t>
            </a:r>
            <a:r>
              <a:rPr lang="fr-FR" sz="1200" dirty="0" smtClean="0">
                <a:solidFill>
                  <a:srgbClr val="003300"/>
                </a:solidFill>
              </a:rPr>
              <a:t>l'arbre, </a:t>
            </a:r>
            <a:r>
              <a:rPr lang="fr-FR" sz="1200" i="1" dirty="0">
                <a:solidFill>
                  <a:srgbClr val="003300"/>
                </a:solidFill>
              </a:rPr>
              <a:t>largement représenté par les bactéries</a:t>
            </a:r>
            <a:r>
              <a:rPr lang="fr-FR" sz="1200" dirty="0">
                <a:solidFill>
                  <a:srgbClr val="003300"/>
                </a:solidFill>
              </a:rPr>
              <a:t>, </a:t>
            </a:r>
            <a:r>
              <a:rPr lang="fr-FR" sz="1200" dirty="0">
                <a:solidFill>
                  <a:srgbClr val="003300"/>
                </a:solidFill>
                <a:hlinkClick r:id="rId2"/>
              </a:rPr>
              <a:t>http://</a:t>
            </a:r>
            <a:r>
              <a:rPr lang="fr-FR" sz="1200" dirty="0" smtClean="0">
                <a:solidFill>
                  <a:srgbClr val="003300"/>
                </a:solidFill>
                <a:hlinkClick r:id="rId2"/>
              </a:rPr>
              <a:t>www.regardfractal.ch/eleves/evolution_fractale/evolution_fractale/tas_de_sable_1/equilibres_ponctues1.htm</a:t>
            </a:r>
            <a:r>
              <a:rPr lang="fr-FR" sz="1200" dirty="0" smtClean="0">
                <a:solidFill>
                  <a:srgbClr val="003300"/>
                </a:solidFill>
              </a:rPr>
              <a:t> </a:t>
            </a:r>
            <a:endParaRPr lang="fr-FR" sz="1200" dirty="0">
              <a:solidFill>
                <a:srgbClr val="003300"/>
              </a:solidFill>
            </a:endParaRPr>
          </a:p>
        </p:txBody>
      </p:sp>
      <p:pic>
        <p:nvPicPr>
          <p:cNvPr id="7" name="Picture 2" descr="D:\Users\blisan\Documents\divers\science\méthode scientifique\images\théorie de l'évolution arb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1454" y="3140325"/>
            <a:ext cx="4495800" cy="2219325"/>
          </a:xfrm>
          <a:prstGeom prst="rect">
            <a:avLst/>
          </a:prstGeom>
          <a:noFill/>
          <a:extLst>
            <a:ext uri="{909E8E84-426E-40DD-AFC4-6F175D3DCCD1}">
              <a14:hiddenFill xmlns:a14="http://schemas.microsoft.com/office/drawing/2010/main">
                <a:solidFill>
                  <a:srgbClr val="FFFFFF"/>
                </a:solidFill>
              </a14:hiddenFill>
            </a:ext>
          </a:extLst>
        </p:spPr>
      </p:pic>
      <p:sp>
        <p:nvSpPr>
          <p:cNvPr id="8" name="ZoneTexte 7"/>
          <p:cNvSpPr txBox="1"/>
          <p:nvPr/>
        </p:nvSpPr>
        <p:spPr>
          <a:xfrm>
            <a:off x="5830325" y="2866514"/>
            <a:ext cx="5450186" cy="3416320"/>
          </a:xfrm>
          <a:prstGeom prst="rect">
            <a:avLst/>
          </a:prstGeom>
          <a:noFill/>
        </p:spPr>
        <p:txBody>
          <a:bodyPr wrap="square" rtlCol="0">
            <a:spAutoFit/>
          </a:bodyPr>
          <a:lstStyle/>
          <a:p>
            <a:pPr algn="just"/>
            <a:r>
              <a:rPr lang="fr-FR" dirty="0">
                <a:solidFill>
                  <a:srgbClr val="003300"/>
                </a:solidFill>
              </a:rPr>
              <a:t>En fait, les biologistes ont constaté que l’évolution ne s’effectue pas toujours du plus simple vers le plus complexe, mais </a:t>
            </a:r>
            <a:r>
              <a:rPr lang="fr-FR" i="1" dirty="0">
                <a:solidFill>
                  <a:srgbClr val="003300"/>
                </a:solidFill>
              </a:rPr>
              <a:t>aussi vers la </a:t>
            </a:r>
            <a:r>
              <a:rPr lang="fr-FR" i="1" dirty="0" smtClean="0">
                <a:solidFill>
                  <a:srgbClr val="003300"/>
                </a:solidFill>
              </a:rPr>
              <a:t>simplicité</a:t>
            </a:r>
            <a:r>
              <a:rPr lang="fr-FR" dirty="0">
                <a:solidFill>
                  <a:srgbClr val="003300"/>
                </a:solidFill>
              </a:rPr>
              <a:t> </a:t>
            </a:r>
            <a:r>
              <a:rPr lang="fr-FR" dirty="0" smtClean="0">
                <a:solidFill>
                  <a:srgbClr val="003300"/>
                </a:solidFill>
              </a:rPr>
              <a:t>(des ADN etc.).</a:t>
            </a:r>
          </a:p>
          <a:p>
            <a:pPr algn="just"/>
            <a:endParaRPr lang="fr-FR" dirty="0" smtClean="0">
              <a:solidFill>
                <a:srgbClr val="003300"/>
              </a:solidFill>
            </a:endParaRPr>
          </a:p>
          <a:p>
            <a:pPr algn="just"/>
            <a:r>
              <a:rPr lang="fr-FR" dirty="0" smtClean="0">
                <a:solidFill>
                  <a:srgbClr val="003300"/>
                </a:solidFill>
              </a:rPr>
              <a:t>L’idée </a:t>
            </a:r>
            <a:r>
              <a:rPr lang="fr-FR" dirty="0">
                <a:solidFill>
                  <a:srgbClr val="003300"/>
                </a:solidFill>
              </a:rPr>
              <a:t>que l'évolution </a:t>
            </a:r>
            <a:r>
              <a:rPr lang="fr-FR" dirty="0" smtClean="0">
                <a:solidFill>
                  <a:srgbClr val="003300"/>
                </a:solidFill>
              </a:rPr>
              <a:t>s'accompagne </a:t>
            </a:r>
            <a:r>
              <a:rPr lang="fr-FR" dirty="0">
                <a:solidFill>
                  <a:srgbClr val="003300"/>
                </a:solidFill>
              </a:rPr>
              <a:t>d'un accroissement de la complexité des êtres </a:t>
            </a:r>
            <a:r>
              <a:rPr lang="fr-FR" dirty="0" smtClean="0">
                <a:solidFill>
                  <a:srgbClr val="003300"/>
                </a:solidFill>
              </a:rPr>
              <a:t>vivants</a:t>
            </a:r>
            <a:r>
              <a:rPr lang="fr-FR" dirty="0">
                <a:solidFill>
                  <a:srgbClr val="003300"/>
                </a:solidFill>
              </a:rPr>
              <a:t>,</a:t>
            </a:r>
            <a:r>
              <a:rPr lang="fr-FR" dirty="0" smtClean="0">
                <a:solidFill>
                  <a:srgbClr val="003300"/>
                </a:solidFill>
              </a:rPr>
              <a:t> </a:t>
            </a:r>
            <a:r>
              <a:rPr lang="fr-FR" dirty="0">
                <a:solidFill>
                  <a:srgbClr val="003300"/>
                </a:solidFill>
              </a:rPr>
              <a:t>largement influencée par </a:t>
            </a:r>
            <a:r>
              <a:rPr lang="fr-FR" dirty="0" smtClean="0">
                <a:solidFill>
                  <a:srgbClr val="003300"/>
                </a:solidFill>
              </a:rPr>
              <a:t>l'anthropocentrisme, </a:t>
            </a:r>
            <a:r>
              <a:rPr lang="fr-FR" dirty="0">
                <a:solidFill>
                  <a:srgbClr val="003300"/>
                </a:solidFill>
              </a:rPr>
              <a:t>est fortement </a:t>
            </a:r>
            <a:r>
              <a:rPr lang="fr-FR" dirty="0" smtClean="0">
                <a:solidFill>
                  <a:srgbClr val="003300"/>
                </a:solidFill>
              </a:rPr>
              <a:t>débattue. </a:t>
            </a:r>
          </a:p>
          <a:p>
            <a:pPr algn="just"/>
            <a:endParaRPr lang="fr-FR" dirty="0" smtClean="0">
              <a:solidFill>
                <a:srgbClr val="003300"/>
              </a:solidFill>
            </a:endParaRPr>
          </a:p>
          <a:p>
            <a:pPr algn="just"/>
            <a:r>
              <a:rPr lang="fr-FR" dirty="0" smtClean="0">
                <a:solidFill>
                  <a:srgbClr val="003300"/>
                </a:solidFill>
              </a:rPr>
              <a:t>Enfin, rien permet de dire, qu’en terme d’évolution (ou de succès évolutif), les hommes soient supérieurs aux bactéries ou aux fourmis (elles mêmes étant bien plus nombreuses </a:t>
            </a:r>
            <a:r>
              <a:rPr lang="fr-FR" dirty="0">
                <a:solidFill>
                  <a:srgbClr val="003300"/>
                </a:solidFill>
              </a:rPr>
              <a:t>sur la </a:t>
            </a:r>
            <a:r>
              <a:rPr lang="fr-FR" dirty="0" smtClean="0">
                <a:solidFill>
                  <a:srgbClr val="003300"/>
                </a:solidFill>
              </a:rPr>
              <a:t>Terre que les êtres humains).</a:t>
            </a:r>
            <a:endParaRPr lang="fr-FR" dirty="0">
              <a:solidFill>
                <a:srgbClr val="003300"/>
              </a:solidFill>
            </a:endParaRPr>
          </a:p>
        </p:txBody>
      </p:sp>
    </p:spTree>
    <p:extLst>
      <p:ext uri="{BB962C8B-B14F-4D97-AF65-F5344CB8AC3E}">
        <p14:creationId xmlns:p14="http://schemas.microsoft.com/office/powerpoint/2010/main" val="24556839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D57F1E4F-1CFF-5643-939E-217C01CDF565}" type="slidenum">
              <a:rPr lang="en-US" smtClean="0"/>
              <a:pPr/>
              <a:t>16</a:t>
            </a:fld>
            <a:endParaRPr lang="en-US" dirty="0"/>
          </a:p>
        </p:txBody>
      </p:sp>
      <p:sp>
        <p:nvSpPr>
          <p:cNvPr id="3" name="ZoneTexte 2"/>
          <p:cNvSpPr txBox="1"/>
          <p:nvPr/>
        </p:nvSpPr>
        <p:spPr>
          <a:xfrm>
            <a:off x="7215613" y="760491"/>
            <a:ext cx="4182700" cy="1569660"/>
          </a:xfrm>
          <a:prstGeom prst="rect">
            <a:avLst/>
          </a:prstGeom>
          <a:noFill/>
        </p:spPr>
        <p:txBody>
          <a:bodyPr wrap="square" rtlCol="0">
            <a:spAutoFit/>
          </a:bodyPr>
          <a:lstStyle/>
          <a:p>
            <a:pPr algn="just"/>
            <a:r>
              <a:rPr lang="fr-FR" sz="1200" dirty="0" smtClean="0">
                <a:solidFill>
                  <a:srgbClr val="003300"/>
                </a:solidFill>
              </a:rPr>
              <a:t>← </a:t>
            </a:r>
            <a:r>
              <a:rPr lang="fr-FR" sz="1200" dirty="0" smtClean="0">
                <a:solidFill>
                  <a:srgbClr val="003300"/>
                </a:solidFill>
                <a:hlinkClick r:id="rId2" tooltip="Arbre phylogénétique"/>
              </a:rPr>
              <a:t>Buisson </a:t>
            </a:r>
            <a:r>
              <a:rPr lang="fr-FR" sz="1200" dirty="0">
                <a:solidFill>
                  <a:srgbClr val="003300"/>
                </a:solidFill>
                <a:hlinkClick r:id="rId2" tooltip="Arbre phylogénétique"/>
              </a:rPr>
              <a:t>phylogénétique</a:t>
            </a:r>
            <a:r>
              <a:rPr lang="fr-FR" sz="1200" dirty="0">
                <a:solidFill>
                  <a:srgbClr val="003300"/>
                </a:solidFill>
              </a:rPr>
              <a:t> hypothétique de tous les organismes vivants, construit à partir des séquences de l'</a:t>
            </a:r>
            <a:r>
              <a:rPr lang="fr-FR" sz="1200" dirty="0">
                <a:solidFill>
                  <a:srgbClr val="003300"/>
                </a:solidFill>
                <a:hlinkClick r:id="rId3" tooltip="Acide ribonucléique ribosomique"/>
              </a:rPr>
              <a:t>ARNr</a:t>
            </a:r>
            <a:r>
              <a:rPr lang="fr-FR" sz="1200" dirty="0">
                <a:solidFill>
                  <a:srgbClr val="003300"/>
                </a:solidFill>
              </a:rPr>
              <a:t> 16S. À l'origine proposé par </a:t>
            </a:r>
            <a:r>
              <a:rPr lang="fr-FR" sz="1200" dirty="0">
                <a:solidFill>
                  <a:srgbClr val="003300"/>
                </a:solidFill>
                <a:hlinkClick r:id="rId4" tooltip="Carl Woese"/>
              </a:rPr>
              <a:t>Carl </a:t>
            </a:r>
            <a:r>
              <a:rPr lang="fr-FR" sz="1200" dirty="0" err="1">
                <a:solidFill>
                  <a:srgbClr val="003300"/>
                </a:solidFill>
                <a:hlinkClick r:id="rId4" tooltip="Carl Woese"/>
              </a:rPr>
              <a:t>Woese</a:t>
            </a:r>
            <a:r>
              <a:rPr lang="fr-FR" sz="1200" dirty="0">
                <a:solidFill>
                  <a:srgbClr val="003300"/>
                </a:solidFill>
              </a:rPr>
              <a:t>, enrichi par </a:t>
            </a:r>
            <a:r>
              <a:rPr lang="fr-FR" sz="1200" dirty="0">
                <a:solidFill>
                  <a:srgbClr val="003300"/>
                </a:solidFill>
                <a:hlinkClick r:id="rId5" tooltip="Hervé Le Guyader"/>
              </a:rPr>
              <a:t>Hervé Le Guyader</a:t>
            </a:r>
            <a:r>
              <a:rPr lang="fr-FR" sz="1200" dirty="0">
                <a:solidFill>
                  <a:srgbClr val="003300"/>
                </a:solidFill>
              </a:rPr>
              <a:t>, </a:t>
            </a:r>
            <a:r>
              <a:rPr lang="fr-FR" sz="1200" dirty="0">
                <a:solidFill>
                  <a:srgbClr val="003300"/>
                </a:solidFill>
                <a:hlinkClick r:id="rId6" tooltip="Guillaume Lecointre"/>
              </a:rPr>
              <a:t>Guillaume </a:t>
            </a:r>
            <a:r>
              <a:rPr lang="fr-FR" sz="1200" dirty="0" err="1">
                <a:solidFill>
                  <a:srgbClr val="003300"/>
                </a:solidFill>
                <a:hlinkClick r:id="rId6" tooltip="Guillaume Lecointre"/>
              </a:rPr>
              <a:t>Lecointre</a:t>
            </a:r>
            <a:r>
              <a:rPr lang="fr-FR" sz="1200" dirty="0">
                <a:solidFill>
                  <a:srgbClr val="003300"/>
                </a:solidFill>
              </a:rPr>
              <a:t> et </a:t>
            </a:r>
            <a:r>
              <a:rPr lang="fr-FR" sz="1200" dirty="0" err="1">
                <a:solidFill>
                  <a:srgbClr val="003300"/>
                </a:solidFill>
              </a:rPr>
              <a:t>Purificacion</a:t>
            </a:r>
            <a:r>
              <a:rPr lang="fr-FR" sz="1200" dirty="0">
                <a:solidFill>
                  <a:srgbClr val="003300"/>
                </a:solidFill>
              </a:rPr>
              <a:t> Lopez-Garcia, il montre l'histoire évolutive basée sur les caractères </a:t>
            </a:r>
            <a:r>
              <a:rPr lang="fr-FR" sz="1200" dirty="0">
                <a:solidFill>
                  <a:srgbClr val="003300"/>
                </a:solidFill>
                <a:hlinkClick r:id="rId7" tooltip="Génétique"/>
              </a:rPr>
              <a:t>génétiques</a:t>
            </a:r>
            <a:r>
              <a:rPr lang="fr-FR" sz="1200" dirty="0">
                <a:solidFill>
                  <a:srgbClr val="003300"/>
                </a:solidFill>
              </a:rPr>
              <a:t> et l'analyse </a:t>
            </a:r>
            <a:r>
              <a:rPr lang="fr-FR" sz="1200" dirty="0">
                <a:solidFill>
                  <a:srgbClr val="003300"/>
                </a:solidFill>
                <a:hlinkClick r:id="rId8" tooltip="Cladistique"/>
              </a:rPr>
              <a:t>cladistique</a:t>
            </a:r>
            <a:r>
              <a:rPr lang="fr-FR" sz="1200" dirty="0">
                <a:solidFill>
                  <a:srgbClr val="003300"/>
                </a:solidFill>
              </a:rPr>
              <a:t> des trois domaines du vivant (</a:t>
            </a:r>
            <a:r>
              <a:rPr lang="fr-FR" sz="1200" dirty="0">
                <a:solidFill>
                  <a:srgbClr val="003300"/>
                </a:solidFill>
                <a:hlinkClick r:id="rId9" tooltip="Bactérie"/>
              </a:rPr>
              <a:t>bactéries</a:t>
            </a:r>
            <a:r>
              <a:rPr lang="fr-FR" sz="1200" dirty="0">
                <a:solidFill>
                  <a:srgbClr val="003300"/>
                </a:solidFill>
              </a:rPr>
              <a:t>, </a:t>
            </a:r>
            <a:r>
              <a:rPr lang="fr-FR" sz="1200" dirty="0">
                <a:solidFill>
                  <a:srgbClr val="003300"/>
                </a:solidFill>
                <a:hlinkClick r:id="rId10" tooltip="Archée"/>
              </a:rPr>
              <a:t>archées</a:t>
            </a:r>
            <a:r>
              <a:rPr lang="fr-FR" sz="1200" dirty="0">
                <a:solidFill>
                  <a:srgbClr val="003300"/>
                </a:solidFill>
              </a:rPr>
              <a:t> et </a:t>
            </a:r>
            <a:r>
              <a:rPr lang="fr-FR" sz="1200" dirty="0">
                <a:solidFill>
                  <a:srgbClr val="003300"/>
                </a:solidFill>
                <a:hlinkClick r:id="rId11" tooltip="Eucaryote"/>
              </a:rPr>
              <a:t>eucaryotes</a:t>
            </a:r>
            <a:r>
              <a:rPr lang="fr-FR" sz="1200" dirty="0" smtClean="0">
                <a:solidFill>
                  <a:srgbClr val="003300"/>
                </a:solidFill>
              </a:rPr>
              <a:t>). </a:t>
            </a:r>
            <a:r>
              <a:rPr lang="fr-FR" sz="1200" dirty="0">
                <a:solidFill>
                  <a:srgbClr val="003300"/>
                </a:solidFill>
              </a:rPr>
              <a:t>Source image: </a:t>
            </a:r>
            <a:r>
              <a:rPr lang="fr-FR" sz="1200" dirty="0">
                <a:solidFill>
                  <a:srgbClr val="003300"/>
                </a:solidFill>
                <a:hlinkClick r:id="rId12"/>
              </a:rPr>
              <a:t>http://fr.wikipedia.org/wiki/%C3%89volution_%</a:t>
            </a:r>
            <a:r>
              <a:rPr lang="fr-FR" sz="1200" dirty="0" smtClean="0">
                <a:solidFill>
                  <a:srgbClr val="003300"/>
                </a:solidFill>
                <a:hlinkClick r:id="rId12"/>
              </a:rPr>
              <a:t>28biologie%29</a:t>
            </a:r>
            <a:r>
              <a:rPr lang="fr-FR" sz="1200" dirty="0" smtClean="0">
                <a:solidFill>
                  <a:srgbClr val="003300"/>
                </a:solidFill>
              </a:rPr>
              <a:t> </a:t>
            </a:r>
            <a:endParaRPr lang="fr-FR" sz="1200" dirty="0">
              <a:solidFill>
                <a:srgbClr val="003300"/>
              </a:solidFill>
            </a:endParaRPr>
          </a:p>
        </p:txBody>
      </p:sp>
      <p:pic>
        <p:nvPicPr>
          <p:cNvPr id="6146" name="Picture 2" descr="D:\Users\blisan\Documents\divers\science\méthode scientifique\images\Phylogenetics-french.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15225" y="611808"/>
            <a:ext cx="6500388" cy="614660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D:\Users\blisan\Documents\divers\science\méthode scientifique\images\comment la vie a commence_pour la Science.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879636" y="2585044"/>
            <a:ext cx="2314565" cy="35677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82377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10897108" y="695005"/>
            <a:ext cx="542697" cy="279400"/>
          </a:xfrm>
        </p:spPr>
        <p:txBody>
          <a:bodyPr/>
          <a:lstStyle/>
          <a:p>
            <a:fld id="{D57F1E4F-1CFF-5643-939E-217C01CDF565}" type="slidenum">
              <a:rPr lang="en-US" smtClean="0"/>
              <a:pPr/>
              <a:t>17</a:t>
            </a:fld>
            <a:endParaRPr lang="en-US" dirty="0"/>
          </a:p>
        </p:txBody>
      </p:sp>
      <p:sp>
        <p:nvSpPr>
          <p:cNvPr id="3" name="ZoneTexte 2"/>
          <p:cNvSpPr txBox="1"/>
          <p:nvPr/>
        </p:nvSpPr>
        <p:spPr>
          <a:xfrm>
            <a:off x="742276" y="650039"/>
            <a:ext cx="6909777" cy="369332"/>
          </a:xfrm>
          <a:prstGeom prst="rect">
            <a:avLst/>
          </a:prstGeom>
          <a:noFill/>
        </p:spPr>
        <p:txBody>
          <a:bodyPr wrap="none" rtlCol="0">
            <a:spAutoFit/>
          </a:bodyPr>
          <a:lstStyle/>
          <a:p>
            <a:r>
              <a:rPr lang="fr-FR" b="1" dirty="0">
                <a:solidFill>
                  <a:schemeClr val="accent2">
                    <a:lumMod val="50000"/>
                  </a:schemeClr>
                </a:solidFill>
                <a:latin typeface="Calibri" panose="020F0502020204030204" pitchFamily="34" charset="0"/>
              </a:rPr>
              <a:t>5</a:t>
            </a:r>
            <a:r>
              <a:rPr lang="fr-FR" b="1" dirty="0" smtClean="0">
                <a:solidFill>
                  <a:schemeClr val="accent2">
                    <a:lumMod val="50000"/>
                  </a:schemeClr>
                </a:solidFill>
                <a:latin typeface="Calibri" panose="020F0502020204030204" pitchFamily="34" charset="0"/>
              </a:rPr>
              <a:t>. L’interprétation religieuse d’un fait VS son interprétation scientifique</a:t>
            </a:r>
            <a:endParaRPr lang="fr-FR" b="1" dirty="0">
              <a:solidFill>
                <a:schemeClr val="accent2">
                  <a:lumMod val="50000"/>
                </a:schemeClr>
              </a:solidFill>
              <a:latin typeface="Calibri" panose="020F0502020204030204" pitchFamily="34" charset="0"/>
            </a:endParaRPr>
          </a:p>
        </p:txBody>
      </p:sp>
      <p:sp>
        <p:nvSpPr>
          <p:cNvPr id="4" name="ZoneTexte 3"/>
          <p:cNvSpPr txBox="1"/>
          <p:nvPr/>
        </p:nvSpPr>
        <p:spPr>
          <a:xfrm>
            <a:off x="742277" y="1019854"/>
            <a:ext cx="8465097" cy="369332"/>
          </a:xfrm>
          <a:prstGeom prst="rect">
            <a:avLst/>
          </a:prstGeom>
          <a:noFill/>
        </p:spPr>
        <p:txBody>
          <a:bodyPr wrap="square" rtlCol="0">
            <a:spAutoFit/>
          </a:bodyPr>
          <a:lstStyle/>
          <a:p>
            <a:pPr algn="just"/>
            <a:r>
              <a:rPr lang="fr-FR" b="1" dirty="0" smtClean="0">
                <a:solidFill>
                  <a:schemeClr val="accent2">
                    <a:lumMod val="50000"/>
                  </a:schemeClr>
                </a:solidFill>
                <a:latin typeface="Calibri" panose="020F0502020204030204" pitchFamily="34" charset="0"/>
              </a:rPr>
              <a:t>Exemple n°2 : Deux interprétations opposées sur l’origine de la vie (sur Terre) (suite)</a:t>
            </a:r>
            <a:endParaRPr lang="fr-FR" sz="1400" dirty="0" smtClean="0">
              <a:solidFill>
                <a:schemeClr val="accent2">
                  <a:lumMod val="50000"/>
                </a:schemeClr>
              </a:solidFill>
              <a:latin typeface="Calibri" panose="020F0502020204030204" pitchFamily="34" charset="0"/>
            </a:endParaRPr>
          </a:p>
        </p:txBody>
      </p:sp>
      <p:sp>
        <p:nvSpPr>
          <p:cNvPr id="5" name="ZoneTexte 4"/>
          <p:cNvSpPr txBox="1"/>
          <p:nvPr/>
        </p:nvSpPr>
        <p:spPr>
          <a:xfrm>
            <a:off x="742277" y="1493822"/>
            <a:ext cx="10601715" cy="3416320"/>
          </a:xfrm>
          <a:prstGeom prst="rect">
            <a:avLst/>
          </a:prstGeom>
          <a:noFill/>
        </p:spPr>
        <p:txBody>
          <a:bodyPr wrap="square" rtlCol="0">
            <a:spAutoFit/>
          </a:bodyPr>
          <a:lstStyle/>
          <a:p>
            <a:pPr algn="just"/>
            <a:r>
              <a:rPr lang="fr-FR" b="1" dirty="0">
                <a:solidFill>
                  <a:srgbClr val="003300"/>
                </a:solidFill>
              </a:rPr>
              <a:t>3</a:t>
            </a:r>
            <a:r>
              <a:rPr lang="fr-FR" baseline="30000" dirty="0">
                <a:solidFill>
                  <a:srgbClr val="003300"/>
                </a:solidFill>
              </a:rPr>
              <a:t>e</a:t>
            </a:r>
            <a:r>
              <a:rPr lang="fr-FR" b="1" dirty="0">
                <a:solidFill>
                  <a:srgbClr val="003300"/>
                </a:solidFill>
              </a:rPr>
              <a:t> idée reçue : « seuls les plus forts survivent »</a:t>
            </a:r>
            <a:endParaRPr lang="fr-FR" dirty="0">
              <a:solidFill>
                <a:srgbClr val="003300"/>
              </a:solidFill>
            </a:endParaRPr>
          </a:p>
          <a:p>
            <a:pPr algn="just"/>
            <a:r>
              <a:rPr lang="fr-FR" dirty="0">
                <a:solidFill>
                  <a:srgbClr val="003300"/>
                </a:solidFill>
              </a:rPr>
              <a:t>Quand on parle du « plus adapté », les gens pensent immédiatement à des compétitions entre individus, se battant dans quelque ring de l’évolution, pour la survie et l’accouplement.</a:t>
            </a:r>
          </a:p>
          <a:p>
            <a:pPr algn="just"/>
            <a:r>
              <a:rPr lang="fr-FR" dirty="0">
                <a:solidFill>
                  <a:srgbClr val="003300"/>
                </a:solidFill>
              </a:rPr>
              <a:t>Les forts, survivant, transmettent leurs gène, tandis que les plus faibles avec leur lignée, s’éteignent.</a:t>
            </a:r>
          </a:p>
          <a:p>
            <a:pPr algn="just"/>
            <a:r>
              <a:rPr lang="fr-FR" dirty="0">
                <a:solidFill>
                  <a:srgbClr val="003300"/>
                </a:solidFill>
              </a:rPr>
              <a:t>Quant aux darwinistes sociaux, pour eux le progrès ne peut résulter que de l’élimination d’imperfections humaines. Selon eux, le but est atteint, par la </a:t>
            </a:r>
            <a:r>
              <a:rPr lang="fr-FR" i="1" dirty="0">
                <a:solidFill>
                  <a:srgbClr val="003300"/>
                </a:solidFill>
              </a:rPr>
              <a:t>compétition</a:t>
            </a:r>
            <a:r>
              <a:rPr lang="fr-FR" dirty="0">
                <a:solidFill>
                  <a:srgbClr val="003300"/>
                </a:solidFill>
              </a:rPr>
              <a:t> (entre individus), résumé par le terme de « </a:t>
            </a:r>
            <a:r>
              <a:rPr lang="fr-FR" i="1" dirty="0">
                <a:solidFill>
                  <a:srgbClr val="003300"/>
                </a:solidFill>
              </a:rPr>
              <a:t>survie du plus apte</a:t>
            </a:r>
            <a:r>
              <a:rPr lang="fr-FR" dirty="0">
                <a:solidFill>
                  <a:srgbClr val="003300"/>
                </a:solidFill>
              </a:rPr>
              <a:t> », inspirée de la philosophie du philosophe anglais Herbert Spencer</a:t>
            </a:r>
            <a:r>
              <a:rPr lang="fr-FR" i="1" dirty="0">
                <a:solidFill>
                  <a:srgbClr val="003300"/>
                </a:solidFill>
              </a:rPr>
              <a:t>, </a:t>
            </a:r>
            <a:r>
              <a:rPr lang="fr-FR" dirty="0">
                <a:solidFill>
                  <a:srgbClr val="003300"/>
                </a:solidFill>
              </a:rPr>
              <a:t>promoteur de la </a:t>
            </a:r>
            <a:r>
              <a:rPr lang="fr-FR" i="1" dirty="0">
                <a:solidFill>
                  <a:srgbClr val="003300"/>
                </a:solidFill>
              </a:rPr>
              <a:t>théorie du Darwinisme social</a:t>
            </a:r>
            <a:r>
              <a:rPr lang="fr-FR" dirty="0">
                <a:solidFill>
                  <a:srgbClr val="003300"/>
                </a:solidFill>
              </a:rPr>
              <a:t>.</a:t>
            </a:r>
          </a:p>
          <a:p>
            <a:pPr algn="just"/>
            <a:r>
              <a:rPr lang="fr-FR" dirty="0">
                <a:solidFill>
                  <a:srgbClr val="003300"/>
                </a:solidFill>
              </a:rPr>
              <a:t>En fait, l’évolution montre que la survie d’une espèce ne dépend pas, loin de là, de la force brute, de la puissance, de l’agressivité, de la cruauté de chaque individu, mais </a:t>
            </a:r>
            <a:r>
              <a:rPr lang="fr-FR" i="1" dirty="0">
                <a:solidFill>
                  <a:srgbClr val="003300"/>
                </a:solidFill>
              </a:rPr>
              <a:t>d’un grand nombre d’autres facteurs très divers dont l’adaptabilité, la flexibilité, fruits de variations génétiques et de capacités cognitives, intellectuelles, de capacités sociales de chaque individu, de la coopération entre espèces (symbioses, commensalisme), </a:t>
            </a:r>
            <a:r>
              <a:rPr lang="fr-FR" dirty="0">
                <a:solidFill>
                  <a:srgbClr val="003300"/>
                </a:solidFill>
              </a:rPr>
              <a:t>etc.</a:t>
            </a:r>
          </a:p>
        </p:txBody>
      </p:sp>
      <p:pic>
        <p:nvPicPr>
          <p:cNvPr id="5124" name="Picture 4" descr="D:\Users\blisan\Documents\divers\science\méthode scientifique\images\suricat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4703" y="4910142"/>
            <a:ext cx="1939201" cy="1290450"/>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D:\Users\blisan\Documents\divers\science\méthode scientifique\images\symbiose poisson clown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3476" y="4948897"/>
            <a:ext cx="2313215" cy="1156608"/>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D:\Users\blisan\Documents\divers\science\méthode scientifique\images\symbiose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0211" y="4948898"/>
            <a:ext cx="1738073" cy="1156608"/>
          </a:xfrm>
          <a:prstGeom prst="rect">
            <a:avLst/>
          </a:prstGeom>
          <a:noFill/>
          <a:extLst>
            <a:ext uri="{909E8E84-426E-40DD-AFC4-6F175D3DCCD1}">
              <a14:hiddenFill xmlns:a14="http://schemas.microsoft.com/office/drawing/2010/main">
                <a:solidFill>
                  <a:srgbClr val="FFFFFF"/>
                </a:solidFill>
              </a14:hiddenFill>
            </a:ext>
          </a:extLst>
        </p:spPr>
      </p:pic>
      <p:pic>
        <p:nvPicPr>
          <p:cNvPr id="5127" name="Picture 7" descr="D:\Users\blisan\Documents\divers\science\méthode scientifique\images\symbiose mycorrhiz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07373" y="4817778"/>
            <a:ext cx="2288075" cy="1961206"/>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D:\Users\blisan\Documents\divers\science\méthode scientifique\images\abeille fleur.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39697" y="4901026"/>
            <a:ext cx="1656954" cy="1252349"/>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p:cNvSpPr txBox="1"/>
          <p:nvPr/>
        </p:nvSpPr>
        <p:spPr>
          <a:xfrm>
            <a:off x="4227755" y="6236625"/>
            <a:ext cx="3324113" cy="369332"/>
          </a:xfrm>
          <a:prstGeom prst="rect">
            <a:avLst/>
          </a:prstGeom>
          <a:noFill/>
        </p:spPr>
        <p:txBody>
          <a:bodyPr wrap="square" rtlCol="0">
            <a:spAutoFit/>
          </a:bodyPr>
          <a:lstStyle/>
          <a:p>
            <a:pPr algn="ctr"/>
            <a:r>
              <a:rPr lang="fr-FR" dirty="0" smtClean="0">
                <a:solidFill>
                  <a:srgbClr val="003300"/>
                </a:solidFill>
              </a:rPr>
              <a:t>Exemples de symbioses.</a:t>
            </a:r>
            <a:endParaRPr lang="fr-FR" dirty="0">
              <a:solidFill>
                <a:srgbClr val="003300"/>
              </a:solidFill>
            </a:endParaRPr>
          </a:p>
        </p:txBody>
      </p:sp>
    </p:spTree>
    <p:extLst>
      <p:ext uri="{BB962C8B-B14F-4D97-AF65-F5344CB8AC3E}">
        <p14:creationId xmlns:p14="http://schemas.microsoft.com/office/powerpoint/2010/main" val="7419126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10906162" y="650039"/>
            <a:ext cx="542697" cy="279400"/>
          </a:xfrm>
        </p:spPr>
        <p:txBody>
          <a:bodyPr/>
          <a:lstStyle/>
          <a:p>
            <a:fld id="{D57F1E4F-1CFF-5643-939E-217C01CDF565}" type="slidenum">
              <a:rPr lang="en-US" smtClean="0"/>
              <a:pPr/>
              <a:t>18</a:t>
            </a:fld>
            <a:endParaRPr lang="en-US" dirty="0"/>
          </a:p>
        </p:txBody>
      </p:sp>
      <p:sp>
        <p:nvSpPr>
          <p:cNvPr id="3" name="ZoneTexte 2"/>
          <p:cNvSpPr txBox="1"/>
          <p:nvPr/>
        </p:nvSpPr>
        <p:spPr>
          <a:xfrm>
            <a:off x="742276" y="650039"/>
            <a:ext cx="6909777" cy="369332"/>
          </a:xfrm>
          <a:prstGeom prst="rect">
            <a:avLst/>
          </a:prstGeom>
          <a:noFill/>
        </p:spPr>
        <p:txBody>
          <a:bodyPr wrap="none" rtlCol="0">
            <a:spAutoFit/>
          </a:bodyPr>
          <a:lstStyle/>
          <a:p>
            <a:r>
              <a:rPr lang="fr-FR" b="1" dirty="0">
                <a:solidFill>
                  <a:schemeClr val="accent2">
                    <a:lumMod val="50000"/>
                  </a:schemeClr>
                </a:solidFill>
                <a:latin typeface="Calibri" panose="020F0502020204030204" pitchFamily="34" charset="0"/>
              </a:rPr>
              <a:t>5</a:t>
            </a:r>
            <a:r>
              <a:rPr lang="fr-FR" b="1" dirty="0" smtClean="0">
                <a:solidFill>
                  <a:schemeClr val="accent2">
                    <a:lumMod val="50000"/>
                  </a:schemeClr>
                </a:solidFill>
                <a:latin typeface="Calibri" panose="020F0502020204030204" pitchFamily="34" charset="0"/>
              </a:rPr>
              <a:t>. L’interprétation religieuse d’un fait VS son interprétation scientifique</a:t>
            </a:r>
            <a:endParaRPr lang="fr-FR" b="1" dirty="0">
              <a:solidFill>
                <a:schemeClr val="accent2">
                  <a:lumMod val="50000"/>
                </a:schemeClr>
              </a:solidFill>
              <a:latin typeface="Calibri" panose="020F0502020204030204" pitchFamily="34" charset="0"/>
            </a:endParaRPr>
          </a:p>
        </p:txBody>
      </p:sp>
      <p:sp>
        <p:nvSpPr>
          <p:cNvPr id="4" name="ZoneTexte 3"/>
          <p:cNvSpPr txBox="1"/>
          <p:nvPr/>
        </p:nvSpPr>
        <p:spPr>
          <a:xfrm>
            <a:off x="742277" y="1019854"/>
            <a:ext cx="8465097" cy="369332"/>
          </a:xfrm>
          <a:prstGeom prst="rect">
            <a:avLst/>
          </a:prstGeom>
          <a:noFill/>
        </p:spPr>
        <p:txBody>
          <a:bodyPr wrap="square" rtlCol="0">
            <a:spAutoFit/>
          </a:bodyPr>
          <a:lstStyle/>
          <a:p>
            <a:pPr algn="just"/>
            <a:r>
              <a:rPr lang="fr-FR" b="1" dirty="0" smtClean="0">
                <a:solidFill>
                  <a:schemeClr val="accent2">
                    <a:lumMod val="50000"/>
                  </a:schemeClr>
                </a:solidFill>
                <a:latin typeface="Calibri" panose="020F0502020204030204" pitchFamily="34" charset="0"/>
              </a:rPr>
              <a:t>Exemple n°2 : Deux interprétations opposées sur l’origine de la vie (sur Terre) (suite)</a:t>
            </a:r>
            <a:endParaRPr lang="fr-FR" sz="1400" dirty="0" smtClean="0">
              <a:solidFill>
                <a:schemeClr val="accent2">
                  <a:lumMod val="50000"/>
                </a:schemeClr>
              </a:solidFill>
              <a:latin typeface="Calibri" panose="020F0502020204030204" pitchFamily="34" charset="0"/>
            </a:endParaRPr>
          </a:p>
        </p:txBody>
      </p:sp>
      <p:sp>
        <p:nvSpPr>
          <p:cNvPr id="5" name="ZoneTexte 4"/>
          <p:cNvSpPr txBox="1"/>
          <p:nvPr/>
        </p:nvSpPr>
        <p:spPr>
          <a:xfrm>
            <a:off x="742277" y="1502875"/>
            <a:ext cx="10791838" cy="369332"/>
          </a:xfrm>
          <a:prstGeom prst="rect">
            <a:avLst/>
          </a:prstGeom>
          <a:noFill/>
        </p:spPr>
        <p:txBody>
          <a:bodyPr wrap="square" rtlCol="0">
            <a:spAutoFit/>
          </a:bodyPr>
          <a:lstStyle/>
          <a:p>
            <a:r>
              <a:rPr lang="fr-FR" b="1" dirty="0">
                <a:solidFill>
                  <a:srgbClr val="003300"/>
                </a:solidFill>
              </a:rPr>
              <a:t>3</a:t>
            </a:r>
            <a:r>
              <a:rPr lang="fr-FR" baseline="30000" dirty="0">
                <a:solidFill>
                  <a:srgbClr val="003300"/>
                </a:solidFill>
              </a:rPr>
              <a:t>e</a:t>
            </a:r>
            <a:r>
              <a:rPr lang="fr-FR" b="1" dirty="0">
                <a:solidFill>
                  <a:srgbClr val="003300"/>
                </a:solidFill>
              </a:rPr>
              <a:t> idée reçue : </a:t>
            </a:r>
            <a:r>
              <a:rPr lang="fr-FR" b="1" dirty="0" smtClean="0">
                <a:solidFill>
                  <a:srgbClr val="003300"/>
                </a:solidFill>
              </a:rPr>
              <a:t>les 3 </a:t>
            </a:r>
            <a:r>
              <a:rPr lang="fr-FR" b="1" dirty="0">
                <a:solidFill>
                  <a:srgbClr val="003300"/>
                </a:solidFill>
              </a:rPr>
              <a:t>mécanismes réplication, variation, sélection </a:t>
            </a:r>
            <a:r>
              <a:rPr lang="fr-FR" b="1" dirty="0" smtClean="0">
                <a:solidFill>
                  <a:srgbClr val="003300"/>
                </a:solidFill>
              </a:rPr>
              <a:t>ne peuvent expliquer la complexité du vivant</a:t>
            </a:r>
            <a:endParaRPr lang="fr-FR" dirty="0">
              <a:solidFill>
                <a:srgbClr val="003300"/>
              </a:solidFill>
            </a:endParaRPr>
          </a:p>
        </p:txBody>
      </p:sp>
      <p:sp>
        <p:nvSpPr>
          <p:cNvPr id="6" name="ZoneTexte 5"/>
          <p:cNvSpPr txBox="1"/>
          <p:nvPr/>
        </p:nvSpPr>
        <p:spPr>
          <a:xfrm>
            <a:off x="742277" y="1937442"/>
            <a:ext cx="10637929" cy="2308324"/>
          </a:xfrm>
          <a:prstGeom prst="rect">
            <a:avLst/>
          </a:prstGeom>
          <a:noFill/>
        </p:spPr>
        <p:txBody>
          <a:bodyPr wrap="square" rtlCol="0">
            <a:spAutoFit/>
          </a:bodyPr>
          <a:lstStyle/>
          <a:p>
            <a:pPr algn="just"/>
            <a:r>
              <a:rPr lang="fr-FR" dirty="0" smtClean="0">
                <a:solidFill>
                  <a:srgbClr val="003300"/>
                </a:solidFill>
              </a:rPr>
              <a:t>Les créationnistes avancent qu’un processus de mutation lié au hasard ne peut créer a) un organisme aussi complexe que celui de l’œil humain, b) créer autant d’être vivants complexes sur terre (plus de 10 millions). Or l’on observe toujours l’évolution à l’œuvre, à l’heure actuelle, certaines mutations ne réussissant pas, alors que d’autres sont viables (y compris dans les espèces domestiques). Par ailleurs, les processus d’évolution s’effectuent sur plus d’un milliard d’année (ce qui sous-entend des milliards de mutations, de sélections, d’essais, de réussites et d’erreurs). Régulièrement, des espèces se créent, tandis que d’autres disparaissent (dinosauriens, poissons cuirassés, oiseaux ratites géants carnivores …, en particulier lors des 5 cinq grand épisodes d’extinction de masse), comme l’ont prouvé les recherches en paléontologie.</a:t>
            </a:r>
            <a:endParaRPr lang="fr-FR" dirty="0">
              <a:solidFill>
                <a:srgbClr val="003300"/>
              </a:solidFill>
            </a:endParaRPr>
          </a:p>
        </p:txBody>
      </p:sp>
      <p:pic>
        <p:nvPicPr>
          <p:cNvPr id="7170" name="Picture 2" descr="D:\Users\blisan\Documents\divers\science\méthode scientifique\images\mutations_explication_creationnist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4530" y="4199970"/>
            <a:ext cx="1806711" cy="1997561"/>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D:\Users\blisan\Documents\divers\science\méthode scientifique\images\information_chapeau-magicie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1241" y="4164740"/>
            <a:ext cx="1606754" cy="2068023"/>
          </a:xfrm>
          <a:prstGeom prst="rect">
            <a:avLst/>
          </a:prstGeom>
          <a:noFill/>
          <a:extLst>
            <a:ext uri="{909E8E84-426E-40DD-AFC4-6F175D3DCCD1}">
              <a14:hiddenFill xmlns:a14="http://schemas.microsoft.com/office/drawing/2010/main">
                <a:solidFill>
                  <a:srgbClr val="FFFFFF"/>
                </a:solidFill>
              </a14:hiddenFill>
            </a:ext>
          </a:extLst>
        </p:spPr>
      </p:pic>
      <p:pic>
        <p:nvPicPr>
          <p:cNvPr id="7173" name="Picture 5" descr="D:\Users\blisan\Documents\divers\science\méthode scientifique\images\complexite-cellule-animal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80216" y="4164740"/>
            <a:ext cx="1953899" cy="1997562"/>
          </a:xfrm>
          <a:prstGeom prst="rect">
            <a:avLst/>
          </a:prstGeom>
          <a:noFill/>
          <a:extLst>
            <a:ext uri="{909E8E84-426E-40DD-AFC4-6F175D3DCCD1}">
              <a14:hiddenFill xmlns:a14="http://schemas.microsoft.com/office/drawing/2010/main">
                <a:solidFill>
                  <a:srgbClr val="FFFFFF"/>
                </a:solidFill>
              </a14:hiddenFill>
            </a:ext>
          </a:extLst>
        </p:spPr>
      </p:pic>
      <p:sp>
        <p:nvSpPr>
          <p:cNvPr id="7" name="ZoneTexte 6"/>
          <p:cNvSpPr txBox="1"/>
          <p:nvPr/>
        </p:nvSpPr>
        <p:spPr>
          <a:xfrm>
            <a:off x="4771174" y="6241088"/>
            <a:ext cx="7288041" cy="461665"/>
          </a:xfrm>
          <a:prstGeom prst="rect">
            <a:avLst/>
          </a:prstGeom>
          <a:noFill/>
        </p:spPr>
        <p:txBody>
          <a:bodyPr wrap="square" rtlCol="0">
            <a:spAutoFit/>
          </a:bodyPr>
          <a:lstStyle/>
          <a:p>
            <a:r>
              <a:rPr lang="fr-FR" sz="1200" dirty="0" smtClean="0">
                <a:solidFill>
                  <a:srgbClr val="003300"/>
                </a:solidFill>
              </a:rPr>
              <a:t>↑Les </a:t>
            </a:r>
            <a:r>
              <a:rPr lang="fr-FR" sz="1200" b="1" i="1" dirty="0" smtClean="0">
                <a:solidFill>
                  <a:srgbClr val="003300"/>
                </a:solidFill>
              </a:rPr>
              <a:t>biais de raisonnement </a:t>
            </a:r>
            <a:r>
              <a:rPr lang="fr-FR" sz="1200" dirty="0">
                <a:solidFill>
                  <a:srgbClr val="003300"/>
                </a:solidFill>
              </a:rPr>
              <a:t>des créationnistes, </a:t>
            </a:r>
            <a:r>
              <a:rPr lang="fr-FR" sz="1200" dirty="0">
                <a:solidFill>
                  <a:srgbClr val="003300"/>
                </a:solidFill>
                <a:hlinkClick r:id="rId5"/>
              </a:rPr>
              <a:t>https://answersingenesis.org/fr/r%C3%A9ponses/dieu-existe-t-il</a:t>
            </a:r>
            <a:r>
              <a:rPr lang="fr-FR" sz="1200" dirty="0" smtClean="0">
                <a:solidFill>
                  <a:srgbClr val="003300"/>
                </a:solidFill>
                <a:hlinkClick r:id="rId5"/>
              </a:rPr>
              <a:t>/</a:t>
            </a:r>
            <a:endParaRPr lang="fr-FR" sz="1200" dirty="0" smtClean="0">
              <a:solidFill>
                <a:srgbClr val="003300"/>
              </a:solidFill>
            </a:endParaRPr>
          </a:p>
          <a:p>
            <a:r>
              <a:rPr lang="fr-FR" sz="1200" dirty="0" smtClean="0">
                <a:solidFill>
                  <a:srgbClr val="003300"/>
                </a:solidFill>
              </a:rPr>
              <a:t>Sur les </a:t>
            </a:r>
            <a:r>
              <a:rPr lang="fr-FR" sz="1200" b="1" dirty="0">
                <a:solidFill>
                  <a:srgbClr val="003300"/>
                </a:solidFill>
              </a:rPr>
              <a:t>biais de </a:t>
            </a:r>
            <a:r>
              <a:rPr lang="fr-FR" sz="1200" b="1" dirty="0" smtClean="0">
                <a:solidFill>
                  <a:srgbClr val="003300"/>
                </a:solidFill>
              </a:rPr>
              <a:t>raisonnement</a:t>
            </a:r>
            <a:r>
              <a:rPr lang="fr-FR" sz="1200" dirty="0" smtClean="0">
                <a:solidFill>
                  <a:srgbClr val="003300"/>
                </a:solidFill>
              </a:rPr>
              <a:t>, voir plus loin dans ce document. </a:t>
            </a:r>
            <a:endParaRPr lang="fr-FR" sz="1200" dirty="0">
              <a:solidFill>
                <a:srgbClr val="003300"/>
              </a:solidFill>
            </a:endParaRPr>
          </a:p>
        </p:txBody>
      </p:sp>
      <p:pic>
        <p:nvPicPr>
          <p:cNvPr id="12" name="Picture 3" descr="D:\Users\blisan\Documents\divers\science\méthode scientifique\images\evolution-resultat-chapeau-magicien.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40926" y="4266295"/>
            <a:ext cx="1612151" cy="1959383"/>
          </a:xfrm>
          <a:prstGeom prst="rect">
            <a:avLst/>
          </a:prstGeom>
          <a:noFill/>
          <a:extLst>
            <a:ext uri="{909E8E84-426E-40DD-AFC4-6F175D3DCCD1}">
              <a14:hiddenFill xmlns:a14="http://schemas.microsoft.com/office/drawing/2010/main">
                <a:solidFill>
                  <a:srgbClr val="FFFFFF"/>
                </a:solidFill>
              </a14:hiddenFill>
            </a:ext>
          </a:extLst>
        </p:spPr>
      </p:pic>
      <p:sp>
        <p:nvSpPr>
          <p:cNvPr id="8" name="ZoneTexte 7"/>
          <p:cNvSpPr txBox="1"/>
          <p:nvPr/>
        </p:nvSpPr>
        <p:spPr>
          <a:xfrm>
            <a:off x="588369" y="4199970"/>
            <a:ext cx="4028896" cy="2031325"/>
          </a:xfrm>
          <a:prstGeom prst="rect">
            <a:avLst/>
          </a:prstGeom>
          <a:noFill/>
        </p:spPr>
        <p:txBody>
          <a:bodyPr wrap="square" rtlCol="0">
            <a:spAutoFit/>
          </a:bodyPr>
          <a:lstStyle/>
          <a:p>
            <a:pPr algn="just"/>
            <a:r>
              <a:rPr lang="fr-FR" dirty="0" smtClean="0">
                <a:solidFill>
                  <a:srgbClr val="003300"/>
                </a:solidFill>
              </a:rPr>
              <a:t>Par ailleurs, la paléontologie a monté que cette évolution des yeux vers une extrême complexité a bien eu lieu (et que cette évolution répondait à une nécessité et à la pression évolutive). Les mutations peuvent créer de nouvelles informations génétiques ou les simplifier.</a:t>
            </a:r>
            <a:endParaRPr lang="fr-FR" dirty="0">
              <a:solidFill>
                <a:srgbClr val="003300"/>
              </a:solidFill>
            </a:endParaRPr>
          </a:p>
        </p:txBody>
      </p:sp>
    </p:spTree>
    <p:extLst>
      <p:ext uri="{BB962C8B-B14F-4D97-AF65-F5344CB8AC3E}">
        <p14:creationId xmlns:p14="http://schemas.microsoft.com/office/powerpoint/2010/main" val="30242512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10951430" y="650746"/>
            <a:ext cx="542697" cy="279400"/>
          </a:xfrm>
        </p:spPr>
        <p:txBody>
          <a:bodyPr/>
          <a:lstStyle/>
          <a:p>
            <a:fld id="{D57F1E4F-1CFF-5643-939E-217C01CDF565}" type="slidenum">
              <a:rPr lang="en-US" smtClean="0"/>
              <a:pPr/>
              <a:t>19</a:t>
            </a:fld>
            <a:endParaRPr lang="en-US" dirty="0"/>
          </a:p>
        </p:txBody>
      </p:sp>
      <p:sp>
        <p:nvSpPr>
          <p:cNvPr id="3" name="ZoneTexte 2"/>
          <p:cNvSpPr txBox="1"/>
          <p:nvPr/>
        </p:nvSpPr>
        <p:spPr>
          <a:xfrm>
            <a:off x="742276" y="650039"/>
            <a:ext cx="6909777" cy="369332"/>
          </a:xfrm>
          <a:prstGeom prst="rect">
            <a:avLst/>
          </a:prstGeom>
          <a:noFill/>
        </p:spPr>
        <p:txBody>
          <a:bodyPr wrap="none" rtlCol="0">
            <a:spAutoFit/>
          </a:bodyPr>
          <a:lstStyle/>
          <a:p>
            <a:r>
              <a:rPr lang="fr-FR" b="1" dirty="0">
                <a:solidFill>
                  <a:schemeClr val="accent2">
                    <a:lumMod val="50000"/>
                  </a:schemeClr>
                </a:solidFill>
                <a:latin typeface="Calibri" panose="020F0502020204030204" pitchFamily="34" charset="0"/>
              </a:rPr>
              <a:t>5</a:t>
            </a:r>
            <a:r>
              <a:rPr lang="fr-FR" b="1" dirty="0" smtClean="0">
                <a:solidFill>
                  <a:schemeClr val="accent2">
                    <a:lumMod val="50000"/>
                  </a:schemeClr>
                </a:solidFill>
                <a:latin typeface="Calibri" panose="020F0502020204030204" pitchFamily="34" charset="0"/>
              </a:rPr>
              <a:t>. L’interprétation religieuse d’un fait VS son interprétation scientifique</a:t>
            </a:r>
            <a:endParaRPr lang="fr-FR" b="1" dirty="0">
              <a:solidFill>
                <a:schemeClr val="accent2">
                  <a:lumMod val="50000"/>
                </a:schemeClr>
              </a:solidFill>
              <a:latin typeface="Calibri" panose="020F0502020204030204" pitchFamily="34" charset="0"/>
            </a:endParaRPr>
          </a:p>
        </p:txBody>
      </p:sp>
      <p:sp>
        <p:nvSpPr>
          <p:cNvPr id="4" name="ZoneTexte 3"/>
          <p:cNvSpPr txBox="1"/>
          <p:nvPr/>
        </p:nvSpPr>
        <p:spPr>
          <a:xfrm>
            <a:off x="742277" y="1019854"/>
            <a:ext cx="8465097" cy="369332"/>
          </a:xfrm>
          <a:prstGeom prst="rect">
            <a:avLst/>
          </a:prstGeom>
          <a:noFill/>
        </p:spPr>
        <p:txBody>
          <a:bodyPr wrap="square" rtlCol="0">
            <a:spAutoFit/>
          </a:bodyPr>
          <a:lstStyle/>
          <a:p>
            <a:pPr algn="just"/>
            <a:r>
              <a:rPr lang="fr-FR" b="1" dirty="0" smtClean="0">
                <a:solidFill>
                  <a:schemeClr val="accent2">
                    <a:lumMod val="50000"/>
                  </a:schemeClr>
                </a:solidFill>
                <a:latin typeface="Calibri" panose="020F0502020204030204" pitchFamily="34" charset="0"/>
              </a:rPr>
              <a:t>Exemple n°2 : Deux interprétations opposées sur l’origine de la vie (sur Terre) (suite)</a:t>
            </a:r>
            <a:endParaRPr lang="fr-FR" sz="1400" dirty="0" smtClean="0">
              <a:solidFill>
                <a:schemeClr val="accent2">
                  <a:lumMod val="50000"/>
                </a:schemeClr>
              </a:solidFill>
              <a:latin typeface="Calibri" panose="020F0502020204030204" pitchFamily="34" charset="0"/>
            </a:endParaRPr>
          </a:p>
        </p:txBody>
      </p:sp>
      <p:sp>
        <p:nvSpPr>
          <p:cNvPr id="5" name="ZoneTexte 4"/>
          <p:cNvSpPr txBox="1"/>
          <p:nvPr/>
        </p:nvSpPr>
        <p:spPr>
          <a:xfrm>
            <a:off x="742277" y="1502875"/>
            <a:ext cx="10628875" cy="3416320"/>
          </a:xfrm>
          <a:prstGeom prst="rect">
            <a:avLst/>
          </a:prstGeom>
          <a:noFill/>
        </p:spPr>
        <p:txBody>
          <a:bodyPr wrap="square" rtlCol="0">
            <a:spAutoFit/>
          </a:bodyPr>
          <a:lstStyle/>
          <a:p>
            <a:r>
              <a:rPr lang="fr-FR" b="1" dirty="0">
                <a:solidFill>
                  <a:srgbClr val="003300"/>
                </a:solidFill>
              </a:rPr>
              <a:t>Le dessein </a:t>
            </a:r>
            <a:r>
              <a:rPr lang="fr-FR" b="1" dirty="0" smtClean="0">
                <a:solidFill>
                  <a:srgbClr val="003300"/>
                </a:solidFill>
              </a:rPr>
              <a:t>intelligent (ou Intelligent design)</a:t>
            </a:r>
            <a:endParaRPr lang="fr-FR" dirty="0">
              <a:solidFill>
                <a:srgbClr val="003300"/>
              </a:solidFill>
            </a:endParaRPr>
          </a:p>
          <a:p>
            <a:endParaRPr lang="fr-FR" dirty="0" smtClean="0"/>
          </a:p>
          <a:p>
            <a:pPr algn="just"/>
            <a:r>
              <a:rPr lang="fr-FR" dirty="0" smtClean="0">
                <a:solidFill>
                  <a:srgbClr val="003300"/>
                </a:solidFill>
              </a:rPr>
              <a:t>Le </a:t>
            </a:r>
            <a:r>
              <a:rPr lang="fr-FR" i="1" dirty="0">
                <a:solidFill>
                  <a:srgbClr val="003300"/>
                </a:solidFill>
              </a:rPr>
              <a:t>dessein intelligent </a:t>
            </a:r>
            <a:r>
              <a:rPr lang="fr-FR" dirty="0">
                <a:solidFill>
                  <a:srgbClr val="003300"/>
                </a:solidFill>
              </a:rPr>
              <a:t>est une doctrine qui réfute la théorie de l’évolution de Darwin, et </a:t>
            </a:r>
            <a:r>
              <a:rPr lang="fr-FR" dirty="0" smtClean="0">
                <a:solidFill>
                  <a:srgbClr val="003300"/>
                </a:solidFill>
              </a:rPr>
              <a:t>considère </a:t>
            </a:r>
            <a:r>
              <a:rPr lang="fr-FR" dirty="0">
                <a:solidFill>
                  <a:srgbClr val="003300"/>
                </a:solidFill>
              </a:rPr>
              <a:t>que la création selon la Bible a une valeur </a:t>
            </a:r>
            <a:r>
              <a:rPr lang="fr-FR" dirty="0" smtClean="0">
                <a:solidFill>
                  <a:srgbClr val="003300"/>
                </a:solidFill>
              </a:rPr>
              <a:t>scientifique</a:t>
            </a:r>
            <a:r>
              <a:rPr lang="fr-FR" dirty="0">
                <a:solidFill>
                  <a:srgbClr val="003300"/>
                </a:solidFill>
              </a:rPr>
              <a:t>.</a:t>
            </a:r>
          </a:p>
          <a:p>
            <a:pPr algn="just"/>
            <a:r>
              <a:rPr lang="fr-FR" dirty="0">
                <a:solidFill>
                  <a:srgbClr val="003300"/>
                </a:solidFill>
              </a:rPr>
              <a:t>Les défenseurs de ce concept affirment entre autres que la théorie de l’évolution par voie de sélection naturelle ne suffit pas à rendre compte de l’origine et de la complexité de la </a:t>
            </a:r>
            <a:r>
              <a:rPr lang="fr-FR" dirty="0" smtClean="0">
                <a:solidFill>
                  <a:srgbClr val="003300"/>
                </a:solidFill>
              </a:rPr>
              <a:t>vie (°).</a:t>
            </a:r>
            <a:endParaRPr lang="fr-FR" dirty="0">
              <a:solidFill>
                <a:srgbClr val="003300"/>
              </a:solidFill>
            </a:endParaRPr>
          </a:p>
          <a:p>
            <a:pPr algn="just"/>
            <a:r>
              <a:rPr lang="fr-FR" dirty="0">
                <a:solidFill>
                  <a:srgbClr val="003300"/>
                </a:solidFill>
              </a:rPr>
              <a:t>De nos jours, le Darwinisme est admis par l’ensemble de la communauté scientifique, car il a été prouvé par de nombreuses expériences.</a:t>
            </a:r>
            <a:r>
              <a:rPr lang="fr-FR" b="1" dirty="0">
                <a:solidFill>
                  <a:srgbClr val="003300"/>
                </a:solidFill>
              </a:rPr>
              <a:t> </a:t>
            </a:r>
            <a:r>
              <a:rPr lang="fr-FR" dirty="0">
                <a:solidFill>
                  <a:srgbClr val="003300"/>
                </a:solidFill>
              </a:rPr>
              <a:t>Les objectifs du </a:t>
            </a:r>
            <a:r>
              <a:rPr lang="fr-FR" i="1" dirty="0" err="1">
                <a:solidFill>
                  <a:srgbClr val="003300"/>
                </a:solidFill>
              </a:rPr>
              <a:t>Discovery</a:t>
            </a:r>
            <a:r>
              <a:rPr lang="fr-FR" i="1" dirty="0">
                <a:solidFill>
                  <a:srgbClr val="003300"/>
                </a:solidFill>
              </a:rPr>
              <a:t> Institute </a:t>
            </a:r>
            <a:r>
              <a:rPr lang="fr-FR" dirty="0">
                <a:solidFill>
                  <a:srgbClr val="003300"/>
                </a:solidFill>
              </a:rPr>
              <a:t>et du </a:t>
            </a:r>
            <a:r>
              <a:rPr lang="fr-FR" i="1" dirty="0">
                <a:solidFill>
                  <a:srgbClr val="003300"/>
                </a:solidFill>
              </a:rPr>
              <a:t>dessein intelligent </a:t>
            </a:r>
            <a:r>
              <a:rPr lang="fr-FR" dirty="0">
                <a:solidFill>
                  <a:srgbClr val="003300"/>
                </a:solidFill>
              </a:rPr>
              <a:t>sont de nature politique et religieuse. Il existe une association sans équivoque entre le dessein intelligent et le fondamentalisme religieux.</a:t>
            </a:r>
          </a:p>
          <a:p>
            <a:pPr algn="just"/>
            <a:r>
              <a:rPr lang="fr-FR" i="1" dirty="0">
                <a:solidFill>
                  <a:srgbClr val="003300"/>
                </a:solidFill>
              </a:rPr>
              <a:t>L’intelligent</a:t>
            </a:r>
            <a:r>
              <a:rPr lang="fr-FR" dirty="0">
                <a:solidFill>
                  <a:srgbClr val="003300"/>
                </a:solidFill>
              </a:rPr>
              <a:t> </a:t>
            </a:r>
            <a:r>
              <a:rPr lang="fr-FR" i="1" dirty="0">
                <a:solidFill>
                  <a:srgbClr val="003300"/>
                </a:solidFill>
              </a:rPr>
              <a:t>design</a:t>
            </a:r>
            <a:r>
              <a:rPr lang="fr-FR" dirty="0">
                <a:solidFill>
                  <a:srgbClr val="003300"/>
                </a:solidFill>
              </a:rPr>
              <a:t> n’est pas une hypothèse scientifique, car il repose </a:t>
            </a:r>
            <a:r>
              <a:rPr lang="fr-FR" i="1" dirty="0">
                <a:solidFill>
                  <a:srgbClr val="003300"/>
                </a:solidFill>
              </a:rPr>
              <a:t>sur des considérations métaphysiques d’une origine divine des </a:t>
            </a:r>
            <a:r>
              <a:rPr lang="fr-FR" i="1" dirty="0" smtClean="0">
                <a:solidFill>
                  <a:srgbClr val="003300"/>
                </a:solidFill>
              </a:rPr>
              <a:t>espèces</a:t>
            </a:r>
            <a:r>
              <a:rPr lang="fr-FR" dirty="0">
                <a:solidFill>
                  <a:srgbClr val="003300"/>
                </a:solidFill>
              </a:rPr>
              <a:t> </a:t>
            </a:r>
            <a:r>
              <a:rPr lang="fr-FR" dirty="0" smtClean="0">
                <a:solidFill>
                  <a:srgbClr val="003300"/>
                </a:solidFill>
              </a:rPr>
              <a:t>(on sous-entend que derrière la vie _ la complexité du vivant _, il y a un « grand horloger » qui a un « dessein », celui de faire aboutir l’ensemble du vivant vers / dans </a:t>
            </a:r>
            <a:r>
              <a:rPr lang="fr-FR" i="1" dirty="0" smtClean="0">
                <a:solidFill>
                  <a:srgbClr val="003300"/>
                </a:solidFill>
              </a:rPr>
              <a:t>l’homme intelligent</a:t>
            </a:r>
            <a:r>
              <a:rPr lang="fr-FR" dirty="0" smtClean="0">
                <a:solidFill>
                  <a:srgbClr val="003300"/>
                </a:solidFill>
              </a:rPr>
              <a:t>).</a:t>
            </a:r>
            <a:endParaRPr lang="fr-FR" dirty="0">
              <a:solidFill>
                <a:srgbClr val="003300"/>
              </a:solidFill>
            </a:endParaRPr>
          </a:p>
        </p:txBody>
      </p:sp>
      <p:pic>
        <p:nvPicPr>
          <p:cNvPr id="8194" name="Picture 2" descr="D:\Users\blisan\Documents\divers\science\méthode scientifique\images\montre-Omega911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87619" y="4844429"/>
            <a:ext cx="1358003" cy="1122511"/>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p:cNvSpPr txBox="1"/>
          <p:nvPr/>
        </p:nvSpPr>
        <p:spPr>
          <a:xfrm>
            <a:off x="8740067" y="5966940"/>
            <a:ext cx="2830262" cy="276999"/>
          </a:xfrm>
          <a:prstGeom prst="rect">
            <a:avLst/>
          </a:prstGeom>
          <a:noFill/>
        </p:spPr>
        <p:txBody>
          <a:bodyPr wrap="none" rtlCol="0">
            <a:spAutoFit/>
          </a:bodyPr>
          <a:lstStyle/>
          <a:p>
            <a:pPr algn="ctr"/>
            <a:r>
              <a:rPr lang="fr-FR" sz="1200" dirty="0" smtClean="0">
                <a:solidFill>
                  <a:srgbClr val="003300"/>
                </a:solidFill>
              </a:rPr>
              <a:t>Analogie avec le mécanisme d’une montre</a:t>
            </a:r>
            <a:endParaRPr lang="fr-FR" sz="1200" dirty="0">
              <a:solidFill>
                <a:srgbClr val="003300"/>
              </a:solidFill>
            </a:endParaRPr>
          </a:p>
        </p:txBody>
      </p:sp>
      <p:sp>
        <p:nvSpPr>
          <p:cNvPr id="7" name="ZoneTexte 6"/>
          <p:cNvSpPr txBox="1"/>
          <p:nvPr/>
        </p:nvSpPr>
        <p:spPr>
          <a:xfrm>
            <a:off x="742277" y="5631256"/>
            <a:ext cx="7052757" cy="646331"/>
          </a:xfrm>
          <a:prstGeom prst="rect">
            <a:avLst/>
          </a:prstGeom>
          <a:noFill/>
        </p:spPr>
        <p:txBody>
          <a:bodyPr wrap="square" rtlCol="0">
            <a:spAutoFit/>
          </a:bodyPr>
          <a:lstStyle/>
          <a:p>
            <a:r>
              <a:rPr lang="fr-FR" dirty="0">
                <a:solidFill>
                  <a:srgbClr val="003300"/>
                </a:solidFill>
              </a:rPr>
              <a:t>(°) Le concept de "complexité irréductible" a été popularisé par Michael </a:t>
            </a:r>
            <a:r>
              <a:rPr lang="fr-FR" dirty="0" err="1">
                <a:solidFill>
                  <a:srgbClr val="003300"/>
                </a:solidFill>
              </a:rPr>
              <a:t>Behe</a:t>
            </a:r>
            <a:r>
              <a:rPr lang="fr-FR" dirty="0">
                <a:solidFill>
                  <a:srgbClr val="003300"/>
                </a:solidFill>
              </a:rPr>
              <a:t> dans son livre 1996 "</a:t>
            </a:r>
            <a:r>
              <a:rPr lang="fr-FR" i="1" dirty="0" err="1">
                <a:solidFill>
                  <a:srgbClr val="003300"/>
                </a:solidFill>
              </a:rPr>
              <a:t>Darwin's</a:t>
            </a:r>
            <a:r>
              <a:rPr lang="fr-FR" i="1" dirty="0">
                <a:solidFill>
                  <a:srgbClr val="003300"/>
                </a:solidFill>
              </a:rPr>
              <a:t> Black Box</a:t>
            </a:r>
            <a:r>
              <a:rPr lang="fr-FR" dirty="0">
                <a:solidFill>
                  <a:srgbClr val="003300"/>
                </a:solidFill>
              </a:rPr>
              <a:t>" [la boîte noire de Darwin].</a:t>
            </a:r>
          </a:p>
        </p:txBody>
      </p:sp>
    </p:spTree>
    <p:extLst>
      <p:ext uri="{BB962C8B-B14F-4D97-AF65-F5344CB8AC3E}">
        <p14:creationId xmlns:p14="http://schemas.microsoft.com/office/powerpoint/2010/main" val="25095731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11365119" y="6463852"/>
            <a:ext cx="542697" cy="279400"/>
          </a:xfrm>
        </p:spPr>
        <p:txBody>
          <a:bodyPr/>
          <a:lstStyle/>
          <a:p>
            <a:fld id="{D57F1E4F-1CFF-5643-939E-217C01CDF565}" type="slidenum">
              <a:rPr lang="en-US" smtClean="0"/>
              <a:pPr/>
              <a:t>2</a:t>
            </a:fld>
            <a:endParaRPr lang="en-US" dirty="0"/>
          </a:p>
        </p:txBody>
      </p:sp>
      <p:sp>
        <p:nvSpPr>
          <p:cNvPr id="8" name="ZoneTexte 7"/>
          <p:cNvSpPr txBox="1"/>
          <p:nvPr/>
        </p:nvSpPr>
        <p:spPr>
          <a:xfrm>
            <a:off x="742277" y="731520"/>
            <a:ext cx="1387559" cy="369332"/>
          </a:xfrm>
          <a:prstGeom prst="rect">
            <a:avLst/>
          </a:prstGeom>
          <a:noFill/>
        </p:spPr>
        <p:txBody>
          <a:bodyPr wrap="none" rtlCol="0">
            <a:spAutoFit/>
          </a:bodyPr>
          <a:lstStyle/>
          <a:p>
            <a:r>
              <a:rPr lang="fr-FR" b="1" dirty="0" smtClean="0">
                <a:solidFill>
                  <a:schemeClr val="accent2">
                    <a:lumMod val="50000"/>
                  </a:schemeClr>
                </a:solidFill>
                <a:latin typeface="Calibri" panose="020F0502020204030204" pitchFamily="34" charset="0"/>
              </a:rPr>
              <a:t>0. Sommaire</a:t>
            </a:r>
            <a:endParaRPr lang="fr-FR" b="1" dirty="0">
              <a:solidFill>
                <a:schemeClr val="accent2">
                  <a:lumMod val="50000"/>
                </a:schemeClr>
              </a:solidFill>
              <a:latin typeface="Calibri" panose="020F0502020204030204" pitchFamily="34" charset="0"/>
            </a:endParaRPr>
          </a:p>
        </p:txBody>
      </p:sp>
      <p:sp>
        <p:nvSpPr>
          <p:cNvPr id="9" name="ZoneTexte 8"/>
          <p:cNvSpPr txBox="1"/>
          <p:nvPr/>
        </p:nvSpPr>
        <p:spPr>
          <a:xfrm>
            <a:off x="828340" y="1269402"/>
            <a:ext cx="7636650" cy="4185761"/>
          </a:xfrm>
          <a:prstGeom prst="rect">
            <a:avLst/>
          </a:prstGeom>
          <a:noFill/>
        </p:spPr>
        <p:txBody>
          <a:bodyPr wrap="square" rtlCol="0">
            <a:spAutoFit/>
          </a:bodyPr>
          <a:lstStyle/>
          <a:p>
            <a:r>
              <a:rPr lang="fr-FR" sz="1400" dirty="0" smtClean="0">
                <a:solidFill>
                  <a:schemeClr val="accent2">
                    <a:lumMod val="50000"/>
                  </a:schemeClr>
                </a:solidFill>
                <a:latin typeface="Calibri" panose="020F0502020204030204" pitchFamily="34" charset="0"/>
              </a:rPr>
              <a:t>1. Introduction</a:t>
            </a:r>
          </a:p>
          <a:p>
            <a:r>
              <a:rPr lang="fr-FR" sz="1400" dirty="0">
                <a:solidFill>
                  <a:schemeClr val="accent2">
                    <a:lumMod val="50000"/>
                  </a:schemeClr>
                </a:solidFill>
                <a:latin typeface="Calibri" panose="020F0502020204030204" pitchFamily="34" charset="0"/>
              </a:rPr>
              <a:t>2. Définition de la </a:t>
            </a:r>
            <a:r>
              <a:rPr lang="fr-FR" sz="1400" dirty="0" smtClean="0">
                <a:solidFill>
                  <a:schemeClr val="accent2">
                    <a:lumMod val="50000"/>
                  </a:schemeClr>
                </a:solidFill>
                <a:latin typeface="Calibri" panose="020F0502020204030204" pitchFamily="34" charset="0"/>
              </a:rPr>
              <a:t>science</a:t>
            </a:r>
            <a:endParaRPr lang="fr-FR" sz="1400" dirty="0">
              <a:solidFill>
                <a:schemeClr val="accent2">
                  <a:lumMod val="50000"/>
                </a:schemeClr>
              </a:solidFill>
              <a:latin typeface="Calibri" panose="020F0502020204030204" pitchFamily="34" charset="0"/>
            </a:endParaRPr>
          </a:p>
          <a:p>
            <a:r>
              <a:rPr lang="fr-FR" sz="1400" dirty="0">
                <a:solidFill>
                  <a:schemeClr val="accent2">
                    <a:lumMod val="50000"/>
                  </a:schemeClr>
                </a:solidFill>
                <a:latin typeface="Calibri" panose="020F0502020204030204" pitchFamily="34" charset="0"/>
              </a:rPr>
              <a:t>3. Doute méthodologique, doute scientifique, doute systématique à l’origine de la pensée scientifique</a:t>
            </a:r>
          </a:p>
          <a:p>
            <a:r>
              <a:rPr lang="fr-FR" sz="1400" dirty="0">
                <a:solidFill>
                  <a:schemeClr val="accent2">
                    <a:lumMod val="50000"/>
                  </a:schemeClr>
                </a:solidFill>
                <a:latin typeface="Calibri" panose="020F0502020204030204" pitchFamily="34" charset="0"/>
              </a:rPr>
              <a:t>4. La foi, la pensée religieuse </a:t>
            </a:r>
            <a:r>
              <a:rPr lang="fr-FR" sz="1400" dirty="0" smtClean="0">
                <a:solidFill>
                  <a:schemeClr val="accent2">
                    <a:lumMod val="50000"/>
                  </a:schemeClr>
                </a:solidFill>
                <a:latin typeface="Calibri" panose="020F0502020204030204" pitchFamily="34" charset="0"/>
              </a:rPr>
              <a:t>en opposition totale avec </a:t>
            </a:r>
            <a:r>
              <a:rPr lang="fr-FR" sz="1400" dirty="0">
                <a:solidFill>
                  <a:schemeClr val="accent2">
                    <a:lumMod val="50000"/>
                  </a:schemeClr>
                </a:solidFill>
                <a:latin typeface="Calibri" panose="020F0502020204030204" pitchFamily="34" charset="0"/>
              </a:rPr>
              <a:t>la pensée scientifique</a:t>
            </a:r>
          </a:p>
          <a:p>
            <a:r>
              <a:rPr lang="fr-FR" sz="1400" dirty="0" smtClean="0">
                <a:solidFill>
                  <a:srgbClr val="003300"/>
                </a:solidFill>
                <a:latin typeface="Calibri" panose="020F0502020204030204" pitchFamily="34" charset="0"/>
              </a:rPr>
              <a:t>5. </a:t>
            </a:r>
            <a:r>
              <a:rPr lang="fr-FR" sz="1400" dirty="0">
                <a:solidFill>
                  <a:srgbClr val="003300"/>
                </a:solidFill>
                <a:latin typeface="Calibri" panose="020F0502020204030204" pitchFamily="34" charset="0"/>
              </a:rPr>
              <a:t>L’interprétation religieuse d’un fait VS son interprétation scientifique</a:t>
            </a:r>
            <a:endParaRPr lang="fr-FR" sz="1400" dirty="0" smtClean="0">
              <a:solidFill>
                <a:srgbClr val="003300"/>
              </a:solidFill>
              <a:latin typeface="Calibri" panose="020F0502020204030204" pitchFamily="34" charset="0"/>
            </a:endParaRPr>
          </a:p>
          <a:p>
            <a:r>
              <a:rPr lang="fr-FR" sz="1400" dirty="0">
                <a:solidFill>
                  <a:srgbClr val="003300"/>
                </a:solidFill>
                <a:latin typeface="Calibri" panose="020F0502020204030204" pitchFamily="34" charset="0"/>
              </a:rPr>
              <a:t>6. Les présupposés de la démarche </a:t>
            </a:r>
            <a:r>
              <a:rPr lang="fr-FR" sz="1400" dirty="0" smtClean="0">
                <a:solidFill>
                  <a:srgbClr val="003300"/>
                </a:solidFill>
                <a:latin typeface="Calibri" panose="020F0502020204030204" pitchFamily="34" charset="0"/>
              </a:rPr>
              <a:t>scientifique</a:t>
            </a:r>
          </a:p>
          <a:p>
            <a:r>
              <a:rPr lang="fr-FR" sz="1400" dirty="0">
                <a:solidFill>
                  <a:srgbClr val="003300"/>
                </a:solidFill>
                <a:latin typeface="Calibri" panose="020F0502020204030204" pitchFamily="34" charset="0"/>
              </a:rPr>
              <a:t>7. La démarche critique de la démarche </a:t>
            </a:r>
            <a:r>
              <a:rPr lang="fr-FR" sz="1400" dirty="0" smtClean="0">
                <a:solidFill>
                  <a:srgbClr val="003300"/>
                </a:solidFill>
                <a:latin typeface="Calibri" panose="020F0502020204030204" pitchFamily="34" charset="0"/>
              </a:rPr>
              <a:t>scientifique</a:t>
            </a:r>
          </a:p>
          <a:p>
            <a:r>
              <a:rPr lang="fr-FR" sz="1400" dirty="0">
                <a:solidFill>
                  <a:srgbClr val="003300"/>
                </a:solidFill>
                <a:latin typeface="Calibri" panose="020F0502020204030204" pitchFamily="34" charset="0"/>
              </a:rPr>
              <a:t>8. Les biais de raisonnement ou de </a:t>
            </a:r>
            <a:r>
              <a:rPr lang="fr-FR" sz="1400" dirty="0" smtClean="0">
                <a:solidFill>
                  <a:srgbClr val="003300"/>
                </a:solidFill>
                <a:latin typeface="Calibri" panose="020F0502020204030204" pitchFamily="34" charset="0"/>
              </a:rPr>
              <a:t>confirmation</a:t>
            </a:r>
          </a:p>
          <a:p>
            <a:r>
              <a:rPr lang="fr-FR" sz="1400" dirty="0">
                <a:solidFill>
                  <a:srgbClr val="003300"/>
                </a:solidFill>
                <a:latin typeface="Calibri" panose="020F0502020204030204" pitchFamily="34" charset="0"/>
              </a:rPr>
              <a:t>9. </a:t>
            </a:r>
            <a:r>
              <a:rPr lang="fr-FR" sz="1400" dirty="0">
                <a:solidFill>
                  <a:srgbClr val="003300"/>
                </a:solidFill>
              </a:rPr>
              <a:t>Techniques de manipulation et de persuasion</a:t>
            </a:r>
            <a:endParaRPr lang="fr-FR" sz="1400" dirty="0">
              <a:solidFill>
                <a:srgbClr val="003300"/>
              </a:solidFill>
              <a:latin typeface="Calibri" panose="020F0502020204030204" pitchFamily="34" charset="0"/>
            </a:endParaRPr>
          </a:p>
          <a:p>
            <a:endParaRPr lang="fr-FR" sz="1400" dirty="0" smtClean="0">
              <a:solidFill>
                <a:srgbClr val="003300"/>
              </a:solidFill>
              <a:latin typeface="Calibri" panose="020F0502020204030204" pitchFamily="34" charset="0"/>
            </a:endParaRPr>
          </a:p>
          <a:p>
            <a:r>
              <a:rPr lang="fr-FR" sz="1400" dirty="0" smtClean="0">
                <a:solidFill>
                  <a:srgbClr val="FF0000"/>
                </a:solidFill>
                <a:latin typeface="Calibri" panose="020F0502020204030204" pitchFamily="34" charset="0"/>
              </a:rPr>
              <a:t>Partie inachevée</a:t>
            </a:r>
            <a:endParaRPr lang="fr-FR" sz="1400" dirty="0">
              <a:solidFill>
                <a:srgbClr val="FF0000"/>
              </a:solidFill>
              <a:latin typeface="Calibri" panose="020F0502020204030204" pitchFamily="34" charset="0"/>
            </a:endParaRPr>
          </a:p>
          <a:p>
            <a:endParaRPr lang="fr-FR" sz="1400" dirty="0" smtClean="0">
              <a:solidFill>
                <a:srgbClr val="003300"/>
              </a:solidFill>
              <a:latin typeface="Calibri" panose="020F0502020204030204" pitchFamily="34" charset="0"/>
            </a:endParaRPr>
          </a:p>
          <a:p>
            <a:r>
              <a:rPr lang="fr-FR" sz="1400" dirty="0" smtClean="0">
                <a:solidFill>
                  <a:srgbClr val="003300"/>
                </a:solidFill>
                <a:latin typeface="Calibri" panose="020F0502020204030204" pitchFamily="34" charset="0"/>
              </a:rPr>
              <a:t>La méthode expérimentale</a:t>
            </a:r>
          </a:p>
          <a:p>
            <a:r>
              <a:rPr lang="fr-FR" sz="1400" dirty="0" smtClean="0">
                <a:solidFill>
                  <a:srgbClr val="003300"/>
                </a:solidFill>
                <a:latin typeface="Calibri" panose="020F0502020204030204" pitchFamily="34" charset="0"/>
              </a:rPr>
              <a:t>L’esprit critique</a:t>
            </a:r>
          </a:p>
          <a:p>
            <a:r>
              <a:rPr lang="fr-FR" sz="1400" dirty="0" smtClean="0">
                <a:solidFill>
                  <a:srgbClr val="003300"/>
                </a:solidFill>
                <a:latin typeface="Calibri" panose="020F0502020204030204" pitchFamily="34" charset="0"/>
              </a:rPr>
              <a:t>La pensée magique</a:t>
            </a:r>
          </a:p>
          <a:p>
            <a:r>
              <a:rPr lang="fr-FR" sz="1400" dirty="0" smtClean="0">
                <a:solidFill>
                  <a:srgbClr val="003300"/>
                </a:solidFill>
                <a:latin typeface="Calibri" panose="020F0502020204030204" pitchFamily="34" charset="0"/>
              </a:rPr>
              <a:t>L’honnêteté scientifique</a:t>
            </a:r>
          </a:p>
          <a:p>
            <a:r>
              <a:rPr lang="fr-FR" sz="1400" dirty="0" smtClean="0">
                <a:solidFill>
                  <a:srgbClr val="003300"/>
                </a:solidFill>
                <a:latin typeface="Calibri" panose="020F0502020204030204" pitchFamily="34" charset="0"/>
              </a:rPr>
              <a:t>L'effet </a:t>
            </a:r>
            <a:r>
              <a:rPr lang="fr-FR" sz="1400" dirty="0">
                <a:solidFill>
                  <a:srgbClr val="003300"/>
                </a:solidFill>
                <a:latin typeface="Calibri" panose="020F0502020204030204" pitchFamily="34" charset="0"/>
              </a:rPr>
              <a:t>placebo (pharmacologie</a:t>
            </a:r>
            <a:r>
              <a:rPr lang="fr-FR" sz="1400" dirty="0" smtClean="0">
                <a:solidFill>
                  <a:srgbClr val="003300"/>
                </a:solidFill>
                <a:latin typeface="Calibri" panose="020F0502020204030204" pitchFamily="34" charset="0"/>
              </a:rPr>
              <a:t>)</a:t>
            </a:r>
          </a:p>
          <a:p>
            <a:r>
              <a:rPr lang="fr-FR" sz="1400" dirty="0">
                <a:solidFill>
                  <a:srgbClr val="003300"/>
                </a:solidFill>
                <a:latin typeface="Calibri" panose="020F0502020204030204" pitchFamily="34" charset="0"/>
              </a:rPr>
              <a:t>Médecine et méthode du double </a:t>
            </a:r>
            <a:r>
              <a:rPr lang="fr-FR" sz="1400" dirty="0" smtClean="0">
                <a:solidFill>
                  <a:srgbClr val="003300"/>
                </a:solidFill>
                <a:latin typeface="Calibri" panose="020F0502020204030204" pitchFamily="34" charset="0"/>
              </a:rPr>
              <a:t>aveugle</a:t>
            </a:r>
          </a:p>
          <a:p>
            <a:r>
              <a:rPr lang="fr-FR" sz="1400" dirty="0" smtClean="0">
                <a:solidFill>
                  <a:srgbClr val="003300"/>
                </a:solidFill>
                <a:latin typeface="Calibri" panose="020F0502020204030204" pitchFamily="34" charset="0"/>
              </a:rPr>
              <a:t>Les biais de raisonnement</a:t>
            </a:r>
          </a:p>
        </p:txBody>
      </p:sp>
      <p:sp>
        <p:nvSpPr>
          <p:cNvPr id="3" name="ZoneTexte 2"/>
          <p:cNvSpPr txBox="1"/>
          <p:nvPr/>
        </p:nvSpPr>
        <p:spPr>
          <a:xfrm>
            <a:off x="6808206" y="5232903"/>
            <a:ext cx="4119327" cy="830997"/>
          </a:xfrm>
          <a:prstGeom prst="rect">
            <a:avLst/>
          </a:prstGeom>
          <a:noFill/>
        </p:spPr>
        <p:txBody>
          <a:bodyPr wrap="square" rtlCol="0">
            <a:spAutoFit/>
          </a:bodyPr>
          <a:lstStyle/>
          <a:p>
            <a:pPr algn="ctr"/>
            <a:r>
              <a:rPr lang="fr-FR" sz="1200" dirty="0">
                <a:solidFill>
                  <a:srgbClr val="003300"/>
                </a:solidFill>
              </a:rPr>
              <a:t>Voiture d'un créationniste militant aux États-Unis : « </a:t>
            </a:r>
            <a:r>
              <a:rPr lang="fr-FR" sz="1200" i="1" dirty="0">
                <a:solidFill>
                  <a:srgbClr val="003300"/>
                </a:solidFill>
              </a:rPr>
              <a:t>L'évolution ? Les fossiles disent </a:t>
            </a:r>
            <a:r>
              <a:rPr lang="fr-FR" sz="1200" b="1" i="1" dirty="0">
                <a:solidFill>
                  <a:srgbClr val="003300"/>
                </a:solidFill>
              </a:rPr>
              <a:t>non !</a:t>
            </a:r>
            <a:r>
              <a:rPr lang="fr-FR" sz="1200" i="1" dirty="0">
                <a:solidFill>
                  <a:srgbClr val="003300"/>
                </a:solidFill>
              </a:rPr>
              <a:t> / L'évolution est un conte de fées pour adultes. / Que Dieu bénisse l'Amérique !</a:t>
            </a:r>
            <a:r>
              <a:rPr lang="fr-FR" sz="1200" dirty="0">
                <a:solidFill>
                  <a:srgbClr val="003300"/>
                </a:solidFill>
              </a:rPr>
              <a:t> </a:t>
            </a:r>
            <a:r>
              <a:rPr lang="fr-FR" sz="1200" dirty="0" smtClean="0">
                <a:solidFill>
                  <a:srgbClr val="003300"/>
                </a:solidFill>
              </a:rPr>
              <a:t>».</a:t>
            </a:r>
          </a:p>
          <a:p>
            <a:pPr algn="ctr"/>
            <a:r>
              <a:rPr lang="fr-FR" sz="1200" dirty="0">
                <a:solidFill>
                  <a:srgbClr val="003300"/>
                </a:solidFill>
              </a:rPr>
              <a:t>Source : </a:t>
            </a:r>
            <a:r>
              <a:rPr lang="fr-FR" sz="1200" dirty="0">
                <a:solidFill>
                  <a:srgbClr val="003300"/>
                </a:solidFill>
                <a:hlinkClick r:id="rId3"/>
              </a:rPr>
              <a:t>http://</a:t>
            </a:r>
            <a:r>
              <a:rPr lang="fr-FR" sz="1200" dirty="0" smtClean="0">
                <a:solidFill>
                  <a:srgbClr val="003300"/>
                </a:solidFill>
                <a:hlinkClick r:id="rId3"/>
              </a:rPr>
              <a:t>fr.wikipedia.org/wiki/Cr%C3%A9ationnisme</a:t>
            </a:r>
            <a:r>
              <a:rPr lang="fr-FR" sz="1200" dirty="0" smtClean="0">
                <a:solidFill>
                  <a:srgbClr val="003300"/>
                </a:solidFill>
              </a:rPr>
              <a:t> </a:t>
            </a:r>
            <a:endParaRPr lang="fr-FR" sz="1200" dirty="0">
              <a:solidFill>
                <a:srgbClr val="003300"/>
              </a:solidFill>
            </a:endParaRPr>
          </a:p>
        </p:txBody>
      </p:sp>
      <p:pic>
        <p:nvPicPr>
          <p:cNvPr id="2050" name="Picture 2" descr="D:\Users\blisan\Documents\divers\science\méthode scientifique\images\Creationist_ca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70869" y="3114752"/>
            <a:ext cx="2794000" cy="2095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02186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D57F1E4F-1CFF-5643-939E-217C01CDF565}" type="slidenum">
              <a:rPr lang="en-US" smtClean="0"/>
              <a:pPr/>
              <a:t>20</a:t>
            </a:fld>
            <a:endParaRPr lang="en-US" dirty="0"/>
          </a:p>
        </p:txBody>
      </p:sp>
      <p:sp>
        <p:nvSpPr>
          <p:cNvPr id="3" name="ZoneTexte 2"/>
          <p:cNvSpPr txBox="1"/>
          <p:nvPr/>
        </p:nvSpPr>
        <p:spPr>
          <a:xfrm>
            <a:off x="742276" y="650039"/>
            <a:ext cx="6909777" cy="369332"/>
          </a:xfrm>
          <a:prstGeom prst="rect">
            <a:avLst/>
          </a:prstGeom>
          <a:noFill/>
        </p:spPr>
        <p:txBody>
          <a:bodyPr wrap="none" rtlCol="0">
            <a:spAutoFit/>
          </a:bodyPr>
          <a:lstStyle/>
          <a:p>
            <a:r>
              <a:rPr lang="fr-FR" b="1" dirty="0">
                <a:solidFill>
                  <a:schemeClr val="accent2">
                    <a:lumMod val="50000"/>
                  </a:schemeClr>
                </a:solidFill>
                <a:latin typeface="Calibri" panose="020F0502020204030204" pitchFamily="34" charset="0"/>
              </a:rPr>
              <a:t>5</a:t>
            </a:r>
            <a:r>
              <a:rPr lang="fr-FR" b="1" dirty="0" smtClean="0">
                <a:solidFill>
                  <a:schemeClr val="accent2">
                    <a:lumMod val="50000"/>
                  </a:schemeClr>
                </a:solidFill>
                <a:latin typeface="Calibri" panose="020F0502020204030204" pitchFamily="34" charset="0"/>
              </a:rPr>
              <a:t>. L’interprétation religieuse d’un fait VS son interprétation scientifique</a:t>
            </a:r>
            <a:endParaRPr lang="fr-FR" b="1" dirty="0">
              <a:solidFill>
                <a:schemeClr val="accent2">
                  <a:lumMod val="50000"/>
                </a:schemeClr>
              </a:solidFill>
              <a:latin typeface="Calibri" panose="020F0502020204030204" pitchFamily="34" charset="0"/>
            </a:endParaRPr>
          </a:p>
        </p:txBody>
      </p:sp>
      <p:sp>
        <p:nvSpPr>
          <p:cNvPr id="4" name="ZoneTexte 3"/>
          <p:cNvSpPr txBox="1"/>
          <p:nvPr/>
        </p:nvSpPr>
        <p:spPr>
          <a:xfrm>
            <a:off x="742277" y="1019854"/>
            <a:ext cx="8465097" cy="369332"/>
          </a:xfrm>
          <a:prstGeom prst="rect">
            <a:avLst/>
          </a:prstGeom>
          <a:noFill/>
        </p:spPr>
        <p:txBody>
          <a:bodyPr wrap="square" rtlCol="0">
            <a:spAutoFit/>
          </a:bodyPr>
          <a:lstStyle/>
          <a:p>
            <a:pPr algn="just"/>
            <a:r>
              <a:rPr lang="fr-FR" b="1" dirty="0" smtClean="0">
                <a:solidFill>
                  <a:schemeClr val="accent2">
                    <a:lumMod val="50000"/>
                  </a:schemeClr>
                </a:solidFill>
                <a:latin typeface="Calibri" panose="020F0502020204030204" pitchFamily="34" charset="0"/>
              </a:rPr>
              <a:t>Exemple n°2 : Deux interprétations opposées sur l’origine de la vie (sur Terre) (suite)</a:t>
            </a:r>
            <a:endParaRPr lang="fr-FR" sz="1400" dirty="0" smtClean="0">
              <a:solidFill>
                <a:schemeClr val="accent2">
                  <a:lumMod val="50000"/>
                </a:schemeClr>
              </a:solidFill>
              <a:latin typeface="Calibri" panose="020F0502020204030204" pitchFamily="34" charset="0"/>
            </a:endParaRPr>
          </a:p>
        </p:txBody>
      </p:sp>
      <p:sp>
        <p:nvSpPr>
          <p:cNvPr id="5" name="ZoneTexte 4"/>
          <p:cNvSpPr txBox="1"/>
          <p:nvPr/>
        </p:nvSpPr>
        <p:spPr>
          <a:xfrm>
            <a:off x="742276" y="1964601"/>
            <a:ext cx="10619822" cy="2862322"/>
          </a:xfrm>
          <a:prstGeom prst="rect">
            <a:avLst/>
          </a:prstGeom>
          <a:noFill/>
        </p:spPr>
        <p:txBody>
          <a:bodyPr wrap="square" rtlCol="0">
            <a:spAutoFit/>
          </a:bodyPr>
          <a:lstStyle/>
          <a:p>
            <a:pPr algn="just"/>
            <a:r>
              <a:rPr lang="fr-FR" dirty="0" smtClean="0">
                <a:solidFill>
                  <a:srgbClr val="003300"/>
                </a:solidFill>
              </a:rPr>
              <a:t>Anne </a:t>
            </a:r>
            <a:r>
              <a:rPr lang="fr-FR" dirty="0" err="1">
                <a:solidFill>
                  <a:srgbClr val="003300"/>
                </a:solidFill>
              </a:rPr>
              <a:t>Dambricourt-Malassé</a:t>
            </a:r>
            <a:r>
              <a:rPr lang="fr-FR" dirty="0">
                <a:solidFill>
                  <a:srgbClr val="003300"/>
                </a:solidFill>
              </a:rPr>
              <a:t> est partisane d’une doctrine de l’Homo sapiens se basant sur l’étude des crânes fossiles de nos ancêtres, ainsi que sur le développement actuel de notre espèce : « l’Inside Story » (Histoire interne). Une hypothèse présentée sous forme de « découverte » ou de nouvelle théorie de l’évolution, très controversée dans le milieu de la paléontologie humaine, voulant remettre en cause la théorie classique de l’évolution par la voie de la sélection naturelle. </a:t>
            </a:r>
            <a:r>
              <a:rPr lang="fr-FR" dirty="0" err="1">
                <a:solidFill>
                  <a:srgbClr val="003300"/>
                </a:solidFill>
              </a:rPr>
              <a:t>Dambricourt</a:t>
            </a:r>
            <a:r>
              <a:rPr lang="fr-FR" dirty="0">
                <a:solidFill>
                  <a:srgbClr val="003300"/>
                </a:solidFill>
              </a:rPr>
              <a:t> minimise l’influence du milieu (savane ou forêt, crise du climat, modification de la faune et de la flore …) et avance </a:t>
            </a:r>
            <a:r>
              <a:rPr lang="fr-FR" i="1" dirty="0">
                <a:solidFill>
                  <a:srgbClr val="003300"/>
                </a:solidFill>
              </a:rPr>
              <a:t>l’idée d’une programmation dans les gènes de notre évolution, vers une destination prévue à l’avance (programmation génétique déterministe de l’évolution des ancêtres, l’homme vers l’homo sapiens).</a:t>
            </a:r>
            <a:r>
              <a:rPr lang="fr-FR" dirty="0">
                <a:solidFill>
                  <a:srgbClr val="003300"/>
                </a:solidFill>
              </a:rPr>
              <a:t> Chercheuse du CNRS, paléoanthropologue au département de préhistoire du Muséum national d’histoire naturelle, elle a publié à l’Académie des sciences, en 1988 et en 2006, une doctrine sur l’évolution fort contestée</a:t>
            </a:r>
            <a:r>
              <a:rPr lang="fr-FR" dirty="0" smtClean="0">
                <a:solidFill>
                  <a:srgbClr val="003300"/>
                </a:solidFill>
              </a:rPr>
              <a:t>.</a:t>
            </a:r>
            <a:endParaRPr lang="fr-FR" dirty="0">
              <a:solidFill>
                <a:srgbClr val="003300"/>
              </a:solidFill>
            </a:endParaRPr>
          </a:p>
        </p:txBody>
      </p:sp>
      <p:pic>
        <p:nvPicPr>
          <p:cNvPr id="8194" name="Picture 2" descr="D:\Users\blisan\Documents\divers\science\méthode scientifique\images\Intelligent_Design-228x13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5628" y="4607780"/>
            <a:ext cx="2516425" cy="1434804"/>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p:cNvSpPr txBox="1"/>
          <p:nvPr/>
        </p:nvSpPr>
        <p:spPr>
          <a:xfrm>
            <a:off x="4483558" y="6011518"/>
            <a:ext cx="3820563" cy="276999"/>
          </a:xfrm>
          <a:prstGeom prst="rect">
            <a:avLst/>
          </a:prstGeom>
          <a:noFill/>
        </p:spPr>
        <p:txBody>
          <a:bodyPr wrap="square" rtlCol="0">
            <a:spAutoFit/>
          </a:bodyPr>
          <a:lstStyle/>
          <a:p>
            <a:pPr algn="ctr"/>
            <a:r>
              <a:rPr lang="fr-FR" sz="1200" dirty="0" smtClean="0">
                <a:solidFill>
                  <a:srgbClr val="003300"/>
                </a:solidFill>
              </a:rPr>
              <a:t>Illustration humoristique de « l’</a:t>
            </a:r>
            <a:r>
              <a:rPr lang="fr-FR" sz="1200" b="1" dirty="0" smtClean="0">
                <a:solidFill>
                  <a:srgbClr val="003300"/>
                </a:solidFill>
              </a:rPr>
              <a:t>Intelligent design </a:t>
            </a:r>
            <a:r>
              <a:rPr lang="fr-FR" sz="1200" dirty="0" smtClean="0">
                <a:solidFill>
                  <a:srgbClr val="003300"/>
                </a:solidFill>
              </a:rPr>
              <a:t>» ↖</a:t>
            </a:r>
            <a:endParaRPr lang="fr-FR" sz="1200" dirty="0">
              <a:solidFill>
                <a:srgbClr val="003300"/>
              </a:solidFill>
            </a:endParaRPr>
          </a:p>
        </p:txBody>
      </p:sp>
      <p:sp>
        <p:nvSpPr>
          <p:cNvPr id="7" name="Rectangle 6"/>
          <p:cNvSpPr/>
          <p:nvPr/>
        </p:nvSpPr>
        <p:spPr>
          <a:xfrm>
            <a:off x="675992" y="1521478"/>
            <a:ext cx="6096000" cy="369332"/>
          </a:xfrm>
          <a:prstGeom prst="rect">
            <a:avLst/>
          </a:prstGeom>
        </p:spPr>
        <p:txBody>
          <a:bodyPr>
            <a:spAutoFit/>
          </a:bodyPr>
          <a:lstStyle/>
          <a:p>
            <a:pPr algn="just"/>
            <a:r>
              <a:rPr lang="fr-FR" b="1" dirty="0">
                <a:solidFill>
                  <a:srgbClr val="003300"/>
                </a:solidFill>
              </a:rPr>
              <a:t>Théorie de l’Inside story d’Anne </a:t>
            </a:r>
            <a:r>
              <a:rPr lang="fr-FR" b="1" dirty="0" err="1">
                <a:solidFill>
                  <a:srgbClr val="003300"/>
                </a:solidFill>
              </a:rPr>
              <a:t>Dambricourt-Malassé</a:t>
            </a:r>
            <a:r>
              <a:rPr lang="fr-FR" b="1" dirty="0" smtClean="0">
                <a:solidFill>
                  <a:srgbClr val="003300"/>
                </a:solidFill>
              </a:rPr>
              <a:t>.</a:t>
            </a:r>
            <a:endParaRPr lang="fr-FR" dirty="0">
              <a:solidFill>
                <a:srgbClr val="003300"/>
              </a:solidFill>
            </a:endParaRPr>
          </a:p>
        </p:txBody>
      </p:sp>
    </p:spTree>
    <p:extLst>
      <p:ext uri="{BB962C8B-B14F-4D97-AF65-F5344CB8AC3E}">
        <p14:creationId xmlns:p14="http://schemas.microsoft.com/office/powerpoint/2010/main" val="31581728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D57F1E4F-1CFF-5643-939E-217C01CDF565}" type="slidenum">
              <a:rPr lang="en-US" smtClean="0"/>
              <a:pPr/>
              <a:t>21</a:t>
            </a:fld>
            <a:endParaRPr lang="en-US" dirty="0"/>
          </a:p>
        </p:txBody>
      </p:sp>
      <p:sp>
        <p:nvSpPr>
          <p:cNvPr id="3" name="ZoneTexte 2"/>
          <p:cNvSpPr txBox="1"/>
          <p:nvPr/>
        </p:nvSpPr>
        <p:spPr>
          <a:xfrm>
            <a:off x="805759" y="1466661"/>
            <a:ext cx="10619714" cy="4801314"/>
          </a:xfrm>
          <a:prstGeom prst="rect">
            <a:avLst/>
          </a:prstGeom>
          <a:noFill/>
        </p:spPr>
        <p:txBody>
          <a:bodyPr wrap="square" rtlCol="0">
            <a:spAutoFit/>
          </a:bodyPr>
          <a:lstStyle/>
          <a:p>
            <a:pPr algn="just"/>
            <a:r>
              <a:rPr lang="fr-FR" b="1" dirty="0">
                <a:solidFill>
                  <a:srgbClr val="003300"/>
                </a:solidFill>
              </a:rPr>
              <a:t>En conclusion sur le </a:t>
            </a:r>
            <a:r>
              <a:rPr lang="fr-FR" b="1" dirty="0" smtClean="0">
                <a:solidFill>
                  <a:srgbClr val="003300"/>
                </a:solidFill>
              </a:rPr>
              <a:t>créationnisme vs évolutionnisme</a:t>
            </a:r>
            <a:endParaRPr lang="fr-FR" dirty="0">
              <a:solidFill>
                <a:srgbClr val="003300"/>
              </a:solidFill>
            </a:endParaRPr>
          </a:p>
          <a:p>
            <a:pPr algn="just"/>
            <a:endParaRPr lang="fr-FR" dirty="0" smtClean="0">
              <a:solidFill>
                <a:srgbClr val="003300"/>
              </a:solidFill>
            </a:endParaRPr>
          </a:p>
          <a:p>
            <a:pPr algn="just"/>
            <a:r>
              <a:rPr lang="fr-FR" dirty="0" smtClean="0">
                <a:solidFill>
                  <a:srgbClr val="003300"/>
                </a:solidFill>
              </a:rPr>
              <a:t>On </a:t>
            </a:r>
            <a:r>
              <a:rPr lang="fr-FR" dirty="0">
                <a:solidFill>
                  <a:srgbClr val="003300"/>
                </a:solidFill>
              </a:rPr>
              <a:t>ne peut mettre sur le même plan les multiples expériences et observations scientifiques qui confirment l’évolution biologique des espèces, et </a:t>
            </a:r>
            <a:r>
              <a:rPr lang="fr-FR" i="1" dirty="0">
                <a:solidFill>
                  <a:srgbClr val="003300"/>
                </a:solidFill>
              </a:rPr>
              <a:t>des thèses qui ne reposent sur rien d’autre que des convictions métaphysiques ou religieuses</a:t>
            </a:r>
            <a:r>
              <a:rPr lang="fr-FR" dirty="0" smtClean="0">
                <a:solidFill>
                  <a:srgbClr val="003300"/>
                </a:solidFill>
              </a:rPr>
              <a:t>. La théorie de l’évolution est confirmé par de nombreuses preuves scientifiques (en particulier génétiques et paléontologiques), ce qui n’est pas le cas du créationnisme.</a:t>
            </a:r>
            <a:endParaRPr lang="fr-FR" dirty="0">
              <a:solidFill>
                <a:srgbClr val="003300"/>
              </a:solidFill>
            </a:endParaRPr>
          </a:p>
          <a:p>
            <a:pPr algn="just"/>
            <a:r>
              <a:rPr lang="fr-FR" dirty="0">
                <a:solidFill>
                  <a:srgbClr val="003300"/>
                </a:solidFill>
              </a:rPr>
              <a:t>Ajoutons que pour un bon nombre de biologistes et paléo-</a:t>
            </a:r>
            <a:r>
              <a:rPr lang="fr-FR" dirty="0" err="1">
                <a:solidFill>
                  <a:srgbClr val="003300"/>
                </a:solidFill>
              </a:rPr>
              <a:t>antropologues</a:t>
            </a:r>
            <a:r>
              <a:rPr lang="fr-FR" dirty="0">
                <a:solidFill>
                  <a:srgbClr val="003300"/>
                </a:solidFill>
              </a:rPr>
              <a:t>, comme Stephen Jay Gould ou Pascal Picq, </a:t>
            </a:r>
            <a:r>
              <a:rPr lang="fr-FR" i="1" dirty="0">
                <a:solidFill>
                  <a:srgbClr val="003300"/>
                </a:solidFill>
              </a:rPr>
              <a:t>la théorie de l’évolution n’a pas de but ou de fin téléologique</a:t>
            </a:r>
            <a:r>
              <a:rPr lang="fr-FR" dirty="0">
                <a:solidFill>
                  <a:srgbClr val="003300"/>
                </a:solidFill>
              </a:rPr>
              <a:t>. Elle est, selon eux, erratique, obéissant à une série de lois </a:t>
            </a:r>
            <a:r>
              <a:rPr lang="fr-FR" dirty="0" smtClean="0">
                <a:solidFill>
                  <a:srgbClr val="003300"/>
                </a:solidFill>
              </a:rPr>
              <a:t>contingentes (°) </a:t>
            </a:r>
            <a:r>
              <a:rPr lang="fr-FR" dirty="0">
                <a:solidFill>
                  <a:srgbClr val="003300"/>
                </a:solidFill>
              </a:rPr>
              <a:t>… C’est d’ailleurs ce qui choque  les créationnistes.</a:t>
            </a:r>
          </a:p>
          <a:p>
            <a:pPr algn="just"/>
            <a:endParaRPr lang="fr-FR" dirty="0" smtClean="0">
              <a:solidFill>
                <a:srgbClr val="003300"/>
              </a:solidFill>
            </a:endParaRPr>
          </a:p>
          <a:p>
            <a:pPr algn="just"/>
            <a:r>
              <a:rPr lang="fr-FR" dirty="0" smtClean="0">
                <a:solidFill>
                  <a:srgbClr val="003300"/>
                </a:solidFill>
              </a:rPr>
              <a:t>Depuis </a:t>
            </a:r>
            <a:r>
              <a:rPr lang="fr-FR" dirty="0">
                <a:solidFill>
                  <a:srgbClr val="003300"/>
                </a:solidFill>
              </a:rPr>
              <a:t>Darwin, le modèle scientifique de l’évolution est corroboré par de nombreux faits observables et reproductibles, comme le principe des mutations et de la dérive génétique. Ce qui n’est pas le cas, au contraire, de « </a:t>
            </a:r>
            <a:r>
              <a:rPr lang="fr-FR" i="1" dirty="0">
                <a:solidFill>
                  <a:srgbClr val="003300"/>
                </a:solidFill>
              </a:rPr>
              <a:t>l’intelligent design</a:t>
            </a:r>
            <a:r>
              <a:rPr lang="fr-FR" dirty="0">
                <a:solidFill>
                  <a:srgbClr val="003300"/>
                </a:solidFill>
              </a:rPr>
              <a:t> », qui n’a pas été vérifié scientifiquement, et </a:t>
            </a:r>
            <a:r>
              <a:rPr lang="fr-FR" i="1" dirty="0">
                <a:solidFill>
                  <a:srgbClr val="FF0000"/>
                </a:solidFill>
              </a:rPr>
              <a:t>qui donc n’est pas une science, mais simplement une croyance</a:t>
            </a:r>
            <a:r>
              <a:rPr lang="fr-FR" dirty="0">
                <a:solidFill>
                  <a:srgbClr val="003300"/>
                </a:solidFill>
              </a:rPr>
              <a:t>.</a:t>
            </a:r>
          </a:p>
          <a:p>
            <a:pPr algn="just"/>
            <a:endParaRPr lang="fr-FR" dirty="0" smtClean="0">
              <a:solidFill>
                <a:srgbClr val="003300"/>
              </a:solidFill>
            </a:endParaRPr>
          </a:p>
          <a:p>
            <a:pPr algn="just"/>
            <a:r>
              <a:rPr lang="fr-FR" dirty="0" smtClean="0">
                <a:solidFill>
                  <a:srgbClr val="003300"/>
                </a:solidFill>
              </a:rPr>
              <a:t>(°) Lois </a:t>
            </a:r>
            <a:r>
              <a:rPr lang="fr-FR" dirty="0">
                <a:solidFill>
                  <a:srgbClr val="003300"/>
                </a:solidFill>
              </a:rPr>
              <a:t>évolutives qui existent, mais dont on ne connaît pas les raisons de </a:t>
            </a:r>
            <a:r>
              <a:rPr lang="fr-FR" dirty="0" smtClean="0">
                <a:solidFill>
                  <a:srgbClr val="003300"/>
                </a:solidFill>
              </a:rPr>
              <a:t>leur apparition et </a:t>
            </a:r>
            <a:r>
              <a:rPr lang="fr-FR" dirty="0">
                <a:solidFill>
                  <a:srgbClr val="003300"/>
                </a:solidFill>
              </a:rPr>
              <a:t>qui auraient pu ne pas </a:t>
            </a:r>
            <a:r>
              <a:rPr lang="fr-FR" dirty="0" smtClean="0">
                <a:solidFill>
                  <a:srgbClr val="003300"/>
                </a:solidFill>
              </a:rPr>
              <a:t>être (ou exister).</a:t>
            </a:r>
            <a:endParaRPr lang="fr-FR" dirty="0">
              <a:solidFill>
                <a:srgbClr val="003300"/>
              </a:solidFill>
            </a:endParaRPr>
          </a:p>
        </p:txBody>
      </p:sp>
      <p:sp>
        <p:nvSpPr>
          <p:cNvPr id="4" name="ZoneTexte 3"/>
          <p:cNvSpPr txBox="1"/>
          <p:nvPr/>
        </p:nvSpPr>
        <p:spPr>
          <a:xfrm>
            <a:off x="742276" y="650039"/>
            <a:ext cx="6909777" cy="369332"/>
          </a:xfrm>
          <a:prstGeom prst="rect">
            <a:avLst/>
          </a:prstGeom>
          <a:noFill/>
        </p:spPr>
        <p:txBody>
          <a:bodyPr wrap="none" rtlCol="0">
            <a:spAutoFit/>
          </a:bodyPr>
          <a:lstStyle/>
          <a:p>
            <a:r>
              <a:rPr lang="fr-FR" b="1" dirty="0">
                <a:solidFill>
                  <a:schemeClr val="accent2">
                    <a:lumMod val="50000"/>
                  </a:schemeClr>
                </a:solidFill>
                <a:latin typeface="Calibri" panose="020F0502020204030204" pitchFamily="34" charset="0"/>
              </a:rPr>
              <a:t>5</a:t>
            </a:r>
            <a:r>
              <a:rPr lang="fr-FR" b="1" dirty="0" smtClean="0">
                <a:solidFill>
                  <a:schemeClr val="accent2">
                    <a:lumMod val="50000"/>
                  </a:schemeClr>
                </a:solidFill>
                <a:latin typeface="Calibri" panose="020F0502020204030204" pitchFamily="34" charset="0"/>
              </a:rPr>
              <a:t>. L’interprétation religieuse d’un fait VS son interprétation scientifique</a:t>
            </a:r>
            <a:endParaRPr lang="fr-FR" b="1" dirty="0">
              <a:solidFill>
                <a:schemeClr val="accent2">
                  <a:lumMod val="50000"/>
                </a:schemeClr>
              </a:solidFill>
              <a:latin typeface="Calibri" panose="020F0502020204030204" pitchFamily="34" charset="0"/>
            </a:endParaRPr>
          </a:p>
        </p:txBody>
      </p:sp>
      <p:sp>
        <p:nvSpPr>
          <p:cNvPr id="5" name="ZoneTexte 4"/>
          <p:cNvSpPr txBox="1"/>
          <p:nvPr/>
        </p:nvSpPr>
        <p:spPr>
          <a:xfrm>
            <a:off x="742277" y="1019855"/>
            <a:ext cx="8990198" cy="369332"/>
          </a:xfrm>
          <a:prstGeom prst="rect">
            <a:avLst/>
          </a:prstGeom>
          <a:noFill/>
        </p:spPr>
        <p:txBody>
          <a:bodyPr wrap="square" rtlCol="0">
            <a:spAutoFit/>
          </a:bodyPr>
          <a:lstStyle/>
          <a:p>
            <a:pPr algn="just"/>
            <a:r>
              <a:rPr lang="fr-FR" b="1" dirty="0" smtClean="0">
                <a:solidFill>
                  <a:schemeClr val="accent2">
                    <a:lumMod val="50000"/>
                  </a:schemeClr>
                </a:solidFill>
                <a:latin typeface="Calibri" panose="020F0502020204030204" pitchFamily="34" charset="0"/>
              </a:rPr>
              <a:t>Exemple n°2 : Deux interprétations opposées sur l’origine de la vie (sur Terre) (suite et fin)</a:t>
            </a:r>
            <a:endParaRPr lang="fr-FR" sz="1400" dirty="0" smtClean="0">
              <a:solidFill>
                <a:schemeClr val="accent2">
                  <a:lumMod val="50000"/>
                </a:schemeClr>
              </a:solidFill>
              <a:latin typeface="Calibri" panose="020F0502020204030204" pitchFamily="34" charset="0"/>
            </a:endParaRPr>
          </a:p>
        </p:txBody>
      </p:sp>
    </p:spTree>
    <p:extLst>
      <p:ext uri="{BB962C8B-B14F-4D97-AF65-F5344CB8AC3E}">
        <p14:creationId xmlns:p14="http://schemas.microsoft.com/office/powerpoint/2010/main" val="41209079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10928044" y="5941840"/>
            <a:ext cx="542697" cy="279400"/>
          </a:xfrm>
        </p:spPr>
        <p:txBody>
          <a:bodyPr/>
          <a:lstStyle/>
          <a:p>
            <a:fld id="{D57F1E4F-1CFF-5643-939E-217C01CDF565}" type="slidenum">
              <a:rPr lang="en-US" smtClean="0"/>
              <a:pPr/>
              <a:t>22</a:t>
            </a:fld>
            <a:endParaRPr lang="en-US" dirty="0"/>
          </a:p>
        </p:txBody>
      </p:sp>
      <p:sp>
        <p:nvSpPr>
          <p:cNvPr id="3" name="ZoneTexte 2"/>
          <p:cNvSpPr txBox="1"/>
          <p:nvPr/>
        </p:nvSpPr>
        <p:spPr>
          <a:xfrm>
            <a:off x="733330" y="751438"/>
            <a:ext cx="9089679" cy="369332"/>
          </a:xfrm>
          <a:prstGeom prst="rect">
            <a:avLst/>
          </a:prstGeom>
          <a:noFill/>
        </p:spPr>
        <p:txBody>
          <a:bodyPr wrap="square" rtlCol="0">
            <a:spAutoFit/>
          </a:bodyPr>
          <a:lstStyle/>
          <a:p>
            <a:r>
              <a:rPr lang="fr-FR" b="1" dirty="0" smtClean="0">
                <a:solidFill>
                  <a:srgbClr val="003300"/>
                </a:solidFill>
                <a:latin typeface="Calibri" panose="020F0502020204030204" pitchFamily="34" charset="0"/>
              </a:rPr>
              <a:t>6. Les </a:t>
            </a:r>
            <a:r>
              <a:rPr lang="fr-FR" b="1" dirty="0">
                <a:solidFill>
                  <a:srgbClr val="003300"/>
                </a:solidFill>
                <a:latin typeface="Calibri" panose="020F0502020204030204" pitchFamily="34" charset="0"/>
              </a:rPr>
              <a:t>présupposés de la démarche scientifique</a:t>
            </a:r>
          </a:p>
        </p:txBody>
      </p:sp>
      <p:sp>
        <p:nvSpPr>
          <p:cNvPr id="4" name="ZoneTexte 3"/>
          <p:cNvSpPr txBox="1"/>
          <p:nvPr/>
        </p:nvSpPr>
        <p:spPr>
          <a:xfrm>
            <a:off x="733331" y="1129823"/>
            <a:ext cx="10737410" cy="646331"/>
          </a:xfrm>
          <a:prstGeom prst="rect">
            <a:avLst/>
          </a:prstGeom>
          <a:noFill/>
        </p:spPr>
        <p:txBody>
          <a:bodyPr wrap="square" rtlCol="0">
            <a:spAutoFit/>
          </a:bodyPr>
          <a:lstStyle/>
          <a:p>
            <a:pPr algn="just"/>
            <a:r>
              <a:rPr lang="fr-FR" dirty="0">
                <a:solidFill>
                  <a:srgbClr val="003300"/>
                </a:solidFill>
                <a:latin typeface="Calibri" panose="020F0502020204030204" pitchFamily="34" charset="0"/>
              </a:rPr>
              <a:t>la démarche scientifique part d’un certain nombre de présupposés, issus de l’expérience, que nous allons exposer.</a:t>
            </a:r>
          </a:p>
        </p:txBody>
      </p:sp>
      <p:sp>
        <p:nvSpPr>
          <p:cNvPr id="5" name="ZoneTexte 4"/>
          <p:cNvSpPr txBox="1"/>
          <p:nvPr/>
        </p:nvSpPr>
        <p:spPr>
          <a:xfrm>
            <a:off x="733331" y="1776154"/>
            <a:ext cx="6853473" cy="369332"/>
          </a:xfrm>
          <a:prstGeom prst="rect">
            <a:avLst/>
          </a:prstGeom>
          <a:noFill/>
        </p:spPr>
        <p:txBody>
          <a:bodyPr wrap="square" rtlCol="0">
            <a:spAutoFit/>
          </a:bodyPr>
          <a:lstStyle/>
          <a:p>
            <a:r>
              <a:rPr lang="fr-FR" u="sng" dirty="0">
                <a:solidFill>
                  <a:srgbClr val="003300"/>
                </a:solidFill>
                <a:latin typeface="Calibri" panose="020F0502020204030204" pitchFamily="34" charset="0"/>
              </a:rPr>
              <a:t>6.1. Les phénomènes de la nature sont </a:t>
            </a:r>
            <a:r>
              <a:rPr lang="fr-FR" u="sng" dirty="0" smtClean="0">
                <a:solidFill>
                  <a:srgbClr val="003300"/>
                </a:solidFill>
                <a:latin typeface="Calibri" panose="020F0502020204030204" pitchFamily="34" charset="0"/>
              </a:rPr>
              <a:t>statistiquement déterministes</a:t>
            </a:r>
            <a:endParaRPr lang="fr-FR" u="sng" dirty="0">
              <a:solidFill>
                <a:srgbClr val="003300"/>
              </a:solidFill>
              <a:latin typeface="Calibri" panose="020F0502020204030204" pitchFamily="34" charset="0"/>
            </a:endParaRPr>
          </a:p>
        </p:txBody>
      </p:sp>
      <p:sp>
        <p:nvSpPr>
          <p:cNvPr id="6" name="ZoneTexte 5"/>
          <p:cNvSpPr txBox="1"/>
          <p:nvPr/>
        </p:nvSpPr>
        <p:spPr>
          <a:xfrm>
            <a:off x="783125" y="2254313"/>
            <a:ext cx="10637821" cy="3924151"/>
          </a:xfrm>
          <a:prstGeom prst="rect">
            <a:avLst/>
          </a:prstGeom>
          <a:noFill/>
        </p:spPr>
        <p:txBody>
          <a:bodyPr wrap="square" rtlCol="0">
            <a:spAutoFit/>
          </a:bodyPr>
          <a:lstStyle/>
          <a:p>
            <a:pPr algn="just" hangingPunct="0"/>
            <a:r>
              <a:rPr lang="fr-FR" sz="1700" dirty="0">
                <a:solidFill>
                  <a:srgbClr val="003300"/>
                </a:solidFill>
                <a:latin typeface="Calibri" panose="020F0502020204030204" pitchFamily="34" charset="0"/>
              </a:rPr>
              <a:t>Tous les phénomènes de la natures procèdent par une série de causes et </a:t>
            </a:r>
            <a:r>
              <a:rPr lang="fr-FR" sz="1700" dirty="0" smtClean="0">
                <a:solidFill>
                  <a:srgbClr val="003300"/>
                </a:solidFill>
                <a:latin typeface="Calibri" panose="020F0502020204030204" pitchFamily="34" charset="0"/>
              </a:rPr>
              <a:t>d’effets « grosso modo » </a:t>
            </a:r>
            <a:r>
              <a:rPr lang="fr-FR" sz="1700" dirty="0">
                <a:solidFill>
                  <a:srgbClr val="003300"/>
                </a:solidFill>
                <a:latin typeface="Calibri" panose="020F0502020204030204" pitchFamily="34" charset="0"/>
              </a:rPr>
              <a:t>déterministes. Toute la nature est régie par des lois </a:t>
            </a:r>
            <a:r>
              <a:rPr lang="fr-FR" sz="1700" dirty="0" smtClean="0">
                <a:solidFill>
                  <a:srgbClr val="003300"/>
                </a:solidFill>
                <a:latin typeface="Calibri" panose="020F0502020204030204" pitchFamily="34" charset="0"/>
              </a:rPr>
              <a:t>globalement et </a:t>
            </a:r>
            <a:r>
              <a:rPr lang="fr-FR" sz="1700" dirty="0">
                <a:solidFill>
                  <a:srgbClr val="003300"/>
                </a:solidFill>
                <a:latin typeface="Calibri" panose="020F0502020204030204" pitchFamily="34" charset="0"/>
              </a:rPr>
              <a:t>« grosso modo »</a:t>
            </a:r>
            <a:r>
              <a:rPr lang="fr-FR" sz="1700" dirty="0" smtClean="0">
                <a:solidFill>
                  <a:srgbClr val="003300"/>
                </a:solidFill>
                <a:latin typeface="Calibri" panose="020F0502020204030204" pitchFamily="34" charset="0"/>
              </a:rPr>
              <a:t> </a:t>
            </a:r>
            <a:r>
              <a:rPr lang="fr-FR" sz="1700" dirty="0">
                <a:solidFill>
                  <a:srgbClr val="003300"/>
                </a:solidFill>
                <a:latin typeface="Calibri" panose="020F0502020204030204" pitchFamily="34" charset="0"/>
              </a:rPr>
              <a:t>mécaniques, déterministes. Tel phénomène A provoque tel autre phénomène B, B provoque C etc... </a:t>
            </a:r>
            <a:r>
              <a:rPr lang="fr-FR" sz="1700" dirty="0" smtClean="0">
                <a:solidFill>
                  <a:srgbClr val="003300"/>
                </a:solidFill>
                <a:latin typeface="Calibri" panose="020F0502020204030204" pitchFamily="34" charset="0"/>
              </a:rPr>
              <a:t>Et ainsi de suite (°). </a:t>
            </a:r>
          </a:p>
          <a:p>
            <a:pPr algn="just" hangingPunct="0"/>
            <a:endParaRPr lang="fr-FR" sz="1700" dirty="0" smtClean="0">
              <a:solidFill>
                <a:srgbClr val="003300"/>
              </a:solidFill>
              <a:latin typeface="Calibri" panose="020F0502020204030204" pitchFamily="34" charset="0"/>
            </a:endParaRPr>
          </a:p>
          <a:p>
            <a:pPr algn="just" hangingPunct="0"/>
            <a:r>
              <a:rPr lang="fr-FR" sz="1700" dirty="0" smtClean="0">
                <a:solidFill>
                  <a:srgbClr val="003300"/>
                </a:solidFill>
                <a:latin typeface="Calibri" panose="020F0502020204030204" pitchFamily="34" charset="0"/>
              </a:rPr>
              <a:t>Pour les scientifiques, </a:t>
            </a:r>
            <a:r>
              <a:rPr lang="fr-FR" sz="1700" b="1" dirty="0" smtClean="0">
                <a:solidFill>
                  <a:srgbClr val="003300"/>
                </a:solidFill>
                <a:latin typeface="Calibri" panose="020F0502020204030204" pitchFamily="34" charset="0"/>
              </a:rPr>
              <a:t>tous les phénomènes dans l’univers ont toujours une ou plusieurs causes (qui les précèdent)</a:t>
            </a:r>
            <a:r>
              <a:rPr lang="fr-FR" sz="1700" dirty="0" smtClean="0">
                <a:solidFill>
                  <a:srgbClr val="003300"/>
                </a:solidFill>
                <a:latin typeface="Calibri" panose="020F0502020204030204" pitchFamily="34" charset="0"/>
              </a:rPr>
              <a:t>.</a:t>
            </a:r>
            <a:endParaRPr lang="fr-FR" sz="1700" dirty="0">
              <a:solidFill>
                <a:srgbClr val="003300"/>
              </a:solidFill>
              <a:latin typeface="Calibri" panose="020F0502020204030204" pitchFamily="34" charset="0"/>
            </a:endParaRPr>
          </a:p>
          <a:p>
            <a:pPr algn="just" hangingPunct="0"/>
            <a:endParaRPr lang="fr-FR" sz="1700" dirty="0" smtClean="0">
              <a:solidFill>
                <a:srgbClr val="003300"/>
              </a:solidFill>
              <a:latin typeface="Calibri" panose="020F0502020204030204" pitchFamily="34" charset="0"/>
            </a:endParaRPr>
          </a:p>
          <a:p>
            <a:pPr algn="just" hangingPunct="0"/>
            <a:r>
              <a:rPr lang="fr-FR" sz="1700" dirty="0" smtClean="0">
                <a:solidFill>
                  <a:srgbClr val="003300"/>
                </a:solidFill>
                <a:latin typeface="Calibri" panose="020F0502020204030204" pitchFamily="34" charset="0"/>
              </a:rPr>
              <a:t>Pour </a:t>
            </a:r>
            <a:r>
              <a:rPr lang="fr-FR" sz="1700" dirty="0">
                <a:solidFill>
                  <a:srgbClr val="003300"/>
                </a:solidFill>
                <a:latin typeface="Calibri" panose="020F0502020204030204" pitchFamily="34" charset="0"/>
              </a:rPr>
              <a:t>la science, </a:t>
            </a:r>
            <a:r>
              <a:rPr lang="fr-FR" sz="1700" b="1" dirty="0">
                <a:solidFill>
                  <a:srgbClr val="003300"/>
                </a:solidFill>
                <a:latin typeface="Calibri" panose="020F0502020204030204" pitchFamily="34" charset="0"/>
              </a:rPr>
              <a:t>il n’existe pas de suspension des lois connues de la nature, suite à l’intervention de phénomènes magiques ou de forces supérieures, qui ne procéderaient pas de lois </a:t>
            </a:r>
            <a:r>
              <a:rPr lang="fr-FR" sz="1700" b="1" dirty="0" smtClean="0">
                <a:solidFill>
                  <a:srgbClr val="003300"/>
                </a:solidFill>
                <a:latin typeface="Calibri" panose="020F0502020204030204" pitchFamily="34" charset="0"/>
              </a:rPr>
              <a:t>globalement « grosso modo » déterministes (+)</a:t>
            </a:r>
            <a:r>
              <a:rPr lang="fr-FR" sz="1700" dirty="0" smtClean="0">
                <a:solidFill>
                  <a:srgbClr val="003300"/>
                </a:solidFill>
                <a:latin typeface="Calibri" panose="020F0502020204030204" pitchFamily="34" charset="0"/>
              </a:rPr>
              <a:t>. </a:t>
            </a:r>
            <a:r>
              <a:rPr lang="fr-FR" sz="1700" dirty="0">
                <a:solidFill>
                  <a:srgbClr val="003300"/>
                </a:solidFill>
                <a:latin typeface="Calibri" panose="020F0502020204030204" pitchFamily="34" charset="0"/>
              </a:rPr>
              <a:t>Le surnaturel aux yeux de la Science, n’existe pas </a:t>
            </a:r>
            <a:endParaRPr lang="fr-FR" sz="1700" dirty="0" smtClean="0">
              <a:solidFill>
                <a:srgbClr val="003300"/>
              </a:solidFill>
              <a:latin typeface="Calibri" panose="020F0502020204030204" pitchFamily="34" charset="0"/>
            </a:endParaRPr>
          </a:p>
          <a:p>
            <a:pPr algn="just" hangingPunct="0"/>
            <a:endParaRPr lang="fr-FR" sz="1200" dirty="0" smtClean="0">
              <a:solidFill>
                <a:srgbClr val="003300"/>
              </a:solidFill>
              <a:latin typeface="Calibri" panose="020F0502020204030204" pitchFamily="34" charset="0"/>
            </a:endParaRPr>
          </a:p>
          <a:p>
            <a:pPr algn="just" hangingPunct="0"/>
            <a:r>
              <a:rPr lang="fr-FR" sz="1200" dirty="0" smtClean="0">
                <a:solidFill>
                  <a:srgbClr val="003300"/>
                </a:solidFill>
                <a:latin typeface="Calibri" panose="020F0502020204030204" pitchFamily="34" charset="0"/>
              </a:rPr>
              <a:t>(°) </a:t>
            </a:r>
            <a:r>
              <a:rPr lang="fr-FR" sz="1200" dirty="0">
                <a:solidFill>
                  <a:srgbClr val="003300"/>
                </a:solidFill>
                <a:latin typeface="Calibri" panose="020F0502020204030204" pitchFamily="34" charset="0"/>
              </a:rPr>
              <a:t>Bien que la mécanique quantique a remis en cause, dans certaines limites précises, cette vision strictement déterministe. Mais on admet toujours, que le déterminisme des lois physiques de l’univers s’applique </a:t>
            </a:r>
            <a:r>
              <a:rPr lang="fr-FR" sz="1200" b="1" i="1" dirty="0">
                <a:solidFill>
                  <a:srgbClr val="003300"/>
                </a:solidFill>
                <a:latin typeface="Calibri" panose="020F0502020204030204" pitchFamily="34" charset="0"/>
              </a:rPr>
              <a:t>au niveau macroscopique</a:t>
            </a:r>
            <a:r>
              <a:rPr lang="fr-FR" sz="1200" dirty="0">
                <a:solidFill>
                  <a:srgbClr val="003300"/>
                </a:solidFill>
                <a:latin typeface="Calibri" panose="020F0502020204030204" pitchFamily="34" charset="0"/>
              </a:rPr>
              <a:t>, même si ce n’est plus le cas à l’échelle des particules </a:t>
            </a:r>
            <a:r>
              <a:rPr lang="fr-FR" sz="1200" dirty="0" smtClean="0">
                <a:solidFill>
                  <a:srgbClr val="003300"/>
                </a:solidFill>
                <a:latin typeface="Calibri" panose="020F0502020204030204" pitchFamily="34" charset="0"/>
              </a:rPr>
              <a:t>élémentaires (échelle quantique).</a:t>
            </a:r>
          </a:p>
          <a:p>
            <a:pPr algn="just" hangingPunct="0"/>
            <a:endParaRPr lang="fr-FR" sz="1200" dirty="0" smtClean="0">
              <a:solidFill>
                <a:srgbClr val="003300"/>
              </a:solidFill>
              <a:latin typeface="Calibri" panose="020F0502020204030204" pitchFamily="34" charset="0"/>
            </a:endParaRPr>
          </a:p>
          <a:p>
            <a:pPr algn="just" hangingPunct="0"/>
            <a:r>
              <a:rPr lang="fr-FR" sz="1200" dirty="0" smtClean="0">
                <a:solidFill>
                  <a:srgbClr val="003300"/>
                </a:solidFill>
                <a:latin typeface="Calibri" panose="020F0502020204030204" pitchFamily="34" charset="0"/>
              </a:rPr>
              <a:t>(+) </a:t>
            </a:r>
            <a:r>
              <a:rPr lang="fr-FR" sz="1200" dirty="0">
                <a:solidFill>
                  <a:srgbClr val="003300"/>
                </a:solidFill>
                <a:latin typeface="Calibri" panose="020F0502020204030204" pitchFamily="34" charset="0"/>
              </a:rPr>
              <a:t>Pour la science, un fait comme celui relaté par la Bible (Josué 10,13) _ l’arrêt, pendant un jour entier, de la course du soleil vers le couchant et de la lune</a:t>
            </a:r>
            <a:r>
              <a:rPr lang="fr-FR" sz="1200" b="1" dirty="0">
                <a:solidFill>
                  <a:srgbClr val="003300"/>
                </a:solidFill>
                <a:latin typeface="Calibri" panose="020F0502020204030204" pitchFamily="34" charset="0"/>
              </a:rPr>
              <a:t>, </a:t>
            </a:r>
            <a:r>
              <a:rPr lang="fr-FR" sz="1200" i="1" dirty="0">
                <a:solidFill>
                  <a:srgbClr val="003300"/>
                </a:solidFill>
                <a:latin typeface="Calibri" panose="020F0502020204030204" pitchFamily="34" charset="0"/>
              </a:rPr>
              <a:t>sur une simple injonction du chef du peuple d’Israël, Josué</a:t>
            </a:r>
            <a:r>
              <a:rPr lang="fr-FR" sz="1200" dirty="0">
                <a:solidFill>
                  <a:srgbClr val="003300"/>
                </a:solidFill>
                <a:latin typeface="Calibri" panose="020F0502020204030204" pitchFamily="34" charset="0"/>
              </a:rPr>
              <a:t> _, fait contraire aux « lois connus » </a:t>
            </a:r>
            <a:r>
              <a:rPr lang="fr-FR" sz="1200" dirty="0" smtClean="0">
                <a:solidFill>
                  <a:srgbClr val="003300"/>
                </a:solidFill>
                <a:latin typeface="Calibri" panose="020F0502020204030204" pitchFamily="34" charset="0"/>
              </a:rPr>
              <a:t>dans l’univers que nous habitons, </a:t>
            </a:r>
            <a:r>
              <a:rPr lang="fr-FR" sz="1200" dirty="0">
                <a:solidFill>
                  <a:srgbClr val="003300"/>
                </a:solidFill>
                <a:latin typeface="Calibri" panose="020F0502020204030204" pitchFamily="34" charset="0"/>
              </a:rPr>
              <a:t>est...  soit faux, soit vérifié. Dans le deuxième cas, nos </a:t>
            </a:r>
            <a:r>
              <a:rPr lang="fr-FR" sz="1200" dirty="0" smtClean="0">
                <a:solidFill>
                  <a:srgbClr val="003300"/>
                </a:solidFill>
                <a:latin typeface="Calibri" panose="020F0502020204030204" pitchFamily="34" charset="0"/>
              </a:rPr>
              <a:t>lois physiques </a:t>
            </a:r>
            <a:r>
              <a:rPr lang="fr-FR" sz="1200" dirty="0">
                <a:solidFill>
                  <a:srgbClr val="003300"/>
                </a:solidFill>
                <a:latin typeface="Calibri" panose="020F0502020204030204" pitchFamily="34" charset="0"/>
              </a:rPr>
              <a:t>« connues » </a:t>
            </a:r>
            <a:r>
              <a:rPr lang="fr-FR" sz="1200" dirty="0" smtClean="0">
                <a:solidFill>
                  <a:srgbClr val="003300"/>
                </a:solidFill>
                <a:latin typeface="Calibri" panose="020F0502020204030204" pitchFamily="34" charset="0"/>
              </a:rPr>
              <a:t>seraient totalement à </a:t>
            </a:r>
            <a:r>
              <a:rPr lang="fr-FR" sz="1200" dirty="0">
                <a:solidFill>
                  <a:srgbClr val="003300"/>
                </a:solidFill>
                <a:latin typeface="Calibri" panose="020F0502020204030204" pitchFamily="34" charset="0"/>
              </a:rPr>
              <a:t>changer</a:t>
            </a:r>
            <a:r>
              <a:rPr lang="fr-FR" sz="1200" dirty="0" smtClean="0">
                <a:solidFill>
                  <a:srgbClr val="003300"/>
                </a:solidFill>
                <a:latin typeface="Calibri" panose="020F0502020204030204" pitchFamily="34" charset="0"/>
              </a:rPr>
              <a:t>. </a:t>
            </a:r>
            <a:r>
              <a:rPr lang="fr-FR" sz="1200" i="1" dirty="0" smtClean="0">
                <a:solidFill>
                  <a:srgbClr val="003300"/>
                </a:solidFill>
                <a:latin typeface="Calibri" panose="020F0502020204030204" pitchFamily="34" charset="0"/>
              </a:rPr>
              <a:t>Depuis que la méthode scientifique existe, ce genre de phénomène spectaculaire n’a jamais été observé</a:t>
            </a:r>
            <a:r>
              <a:rPr lang="fr-FR" sz="1200" dirty="0" smtClean="0">
                <a:solidFill>
                  <a:srgbClr val="003300"/>
                </a:solidFill>
                <a:latin typeface="Calibri" panose="020F0502020204030204" pitchFamily="34" charset="0"/>
              </a:rPr>
              <a:t>.</a:t>
            </a:r>
            <a:endParaRPr lang="fr-FR" sz="1000" dirty="0">
              <a:solidFill>
                <a:srgbClr val="003300"/>
              </a:solidFill>
              <a:latin typeface="Calibri" panose="020F0502020204030204" pitchFamily="34" charset="0"/>
            </a:endParaRPr>
          </a:p>
        </p:txBody>
      </p:sp>
    </p:spTree>
    <p:extLst>
      <p:ext uri="{BB962C8B-B14F-4D97-AF65-F5344CB8AC3E}">
        <p14:creationId xmlns:p14="http://schemas.microsoft.com/office/powerpoint/2010/main" val="22989190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10928044" y="5941840"/>
            <a:ext cx="542697" cy="279400"/>
          </a:xfrm>
        </p:spPr>
        <p:txBody>
          <a:bodyPr/>
          <a:lstStyle/>
          <a:p>
            <a:fld id="{D57F1E4F-1CFF-5643-939E-217C01CDF565}" type="slidenum">
              <a:rPr lang="en-US" smtClean="0"/>
              <a:pPr/>
              <a:t>23</a:t>
            </a:fld>
            <a:endParaRPr lang="en-US" dirty="0"/>
          </a:p>
        </p:txBody>
      </p:sp>
      <p:sp>
        <p:nvSpPr>
          <p:cNvPr id="3" name="ZoneTexte 2"/>
          <p:cNvSpPr txBox="1"/>
          <p:nvPr/>
        </p:nvSpPr>
        <p:spPr>
          <a:xfrm>
            <a:off x="733329" y="642797"/>
            <a:ext cx="9089679" cy="369332"/>
          </a:xfrm>
          <a:prstGeom prst="rect">
            <a:avLst/>
          </a:prstGeom>
          <a:noFill/>
        </p:spPr>
        <p:txBody>
          <a:bodyPr wrap="square" rtlCol="0">
            <a:spAutoFit/>
          </a:bodyPr>
          <a:lstStyle/>
          <a:p>
            <a:r>
              <a:rPr lang="fr-FR" b="1" dirty="0" smtClean="0">
                <a:solidFill>
                  <a:srgbClr val="003300"/>
                </a:solidFill>
                <a:latin typeface="Calibri" panose="020F0502020204030204" pitchFamily="34" charset="0"/>
              </a:rPr>
              <a:t>6. Les </a:t>
            </a:r>
            <a:r>
              <a:rPr lang="fr-FR" b="1" dirty="0">
                <a:solidFill>
                  <a:srgbClr val="003300"/>
                </a:solidFill>
                <a:latin typeface="Calibri" panose="020F0502020204030204" pitchFamily="34" charset="0"/>
              </a:rPr>
              <a:t>présupposés de la démarche scientifique (suite</a:t>
            </a:r>
            <a:r>
              <a:rPr lang="fr-FR" b="1" dirty="0" smtClean="0">
                <a:solidFill>
                  <a:srgbClr val="003300"/>
                </a:solidFill>
                <a:latin typeface="Calibri" panose="020F0502020204030204" pitchFamily="34" charset="0"/>
              </a:rPr>
              <a:t>)</a:t>
            </a:r>
            <a:endParaRPr lang="fr-FR" b="1" dirty="0">
              <a:solidFill>
                <a:srgbClr val="003300"/>
              </a:solidFill>
              <a:latin typeface="Calibri" panose="020F0502020204030204" pitchFamily="34" charset="0"/>
            </a:endParaRPr>
          </a:p>
        </p:txBody>
      </p:sp>
      <p:sp>
        <p:nvSpPr>
          <p:cNvPr id="5" name="ZoneTexte 4"/>
          <p:cNvSpPr txBox="1"/>
          <p:nvPr/>
        </p:nvSpPr>
        <p:spPr>
          <a:xfrm>
            <a:off x="733329" y="1115251"/>
            <a:ext cx="9632889" cy="369332"/>
          </a:xfrm>
          <a:prstGeom prst="rect">
            <a:avLst/>
          </a:prstGeom>
          <a:noFill/>
        </p:spPr>
        <p:txBody>
          <a:bodyPr wrap="square" rtlCol="0">
            <a:spAutoFit/>
          </a:bodyPr>
          <a:lstStyle/>
          <a:p>
            <a:r>
              <a:rPr lang="fr-FR" u="sng" dirty="0" smtClean="0">
                <a:solidFill>
                  <a:srgbClr val="003300"/>
                </a:solidFill>
                <a:latin typeface="Calibri" panose="020F0502020204030204" pitchFamily="34" charset="0"/>
              </a:rPr>
              <a:t>6.2. </a:t>
            </a:r>
            <a:r>
              <a:rPr lang="fr-FR" u="sng" dirty="0">
                <a:solidFill>
                  <a:srgbClr val="003300"/>
                </a:solidFill>
                <a:latin typeface="Calibri" panose="020F0502020204030204" pitchFamily="34" charset="0"/>
              </a:rPr>
              <a:t>Le monde est essentiellement cohérent, aucune </a:t>
            </a:r>
            <a:r>
              <a:rPr lang="fr-FR" u="sng" dirty="0" smtClean="0">
                <a:solidFill>
                  <a:srgbClr val="003300"/>
                </a:solidFill>
                <a:latin typeface="Calibri" panose="020F0502020204030204" pitchFamily="34" charset="0"/>
              </a:rPr>
              <a:t>loi de l’univers </a:t>
            </a:r>
            <a:r>
              <a:rPr lang="fr-FR" u="sng" dirty="0">
                <a:solidFill>
                  <a:srgbClr val="003300"/>
                </a:solidFill>
                <a:latin typeface="Calibri" panose="020F0502020204030204" pitchFamily="34" charset="0"/>
              </a:rPr>
              <a:t>ne contredisant une autre loi</a:t>
            </a:r>
          </a:p>
        </p:txBody>
      </p:sp>
      <p:sp>
        <p:nvSpPr>
          <p:cNvPr id="6" name="ZoneTexte 5"/>
          <p:cNvSpPr txBox="1"/>
          <p:nvPr/>
        </p:nvSpPr>
        <p:spPr>
          <a:xfrm>
            <a:off x="733329" y="1548143"/>
            <a:ext cx="10746465" cy="4585871"/>
          </a:xfrm>
          <a:prstGeom prst="rect">
            <a:avLst/>
          </a:prstGeom>
          <a:noFill/>
        </p:spPr>
        <p:txBody>
          <a:bodyPr wrap="square" rtlCol="0">
            <a:spAutoFit/>
          </a:bodyPr>
          <a:lstStyle/>
          <a:p>
            <a:pPr algn="just" hangingPunct="0"/>
            <a:r>
              <a:rPr lang="fr-FR" sz="1700" dirty="0">
                <a:solidFill>
                  <a:srgbClr val="003300"/>
                </a:solidFill>
                <a:latin typeface="Calibri" panose="020F0502020204030204" pitchFamily="34" charset="0"/>
              </a:rPr>
              <a:t>La Science admet l’existence d’une </a:t>
            </a:r>
            <a:r>
              <a:rPr lang="fr-FR" sz="1700" dirty="0" smtClean="0">
                <a:solidFill>
                  <a:srgbClr val="003300"/>
                </a:solidFill>
                <a:latin typeface="Calibri" panose="020F0502020204030204" pitchFamily="34" charset="0"/>
              </a:rPr>
              <a:t>« connaissance </a:t>
            </a:r>
            <a:r>
              <a:rPr lang="fr-FR" sz="1700" dirty="0">
                <a:solidFill>
                  <a:srgbClr val="003300"/>
                </a:solidFill>
                <a:latin typeface="Calibri" panose="020F0502020204030204" pitchFamily="34" charset="0"/>
              </a:rPr>
              <a:t>ultime et </a:t>
            </a:r>
            <a:r>
              <a:rPr lang="fr-FR" sz="1700" dirty="0" smtClean="0">
                <a:solidFill>
                  <a:srgbClr val="003300"/>
                </a:solidFill>
                <a:latin typeface="Calibri" panose="020F0502020204030204" pitchFamily="34" charset="0"/>
              </a:rPr>
              <a:t>certaine » (*). </a:t>
            </a:r>
          </a:p>
          <a:p>
            <a:pPr algn="just" hangingPunct="0"/>
            <a:r>
              <a:rPr lang="fr-FR" sz="1700" dirty="0" smtClean="0">
                <a:solidFill>
                  <a:srgbClr val="003300"/>
                </a:solidFill>
                <a:latin typeface="Calibri" panose="020F0502020204030204" pitchFamily="34" charset="0"/>
              </a:rPr>
              <a:t>La </a:t>
            </a:r>
            <a:r>
              <a:rPr lang="fr-FR" sz="1700" dirty="0">
                <a:solidFill>
                  <a:srgbClr val="003300"/>
                </a:solidFill>
                <a:latin typeface="Calibri" panose="020F0502020204030204" pitchFamily="34" charset="0"/>
              </a:rPr>
              <a:t>démarche scientifique est aussi basée sur la conviction _  la </a:t>
            </a:r>
            <a:r>
              <a:rPr lang="fr-FR" sz="1700" dirty="0" smtClean="0">
                <a:solidFill>
                  <a:srgbClr val="003300"/>
                </a:solidFill>
                <a:latin typeface="Calibri" panose="020F0502020204030204" pitchFamily="34" charset="0"/>
              </a:rPr>
              <a:t>confiance (°) </a:t>
            </a:r>
            <a:r>
              <a:rPr lang="fr-FR" sz="1700" dirty="0">
                <a:solidFill>
                  <a:srgbClr val="003300"/>
                </a:solidFill>
                <a:latin typeface="Calibri" panose="020F0502020204030204" pitchFamily="34" charset="0"/>
              </a:rPr>
              <a:t>_ que le monde observé n’est pas </a:t>
            </a:r>
            <a:r>
              <a:rPr lang="fr-FR" sz="1700" dirty="0" smtClean="0">
                <a:solidFill>
                  <a:srgbClr val="003300"/>
                </a:solidFill>
                <a:latin typeface="Calibri" panose="020F0502020204030204" pitchFamily="34" charset="0"/>
              </a:rPr>
              <a:t>totalement instable, imprévisible, imprédictible, au niveau de ses lois </a:t>
            </a:r>
            <a:r>
              <a:rPr lang="fr-FR" sz="1700" dirty="0">
                <a:solidFill>
                  <a:srgbClr val="003300"/>
                </a:solidFill>
                <a:latin typeface="Calibri" panose="020F0502020204030204" pitchFamily="34" charset="0"/>
              </a:rPr>
              <a:t>et </a:t>
            </a:r>
            <a:r>
              <a:rPr lang="fr-FR" sz="1700" dirty="0" smtClean="0">
                <a:solidFill>
                  <a:srgbClr val="003300"/>
                </a:solidFill>
                <a:latin typeface="Calibri" panose="020F0502020204030204" pitchFamily="34" charset="0"/>
              </a:rPr>
              <a:t>qu’il existerait </a:t>
            </a:r>
            <a:r>
              <a:rPr lang="fr-FR" sz="1700" dirty="0">
                <a:solidFill>
                  <a:srgbClr val="003300"/>
                </a:solidFill>
                <a:latin typeface="Calibri" panose="020F0502020204030204" pitchFamily="34" charset="0"/>
              </a:rPr>
              <a:t>des vérités intangibles, voire immuables</a:t>
            </a:r>
            <a:r>
              <a:rPr lang="fr-FR" sz="1700" dirty="0" smtClean="0">
                <a:solidFill>
                  <a:srgbClr val="003300"/>
                </a:solidFill>
                <a:latin typeface="Calibri" panose="020F0502020204030204" pitchFamily="34" charset="0"/>
              </a:rPr>
              <a:t>, </a:t>
            </a:r>
            <a:r>
              <a:rPr lang="fr-FR" sz="1700" dirty="0">
                <a:solidFill>
                  <a:srgbClr val="003300"/>
                </a:solidFill>
                <a:latin typeface="Calibri" panose="020F0502020204030204" pitchFamily="34" charset="0"/>
              </a:rPr>
              <a:t>dans l’univers. </a:t>
            </a:r>
            <a:endParaRPr lang="fr-FR" sz="1700" dirty="0" smtClean="0">
              <a:solidFill>
                <a:srgbClr val="003300"/>
              </a:solidFill>
              <a:latin typeface="Calibri" panose="020F0502020204030204" pitchFamily="34" charset="0"/>
            </a:endParaRPr>
          </a:p>
          <a:p>
            <a:pPr algn="just" hangingPunct="0"/>
            <a:endParaRPr lang="fr-FR" sz="1700" dirty="0" smtClean="0">
              <a:solidFill>
                <a:srgbClr val="003300"/>
              </a:solidFill>
              <a:latin typeface="Calibri" panose="020F0502020204030204" pitchFamily="34" charset="0"/>
            </a:endParaRPr>
          </a:p>
          <a:p>
            <a:pPr algn="just" hangingPunct="0"/>
            <a:r>
              <a:rPr lang="fr-FR" sz="1700" dirty="0" smtClean="0">
                <a:solidFill>
                  <a:srgbClr val="003300"/>
                </a:solidFill>
                <a:latin typeface="Calibri" panose="020F0502020204030204" pitchFamily="34" charset="0"/>
              </a:rPr>
              <a:t>De </a:t>
            </a:r>
            <a:r>
              <a:rPr lang="fr-FR" sz="1700" dirty="0">
                <a:solidFill>
                  <a:srgbClr val="003300"/>
                </a:solidFill>
                <a:latin typeface="Calibri" panose="020F0502020204030204" pitchFamily="34" charset="0"/>
              </a:rPr>
              <a:t>cette réalité ultime découlerait toutes les </a:t>
            </a:r>
            <a:r>
              <a:rPr lang="fr-FR" sz="1700" dirty="0" smtClean="0">
                <a:solidFill>
                  <a:srgbClr val="003300"/>
                </a:solidFill>
                <a:latin typeface="Calibri" panose="020F0502020204030204" pitchFamily="34" charset="0"/>
              </a:rPr>
              <a:t>lois de l’univers (en particulier les lois physiques). Et aucune loi, dans l’univers, </a:t>
            </a:r>
            <a:r>
              <a:rPr lang="fr-FR" sz="1700" dirty="0">
                <a:solidFill>
                  <a:srgbClr val="003300"/>
                </a:solidFill>
                <a:latin typeface="Calibri" panose="020F0502020204030204" pitchFamily="34" charset="0"/>
              </a:rPr>
              <a:t>ne </a:t>
            </a:r>
            <a:r>
              <a:rPr lang="fr-FR" sz="1700" dirty="0" smtClean="0">
                <a:solidFill>
                  <a:srgbClr val="003300"/>
                </a:solidFill>
                <a:latin typeface="Calibri" panose="020F0502020204030204" pitchFamily="34" charset="0"/>
              </a:rPr>
              <a:t>pourrait être contradiction (ou incohérente) avec une </a:t>
            </a:r>
            <a:r>
              <a:rPr lang="fr-FR" sz="1700" dirty="0">
                <a:solidFill>
                  <a:srgbClr val="003300"/>
                </a:solidFill>
                <a:latin typeface="Calibri" panose="020F0502020204030204" pitchFamily="34" charset="0"/>
              </a:rPr>
              <a:t>autre </a:t>
            </a:r>
            <a:r>
              <a:rPr lang="fr-FR" sz="1700" dirty="0" smtClean="0">
                <a:solidFill>
                  <a:srgbClr val="003300"/>
                </a:solidFill>
                <a:latin typeface="Calibri" panose="020F0502020204030204" pitchFamily="34" charset="0"/>
              </a:rPr>
              <a:t>loi de l’univers. Les lois quantiques, qui s’appliquent au niveau microscopique (niveau quantique, atomique, à l’échelle des particules et des atomes), ne sont pas, a priori, contradictoires avec les lois de la Relativité générale, qui elles s’appliquent au niveau macroscopique (à l’échelle des planètes, des galaxies,  de l’univers, celui dans lequel nous vivons).</a:t>
            </a:r>
          </a:p>
          <a:p>
            <a:pPr algn="just" hangingPunct="0"/>
            <a:endParaRPr lang="fr-FR" sz="1700" dirty="0" smtClean="0">
              <a:solidFill>
                <a:srgbClr val="003300"/>
              </a:solidFill>
              <a:latin typeface="Calibri" panose="020F0502020204030204" pitchFamily="34" charset="0"/>
            </a:endParaRPr>
          </a:p>
          <a:p>
            <a:pPr algn="just" hangingPunct="0"/>
            <a:r>
              <a:rPr lang="fr-FR" sz="1700" dirty="0" smtClean="0">
                <a:solidFill>
                  <a:srgbClr val="003300"/>
                </a:solidFill>
                <a:latin typeface="Calibri" panose="020F0502020204030204" pitchFamily="34" charset="0"/>
              </a:rPr>
              <a:t>(*) C’est pourquoi les scientifiques recherche toujours une </a:t>
            </a:r>
            <a:r>
              <a:rPr lang="fr-FR" sz="1700" i="1" dirty="0" smtClean="0">
                <a:solidFill>
                  <a:srgbClr val="003300"/>
                </a:solidFill>
                <a:latin typeface="Calibri" panose="020F0502020204030204" pitchFamily="34" charset="0"/>
              </a:rPr>
              <a:t>théorie physique unitaire</a:t>
            </a:r>
            <a:r>
              <a:rPr lang="fr-FR" sz="1700" dirty="0" smtClean="0">
                <a:solidFill>
                  <a:srgbClr val="003300"/>
                </a:solidFill>
                <a:latin typeface="Calibri" panose="020F0502020204030204" pitchFamily="34" charset="0"/>
              </a:rPr>
              <a:t>, qui unifierait toutes les lois physiques de l’Univers (recherche qui a, d’ailleurs, occupé l’esprit d’Einstein, une partie de sa vie …).</a:t>
            </a:r>
          </a:p>
          <a:p>
            <a:pPr algn="just" hangingPunct="0"/>
            <a:endParaRPr lang="fr-FR" sz="1700" dirty="0" smtClean="0">
              <a:solidFill>
                <a:srgbClr val="003300"/>
              </a:solidFill>
              <a:latin typeface="Calibri" panose="020F0502020204030204" pitchFamily="34" charset="0"/>
            </a:endParaRPr>
          </a:p>
          <a:p>
            <a:pPr algn="just" hangingPunct="0"/>
            <a:r>
              <a:rPr lang="fr-FR" sz="1700" dirty="0" smtClean="0">
                <a:solidFill>
                  <a:srgbClr val="003300"/>
                </a:solidFill>
                <a:latin typeface="Calibri" panose="020F0502020204030204" pitchFamily="34" charset="0"/>
              </a:rPr>
              <a:t>(°) </a:t>
            </a:r>
            <a:r>
              <a:rPr lang="fr-FR" sz="1700" dirty="0" smtClean="0">
                <a:solidFill>
                  <a:srgbClr val="FF0000"/>
                </a:solidFill>
                <a:latin typeface="Calibri" panose="020F0502020204030204" pitchFamily="34" charset="0"/>
              </a:rPr>
              <a:t>L’on doit reconnaître que c’est une forme de dogme. </a:t>
            </a:r>
            <a:r>
              <a:rPr lang="fr-FR" dirty="0" smtClean="0">
                <a:solidFill>
                  <a:srgbClr val="003300"/>
                </a:solidFill>
                <a:latin typeface="Calibri" panose="020F0502020204030204" pitchFamily="34" charset="0"/>
              </a:rPr>
              <a:t>Est-ce que cette confiance ou cet optimisme dans la possibilité de l’homme de comprendre tout l’univers, que le scientifique considère, a priori, comme intelligible, sont-ils bien placés ? N’est-ce pas la preuve d’un grand orgueil ?</a:t>
            </a:r>
            <a:endParaRPr lang="fr-FR" dirty="0">
              <a:solidFill>
                <a:srgbClr val="003300"/>
              </a:solidFill>
              <a:latin typeface="Calibri" panose="020F0502020204030204" pitchFamily="34" charset="0"/>
            </a:endParaRPr>
          </a:p>
        </p:txBody>
      </p:sp>
    </p:spTree>
    <p:extLst>
      <p:ext uri="{BB962C8B-B14F-4D97-AF65-F5344CB8AC3E}">
        <p14:creationId xmlns:p14="http://schemas.microsoft.com/office/powerpoint/2010/main" val="26362733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D57F1E4F-1CFF-5643-939E-217C01CDF565}" type="slidenum">
              <a:rPr lang="en-US" smtClean="0"/>
              <a:pPr/>
              <a:t>24</a:t>
            </a:fld>
            <a:endParaRPr lang="en-US" dirty="0"/>
          </a:p>
        </p:txBody>
      </p:sp>
      <p:sp>
        <p:nvSpPr>
          <p:cNvPr id="3" name="ZoneTexte 2"/>
          <p:cNvSpPr txBox="1"/>
          <p:nvPr/>
        </p:nvSpPr>
        <p:spPr>
          <a:xfrm>
            <a:off x="733329" y="642797"/>
            <a:ext cx="9089679" cy="369332"/>
          </a:xfrm>
          <a:prstGeom prst="rect">
            <a:avLst/>
          </a:prstGeom>
          <a:noFill/>
        </p:spPr>
        <p:txBody>
          <a:bodyPr wrap="square" rtlCol="0">
            <a:spAutoFit/>
          </a:bodyPr>
          <a:lstStyle/>
          <a:p>
            <a:r>
              <a:rPr lang="fr-FR" b="1" dirty="0" smtClean="0">
                <a:solidFill>
                  <a:srgbClr val="003300"/>
                </a:solidFill>
                <a:latin typeface="Calibri" panose="020F0502020204030204" pitchFamily="34" charset="0"/>
              </a:rPr>
              <a:t>6. Les </a:t>
            </a:r>
            <a:r>
              <a:rPr lang="fr-FR" b="1" dirty="0">
                <a:solidFill>
                  <a:srgbClr val="003300"/>
                </a:solidFill>
                <a:latin typeface="Calibri" panose="020F0502020204030204" pitchFamily="34" charset="0"/>
              </a:rPr>
              <a:t>présupposés de la démarche scientifique (suite</a:t>
            </a:r>
            <a:r>
              <a:rPr lang="fr-FR" b="1" dirty="0" smtClean="0">
                <a:solidFill>
                  <a:srgbClr val="003300"/>
                </a:solidFill>
                <a:latin typeface="Calibri" panose="020F0502020204030204" pitchFamily="34" charset="0"/>
              </a:rPr>
              <a:t>)</a:t>
            </a:r>
            <a:endParaRPr lang="fr-FR" b="1" dirty="0">
              <a:solidFill>
                <a:srgbClr val="003300"/>
              </a:solidFill>
              <a:latin typeface="Calibri" panose="020F0502020204030204" pitchFamily="34" charset="0"/>
            </a:endParaRPr>
          </a:p>
        </p:txBody>
      </p:sp>
      <p:sp>
        <p:nvSpPr>
          <p:cNvPr id="4" name="ZoneTexte 3"/>
          <p:cNvSpPr txBox="1"/>
          <p:nvPr/>
        </p:nvSpPr>
        <p:spPr>
          <a:xfrm>
            <a:off x="733329" y="1115251"/>
            <a:ext cx="9632889" cy="369332"/>
          </a:xfrm>
          <a:prstGeom prst="rect">
            <a:avLst/>
          </a:prstGeom>
          <a:noFill/>
        </p:spPr>
        <p:txBody>
          <a:bodyPr wrap="square" rtlCol="0">
            <a:spAutoFit/>
          </a:bodyPr>
          <a:lstStyle/>
          <a:p>
            <a:r>
              <a:rPr lang="fr-FR" u="sng" dirty="0" smtClean="0">
                <a:solidFill>
                  <a:srgbClr val="003300"/>
                </a:solidFill>
                <a:latin typeface="Calibri" panose="020F0502020204030204" pitchFamily="34" charset="0"/>
              </a:rPr>
              <a:t>6.3. </a:t>
            </a:r>
            <a:r>
              <a:rPr lang="fr-FR" u="sng" dirty="0">
                <a:solidFill>
                  <a:srgbClr val="003300"/>
                </a:solidFill>
                <a:latin typeface="Calibri" panose="020F0502020204030204" pitchFamily="34" charset="0"/>
              </a:rPr>
              <a:t>Les lois physiques de l’univers sont stables dans le temps et </a:t>
            </a:r>
            <a:r>
              <a:rPr lang="fr-FR" u="sng" dirty="0" smtClean="0">
                <a:solidFill>
                  <a:srgbClr val="003300"/>
                </a:solidFill>
                <a:latin typeface="Calibri" panose="020F0502020204030204" pitchFamily="34" charset="0"/>
              </a:rPr>
              <a:t>l’espace</a:t>
            </a:r>
            <a:endParaRPr lang="fr-FR" u="sng" dirty="0">
              <a:solidFill>
                <a:srgbClr val="003300"/>
              </a:solidFill>
              <a:latin typeface="Calibri" panose="020F0502020204030204" pitchFamily="34" charset="0"/>
            </a:endParaRPr>
          </a:p>
        </p:txBody>
      </p:sp>
      <p:sp>
        <p:nvSpPr>
          <p:cNvPr id="5" name="ZoneTexte 4"/>
          <p:cNvSpPr txBox="1"/>
          <p:nvPr/>
        </p:nvSpPr>
        <p:spPr>
          <a:xfrm>
            <a:off x="796705" y="1584356"/>
            <a:ext cx="10574447" cy="4247317"/>
          </a:xfrm>
          <a:prstGeom prst="rect">
            <a:avLst/>
          </a:prstGeom>
          <a:noFill/>
        </p:spPr>
        <p:txBody>
          <a:bodyPr wrap="square" rtlCol="0">
            <a:spAutoFit/>
          </a:bodyPr>
          <a:lstStyle/>
          <a:p>
            <a:pPr algn="just" hangingPunct="0"/>
            <a:r>
              <a:rPr lang="fr-FR" dirty="0">
                <a:solidFill>
                  <a:srgbClr val="003300"/>
                </a:solidFill>
              </a:rPr>
              <a:t>Ces lois sont </a:t>
            </a:r>
            <a:r>
              <a:rPr lang="fr-FR" dirty="0" smtClean="0">
                <a:solidFill>
                  <a:srgbClr val="003300"/>
                </a:solidFill>
              </a:rPr>
              <a:t>« vraies » / stables / immuables </a:t>
            </a:r>
            <a:r>
              <a:rPr lang="fr-FR" dirty="0">
                <a:solidFill>
                  <a:srgbClr val="003300"/>
                </a:solidFill>
              </a:rPr>
              <a:t>en tout lieu et tout temps, </a:t>
            </a:r>
            <a:r>
              <a:rPr lang="fr-FR" dirty="0" smtClean="0">
                <a:solidFill>
                  <a:srgbClr val="003300"/>
                </a:solidFill>
              </a:rPr>
              <a:t>« vraies » </a:t>
            </a:r>
            <a:r>
              <a:rPr lang="fr-FR" dirty="0">
                <a:solidFill>
                  <a:srgbClr val="003300"/>
                </a:solidFill>
              </a:rPr>
              <a:t>sur terre au XX° siècle, encore </a:t>
            </a:r>
            <a:r>
              <a:rPr lang="fr-FR" dirty="0" smtClean="0">
                <a:solidFill>
                  <a:srgbClr val="003300"/>
                </a:solidFill>
              </a:rPr>
              <a:t>« vraies », </a:t>
            </a:r>
            <a:r>
              <a:rPr lang="fr-FR" dirty="0">
                <a:solidFill>
                  <a:srgbClr val="003300"/>
                </a:solidFill>
              </a:rPr>
              <a:t>le siècle suivant ou même dans des millions d’années et dans tout l’univers </a:t>
            </a:r>
            <a:r>
              <a:rPr lang="fr-FR" dirty="0" smtClean="0">
                <a:solidFill>
                  <a:srgbClr val="003300"/>
                </a:solidFill>
              </a:rPr>
              <a:t>(°). </a:t>
            </a:r>
            <a:endParaRPr lang="fr-FR" dirty="0">
              <a:solidFill>
                <a:srgbClr val="003300"/>
              </a:solidFill>
            </a:endParaRPr>
          </a:p>
          <a:p>
            <a:pPr algn="just" hangingPunct="0"/>
            <a:endParaRPr lang="fr-FR" dirty="0" smtClean="0">
              <a:solidFill>
                <a:srgbClr val="003300"/>
              </a:solidFill>
            </a:endParaRPr>
          </a:p>
          <a:p>
            <a:pPr algn="just" hangingPunct="0"/>
            <a:r>
              <a:rPr lang="fr-FR" dirty="0" smtClean="0">
                <a:solidFill>
                  <a:srgbClr val="003300"/>
                </a:solidFill>
              </a:rPr>
              <a:t>Depuis </a:t>
            </a:r>
            <a:r>
              <a:rPr lang="fr-FR" dirty="0">
                <a:solidFill>
                  <a:srgbClr val="003300"/>
                </a:solidFill>
              </a:rPr>
              <a:t>l’existence des premières observations scientifiques (c’est à dire depuis le XVII° siècle) jusqu'à maintenant, cette affirmation a toujours été vérifiée, sur terre, dans le système solaire, et indirectement hors de ce système, grâce à certaines observations astronomiques.</a:t>
            </a:r>
          </a:p>
          <a:p>
            <a:pPr algn="just" hangingPunct="0"/>
            <a:endParaRPr lang="fr-FR" dirty="0">
              <a:solidFill>
                <a:srgbClr val="003300"/>
              </a:solidFill>
            </a:endParaRPr>
          </a:p>
          <a:p>
            <a:pPr algn="just" hangingPunct="0"/>
            <a:r>
              <a:rPr lang="fr-FR" dirty="0" smtClean="0">
                <a:solidFill>
                  <a:srgbClr val="003300"/>
                </a:solidFill>
              </a:rPr>
              <a:t>Par </a:t>
            </a:r>
            <a:r>
              <a:rPr lang="fr-FR" dirty="0">
                <a:solidFill>
                  <a:srgbClr val="003300"/>
                </a:solidFill>
              </a:rPr>
              <a:t>exemple, l’observation, depuis le XIX° siècles, des raies spectrales des étoiles a prouvé la présence des mêmes éléments et briques chimiques élémentaires, dans tout l’univers.</a:t>
            </a:r>
          </a:p>
          <a:p>
            <a:pPr algn="just" hangingPunct="0"/>
            <a:endParaRPr lang="fr-FR" dirty="0" smtClean="0">
              <a:solidFill>
                <a:srgbClr val="003300"/>
              </a:solidFill>
            </a:endParaRPr>
          </a:p>
          <a:p>
            <a:pPr algn="just" hangingPunct="0"/>
            <a:r>
              <a:rPr lang="fr-FR" dirty="0" smtClean="0">
                <a:solidFill>
                  <a:srgbClr val="003300"/>
                </a:solidFill>
              </a:rPr>
              <a:t>C’est grâce à la stabilité des lois de l’univers que l’on peut prédire les prochains passages des comètes, à proximité du soleil et d’une planète (passages de la comète de Halley</a:t>
            </a:r>
            <a:r>
              <a:rPr lang="fr-FR" dirty="0">
                <a:solidFill>
                  <a:srgbClr val="003300"/>
                </a:solidFill>
              </a:rPr>
              <a:t>, </a:t>
            </a:r>
            <a:r>
              <a:rPr lang="fr-FR" dirty="0" smtClean="0">
                <a:solidFill>
                  <a:srgbClr val="003300"/>
                </a:solidFill>
              </a:rPr>
              <a:t>de la comète </a:t>
            </a:r>
            <a:r>
              <a:rPr lang="fr-FR" dirty="0">
                <a:solidFill>
                  <a:srgbClr val="003300"/>
                </a:solidFill>
              </a:rPr>
              <a:t>de </a:t>
            </a:r>
            <a:r>
              <a:rPr lang="fr-FR" dirty="0" err="1">
                <a:solidFill>
                  <a:srgbClr val="003300"/>
                </a:solidFill>
              </a:rPr>
              <a:t>Shoemaker</a:t>
            </a:r>
            <a:r>
              <a:rPr lang="fr-FR" dirty="0">
                <a:solidFill>
                  <a:srgbClr val="003300"/>
                </a:solidFill>
              </a:rPr>
              <a:t>-Levy 9 </a:t>
            </a:r>
            <a:r>
              <a:rPr lang="fr-FR" dirty="0" smtClean="0">
                <a:solidFill>
                  <a:srgbClr val="003300"/>
                </a:solidFill>
              </a:rPr>
              <a:t>etc.)</a:t>
            </a:r>
            <a:endParaRPr lang="fr-FR" dirty="0">
              <a:solidFill>
                <a:srgbClr val="003300"/>
              </a:solidFill>
            </a:endParaRPr>
          </a:p>
          <a:p>
            <a:pPr algn="just" hangingPunct="0"/>
            <a:endParaRPr lang="fr-FR" dirty="0" smtClean="0">
              <a:solidFill>
                <a:srgbClr val="003300"/>
              </a:solidFill>
            </a:endParaRPr>
          </a:p>
          <a:p>
            <a:pPr algn="just" hangingPunct="0"/>
            <a:r>
              <a:rPr lang="fr-FR" dirty="0" smtClean="0">
                <a:solidFill>
                  <a:srgbClr val="003300"/>
                </a:solidFill>
              </a:rPr>
              <a:t>(°) On </a:t>
            </a:r>
            <a:r>
              <a:rPr lang="fr-FR" dirty="0">
                <a:solidFill>
                  <a:srgbClr val="003300"/>
                </a:solidFill>
              </a:rPr>
              <a:t>ne verrait pas, d’ailleurs, comment la science pourrait </a:t>
            </a:r>
            <a:r>
              <a:rPr lang="fr-FR" dirty="0" smtClean="0">
                <a:solidFill>
                  <a:srgbClr val="003300"/>
                </a:solidFill>
              </a:rPr>
              <a:t>approcher ou observer </a:t>
            </a:r>
            <a:r>
              <a:rPr lang="fr-FR" dirty="0">
                <a:solidFill>
                  <a:srgbClr val="003300"/>
                </a:solidFill>
              </a:rPr>
              <a:t>un monde où </a:t>
            </a:r>
            <a:r>
              <a:rPr lang="fr-FR" dirty="0" smtClean="0">
                <a:solidFill>
                  <a:srgbClr val="003300"/>
                </a:solidFill>
              </a:rPr>
              <a:t>toutes les </a:t>
            </a:r>
            <a:r>
              <a:rPr lang="fr-FR" dirty="0">
                <a:solidFill>
                  <a:srgbClr val="003300"/>
                </a:solidFill>
              </a:rPr>
              <a:t>lois </a:t>
            </a:r>
            <a:r>
              <a:rPr lang="fr-FR" dirty="0" smtClean="0">
                <a:solidFill>
                  <a:srgbClr val="003300"/>
                </a:solidFill>
              </a:rPr>
              <a:t>de l’univers (celui dans lequel nous vivons) ne </a:t>
            </a:r>
            <a:r>
              <a:rPr lang="fr-FR" dirty="0">
                <a:solidFill>
                  <a:srgbClr val="003300"/>
                </a:solidFill>
              </a:rPr>
              <a:t>seraient pas </a:t>
            </a:r>
            <a:r>
              <a:rPr lang="fr-FR" dirty="0" smtClean="0">
                <a:solidFill>
                  <a:srgbClr val="003300"/>
                </a:solidFill>
              </a:rPr>
              <a:t>universelles (immuables ou stables).</a:t>
            </a:r>
            <a:endParaRPr lang="fr-FR" dirty="0">
              <a:solidFill>
                <a:srgbClr val="003300"/>
              </a:solidFill>
            </a:endParaRPr>
          </a:p>
        </p:txBody>
      </p:sp>
    </p:spTree>
    <p:extLst>
      <p:ext uri="{BB962C8B-B14F-4D97-AF65-F5344CB8AC3E}">
        <p14:creationId xmlns:p14="http://schemas.microsoft.com/office/powerpoint/2010/main" val="35906249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10914516" y="687763"/>
            <a:ext cx="542697" cy="279400"/>
          </a:xfrm>
        </p:spPr>
        <p:txBody>
          <a:bodyPr/>
          <a:lstStyle/>
          <a:p>
            <a:fld id="{D57F1E4F-1CFF-5643-939E-217C01CDF565}" type="slidenum">
              <a:rPr lang="en-US" smtClean="0"/>
              <a:pPr/>
              <a:t>25</a:t>
            </a:fld>
            <a:endParaRPr lang="en-US" dirty="0"/>
          </a:p>
        </p:txBody>
      </p:sp>
      <p:sp>
        <p:nvSpPr>
          <p:cNvPr id="3" name="ZoneTexte 2"/>
          <p:cNvSpPr txBox="1"/>
          <p:nvPr/>
        </p:nvSpPr>
        <p:spPr>
          <a:xfrm>
            <a:off x="733329" y="642797"/>
            <a:ext cx="9089679" cy="369332"/>
          </a:xfrm>
          <a:prstGeom prst="rect">
            <a:avLst/>
          </a:prstGeom>
          <a:noFill/>
        </p:spPr>
        <p:txBody>
          <a:bodyPr wrap="square" rtlCol="0">
            <a:spAutoFit/>
          </a:bodyPr>
          <a:lstStyle/>
          <a:p>
            <a:r>
              <a:rPr lang="fr-FR" b="1" dirty="0" smtClean="0">
                <a:solidFill>
                  <a:srgbClr val="003300"/>
                </a:solidFill>
                <a:latin typeface="Calibri" panose="020F0502020204030204" pitchFamily="34" charset="0"/>
              </a:rPr>
              <a:t>6. Les </a:t>
            </a:r>
            <a:r>
              <a:rPr lang="fr-FR" b="1" dirty="0">
                <a:solidFill>
                  <a:srgbClr val="003300"/>
                </a:solidFill>
                <a:latin typeface="Calibri" panose="020F0502020204030204" pitchFamily="34" charset="0"/>
              </a:rPr>
              <a:t>présupposés de la démarche </a:t>
            </a:r>
            <a:r>
              <a:rPr lang="fr-FR" b="1" dirty="0" smtClean="0">
                <a:solidFill>
                  <a:srgbClr val="003300"/>
                </a:solidFill>
                <a:latin typeface="Calibri" panose="020F0502020204030204" pitchFamily="34" charset="0"/>
              </a:rPr>
              <a:t>scientifique (</a:t>
            </a:r>
            <a:r>
              <a:rPr lang="fr-FR" b="1" dirty="0">
                <a:solidFill>
                  <a:srgbClr val="003300"/>
                </a:solidFill>
                <a:latin typeface="Calibri" panose="020F0502020204030204" pitchFamily="34" charset="0"/>
              </a:rPr>
              <a:t>suite</a:t>
            </a:r>
            <a:r>
              <a:rPr lang="fr-FR" b="1" dirty="0" smtClean="0">
                <a:solidFill>
                  <a:srgbClr val="003300"/>
                </a:solidFill>
                <a:latin typeface="Calibri" panose="020F0502020204030204" pitchFamily="34" charset="0"/>
              </a:rPr>
              <a:t>)</a:t>
            </a:r>
            <a:endParaRPr lang="fr-FR" b="1" dirty="0">
              <a:solidFill>
                <a:srgbClr val="003300"/>
              </a:solidFill>
              <a:latin typeface="Calibri" panose="020F0502020204030204" pitchFamily="34" charset="0"/>
            </a:endParaRPr>
          </a:p>
        </p:txBody>
      </p:sp>
      <p:sp>
        <p:nvSpPr>
          <p:cNvPr id="4" name="ZoneTexte 3"/>
          <p:cNvSpPr txBox="1"/>
          <p:nvPr/>
        </p:nvSpPr>
        <p:spPr>
          <a:xfrm>
            <a:off x="733329" y="1115251"/>
            <a:ext cx="9632889" cy="369332"/>
          </a:xfrm>
          <a:prstGeom prst="rect">
            <a:avLst/>
          </a:prstGeom>
          <a:noFill/>
        </p:spPr>
        <p:txBody>
          <a:bodyPr wrap="square" rtlCol="0">
            <a:spAutoFit/>
          </a:bodyPr>
          <a:lstStyle/>
          <a:p>
            <a:r>
              <a:rPr lang="fr-FR" u="sng" dirty="0" smtClean="0">
                <a:solidFill>
                  <a:srgbClr val="003300"/>
                </a:solidFill>
                <a:latin typeface="Calibri" panose="020F0502020204030204" pitchFamily="34" charset="0"/>
              </a:rPr>
              <a:t>6.4. </a:t>
            </a:r>
            <a:r>
              <a:rPr lang="fr-FR" u="sng" dirty="0">
                <a:solidFill>
                  <a:srgbClr val="003300"/>
                </a:solidFill>
              </a:rPr>
              <a:t>Les lois physiques de l’univers suivent des lois mathématiques</a:t>
            </a:r>
            <a:endParaRPr lang="fr-FR" u="sng" dirty="0">
              <a:solidFill>
                <a:srgbClr val="003300"/>
              </a:solidFill>
              <a:latin typeface="Calibri" panose="020F0502020204030204" pitchFamily="34" charset="0"/>
            </a:endParaRPr>
          </a:p>
        </p:txBody>
      </p:sp>
      <p:sp>
        <p:nvSpPr>
          <p:cNvPr id="5" name="ZoneTexte 4"/>
          <p:cNvSpPr txBox="1"/>
          <p:nvPr/>
        </p:nvSpPr>
        <p:spPr>
          <a:xfrm>
            <a:off x="796705" y="1584356"/>
            <a:ext cx="10574447" cy="923330"/>
          </a:xfrm>
          <a:prstGeom prst="rect">
            <a:avLst/>
          </a:prstGeom>
          <a:noFill/>
        </p:spPr>
        <p:txBody>
          <a:bodyPr wrap="square" rtlCol="0">
            <a:spAutoFit/>
          </a:bodyPr>
          <a:lstStyle/>
          <a:p>
            <a:pPr algn="just" hangingPunct="0"/>
            <a:r>
              <a:rPr lang="fr-FR" dirty="0">
                <a:solidFill>
                  <a:srgbClr val="003300"/>
                </a:solidFill>
              </a:rPr>
              <a:t>De nombreuses observations ont apporté la conviction que les lois de l’univers suivent essentiellement des </a:t>
            </a:r>
            <a:r>
              <a:rPr lang="fr-FR" i="1" dirty="0">
                <a:solidFill>
                  <a:srgbClr val="003300"/>
                </a:solidFill>
              </a:rPr>
              <a:t>lois </a:t>
            </a:r>
            <a:r>
              <a:rPr lang="fr-FR" i="1" dirty="0" smtClean="0">
                <a:solidFill>
                  <a:srgbClr val="003300"/>
                </a:solidFill>
              </a:rPr>
              <a:t>mathématiques</a:t>
            </a:r>
            <a:r>
              <a:rPr lang="fr-FR" dirty="0">
                <a:solidFill>
                  <a:srgbClr val="003300"/>
                </a:solidFill>
              </a:rPr>
              <a:t> </a:t>
            </a:r>
            <a:r>
              <a:rPr lang="fr-FR" dirty="0" smtClean="0">
                <a:solidFill>
                  <a:srgbClr val="003300"/>
                </a:solidFill>
              </a:rPr>
              <a:t>[les lois physiques peuvent être modélisables par les équations mathématiques]. </a:t>
            </a:r>
            <a:r>
              <a:rPr lang="fr-FR" dirty="0">
                <a:solidFill>
                  <a:srgbClr val="003300"/>
                </a:solidFill>
              </a:rPr>
              <a:t>Constat sans </a:t>
            </a:r>
            <a:r>
              <a:rPr lang="fr-FR" dirty="0" smtClean="0">
                <a:solidFill>
                  <a:srgbClr val="003300"/>
                </a:solidFill>
              </a:rPr>
              <a:t>explication (fait que l’on n’explique pas).</a:t>
            </a:r>
            <a:endParaRPr lang="fr-FR" dirty="0">
              <a:solidFill>
                <a:srgbClr val="003300"/>
              </a:solidFill>
            </a:endParaRPr>
          </a:p>
        </p:txBody>
      </p:sp>
    </p:spTree>
    <p:extLst>
      <p:ext uri="{BB962C8B-B14F-4D97-AF65-F5344CB8AC3E}">
        <p14:creationId xmlns:p14="http://schemas.microsoft.com/office/powerpoint/2010/main" val="37721856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D57F1E4F-1CFF-5643-939E-217C01CDF565}" type="slidenum">
              <a:rPr lang="en-US" smtClean="0"/>
              <a:pPr/>
              <a:t>26</a:t>
            </a:fld>
            <a:endParaRPr lang="en-US" dirty="0"/>
          </a:p>
        </p:txBody>
      </p:sp>
      <p:sp>
        <p:nvSpPr>
          <p:cNvPr id="3" name="ZoneTexte 2"/>
          <p:cNvSpPr txBox="1"/>
          <p:nvPr/>
        </p:nvSpPr>
        <p:spPr>
          <a:xfrm>
            <a:off x="733329" y="642797"/>
            <a:ext cx="9089679" cy="369332"/>
          </a:xfrm>
          <a:prstGeom prst="rect">
            <a:avLst/>
          </a:prstGeom>
          <a:noFill/>
        </p:spPr>
        <p:txBody>
          <a:bodyPr wrap="square" rtlCol="0">
            <a:spAutoFit/>
          </a:bodyPr>
          <a:lstStyle/>
          <a:p>
            <a:r>
              <a:rPr lang="fr-FR" b="1" dirty="0" smtClean="0">
                <a:solidFill>
                  <a:srgbClr val="003300"/>
                </a:solidFill>
                <a:latin typeface="Calibri" panose="020F0502020204030204" pitchFamily="34" charset="0"/>
              </a:rPr>
              <a:t>6. Les </a:t>
            </a:r>
            <a:r>
              <a:rPr lang="fr-FR" b="1" dirty="0">
                <a:solidFill>
                  <a:srgbClr val="003300"/>
                </a:solidFill>
                <a:latin typeface="Calibri" panose="020F0502020204030204" pitchFamily="34" charset="0"/>
              </a:rPr>
              <a:t>présupposés de la démarche scientifique (suite</a:t>
            </a:r>
            <a:r>
              <a:rPr lang="fr-FR" b="1" dirty="0" smtClean="0">
                <a:solidFill>
                  <a:srgbClr val="003300"/>
                </a:solidFill>
                <a:latin typeface="Calibri" panose="020F0502020204030204" pitchFamily="34" charset="0"/>
              </a:rPr>
              <a:t>)</a:t>
            </a:r>
            <a:endParaRPr lang="fr-FR" b="1" dirty="0">
              <a:solidFill>
                <a:srgbClr val="003300"/>
              </a:solidFill>
              <a:latin typeface="Calibri" panose="020F0502020204030204" pitchFamily="34" charset="0"/>
            </a:endParaRPr>
          </a:p>
        </p:txBody>
      </p:sp>
      <p:sp>
        <p:nvSpPr>
          <p:cNvPr id="4" name="ZoneTexte 3"/>
          <p:cNvSpPr txBox="1"/>
          <p:nvPr/>
        </p:nvSpPr>
        <p:spPr>
          <a:xfrm>
            <a:off x="733329" y="1115251"/>
            <a:ext cx="9632889" cy="369332"/>
          </a:xfrm>
          <a:prstGeom prst="rect">
            <a:avLst/>
          </a:prstGeom>
          <a:noFill/>
        </p:spPr>
        <p:txBody>
          <a:bodyPr wrap="square" rtlCol="0">
            <a:spAutoFit/>
          </a:bodyPr>
          <a:lstStyle/>
          <a:p>
            <a:pPr marL="0" lvl="1" hangingPunct="0"/>
            <a:r>
              <a:rPr lang="fr-FR" u="sng" dirty="0" smtClean="0">
                <a:solidFill>
                  <a:srgbClr val="003300"/>
                </a:solidFill>
                <a:latin typeface="Calibri" panose="020F0502020204030204" pitchFamily="34" charset="0"/>
              </a:rPr>
              <a:t>6.5. </a:t>
            </a:r>
            <a:r>
              <a:rPr lang="fr-FR" u="sng" dirty="0">
                <a:solidFill>
                  <a:srgbClr val="003300"/>
                </a:solidFill>
              </a:rPr>
              <a:t>Toutes les lois de l’univers </a:t>
            </a:r>
            <a:r>
              <a:rPr lang="fr-FR" u="sng" dirty="0" smtClean="0">
                <a:solidFill>
                  <a:srgbClr val="003300"/>
                </a:solidFill>
              </a:rPr>
              <a:t>pourraient </a:t>
            </a:r>
            <a:r>
              <a:rPr lang="fr-FR" u="sng" dirty="0">
                <a:solidFill>
                  <a:srgbClr val="003300"/>
                </a:solidFill>
              </a:rPr>
              <a:t>être ramenées à une succession de lois simples</a:t>
            </a:r>
          </a:p>
        </p:txBody>
      </p:sp>
      <p:sp>
        <p:nvSpPr>
          <p:cNvPr id="5" name="ZoneTexte 4"/>
          <p:cNvSpPr txBox="1"/>
          <p:nvPr/>
        </p:nvSpPr>
        <p:spPr>
          <a:xfrm>
            <a:off x="796705" y="1584356"/>
            <a:ext cx="10574447" cy="3693319"/>
          </a:xfrm>
          <a:prstGeom prst="rect">
            <a:avLst/>
          </a:prstGeom>
          <a:noFill/>
        </p:spPr>
        <p:txBody>
          <a:bodyPr wrap="square" rtlCol="0">
            <a:spAutoFit/>
          </a:bodyPr>
          <a:lstStyle/>
          <a:p>
            <a:pPr algn="just" hangingPunct="0"/>
            <a:r>
              <a:rPr lang="fr-FR" dirty="0">
                <a:solidFill>
                  <a:srgbClr val="003300"/>
                </a:solidFill>
              </a:rPr>
              <a:t>Cette conviction des scientifiques de pouvoir toujours ramener l’univers à une série limitée de </a:t>
            </a:r>
            <a:r>
              <a:rPr lang="fr-FR" dirty="0" smtClean="0">
                <a:solidFill>
                  <a:srgbClr val="003300"/>
                </a:solidFill>
              </a:rPr>
              <a:t>« lois simples », voire « intelligibles » (?) (*), semble avoir </a:t>
            </a:r>
            <a:r>
              <a:rPr lang="fr-FR" dirty="0">
                <a:solidFill>
                  <a:srgbClr val="003300"/>
                </a:solidFill>
              </a:rPr>
              <a:t>toujours, jusqu'à maintenant</a:t>
            </a:r>
            <a:r>
              <a:rPr lang="fr-FR" dirty="0" smtClean="0">
                <a:solidFill>
                  <a:srgbClr val="003300"/>
                </a:solidFill>
              </a:rPr>
              <a:t>, [plus ou moins] </a:t>
            </a:r>
            <a:r>
              <a:rPr lang="fr-FR" dirty="0">
                <a:solidFill>
                  <a:srgbClr val="003300"/>
                </a:solidFill>
              </a:rPr>
              <a:t>« vérifiée » </a:t>
            </a:r>
            <a:r>
              <a:rPr lang="fr-FR" dirty="0" smtClean="0">
                <a:solidFill>
                  <a:srgbClr val="003300"/>
                </a:solidFill>
              </a:rPr>
              <a:t>(°) (+). </a:t>
            </a:r>
          </a:p>
          <a:p>
            <a:pPr algn="just" hangingPunct="0"/>
            <a:endParaRPr lang="fr-FR" dirty="0">
              <a:solidFill>
                <a:srgbClr val="003300"/>
              </a:solidFill>
            </a:endParaRPr>
          </a:p>
          <a:p>
            <a:pPr algn="just" hangingPunct="0"/>
            <a:r>
              <a:rPr lang="fr-FR" dirty="0">
                <a:solidFill>
                  <a:srgbClr val="003300"/>
                </a:solidFill>
              </a:rPr>
              <a:t>Dans la pratique, on sait que des lois simples autorisent des </a:t>
            </a:r>
            <a:r>
              <a:rPr lang="fr-FR" i="1" dirty="0" smtClean="0">
                <a:solidFill>
                  <a:srgbClr val="003300"/>
                </a:solidFill>
              </a:rPr>
              <a:t>vérifications </a:t>
            </a:r>
            <a:r>
              <a:rPr lang="fr-FR" i="1" dirty="0">
                <a:solidFill>
                  <a:srgbClr val="003300"/>
                </a:solidFill>
              </a:rPr>
              <a:t>plus simples à réaliser</a:t>
            </a:r>
            <a:r>
              <a:rPr lang="fr-FR" dirty="0">
                <a:solidFill>
                  <a:srgbClr val="003300"/>
                </a:solidFill>
              </a:rPr>
              <a:t>. </a:t>
            </a:r>
          </a:p>
          <a:p>
            <a:pPr algn="just" hangingPunct="0"/>
            <a:endParaRPr lang="fr-FR" dirty="0" smtClean="0">
              <a:solidFill>
                <a:srgbClr val="003300"/>
              </a:solidFill>
            </a:endParaRPr>
          </a:p>
          <a:p>
            <a:pPr algn="just" hangingPunct="0"/>
            <a:r>
              <a:rPr lang="fr-FR" dirty="0" smtClean="0">
                <a:solidFill>
                  <a:srgbClr val="FF0000"/>
                </a:solidFill>
              </a:rPr>
              <a:t>L’affirmation </a:t>
            </a:r>
            <a:r>
              <a:rPr lang="fr-FR" dirty="0">
                <a:solidFill>
                  <a:srgbClr val="FF0000"/>
                </a:solidFill>
              </a:rPr>
              <a:t>de l’existence de lois simples, à la base de toutes les autres lois, </a:t>
            </a:r>
            <a:r>
              <a:rPr lang="fr-FR" b="1" dirty="0">
                <a:solidFill>
                  <a:srgbClr val="FF0000"/>
                </a:solidFill>
              </a:rPr>
              <a:t>ne veut pas dire que l’univers, dans sa globalité, ne soit pas extrêmement </a:t>
            </a:r>
            <a:r>
              <a:rPr lang="fr-FR" b="1" dirty="0" smtClean="0">
                <a:solidFill>
                  <a:srgbClr val="FF0000"/>
                </a:solidFill>
              </a:rPr>
              <a:t>complexe (*)</a:t>
            </a:r>
            <a:r>
              <a:rPr lang="fr-FR" dirty="0" smtClean="0">
                <a:solidFill>
                  <a:srgbClr val="FF0000"/>
                </a:solidFill>
              </a:rPr>
              <a:t>.</a:t>
            </a:r>
            <a:endParaRPr lang="fr-FR" dirty="0">
              <a:solidFill>
                <a:srgbClr val="FF0000"/>
              </a:solidFill>
            </a:endParaRPr>
          </a:p>
          <a:p>
            <a:pPr algn="just" hangingPunct="0"/>
            <a:endParaRPr lang="fr-FR" dirty="0" smtClean="0">
              <a:solidFill>
                <a:srgbClr val="FF0000"/>
              </a:solidFill>
            </a:endParaRPr>
          </a:p>
          <a:p>
            <a:pPr algn="just" hangingPunct="0"/>
            <a:r>
              <a:rPr lang="fr-FR" dirty="0" smtClean="0">
                <a:solidFill>
                  <a:srgbClr val="003300"/>
                </a:solidFill>
              </a:rPr>
              <a:t>(+) </a:t>
            </a:r>
            <a:r>
              <a:rPr lang="fr-FR" dirty="0" smtClean="0">
                <a:solidFill>
                  <a:srgbClr val="FF0000"/>
                </a:solidFill>
              </a:rPr>
              <a:t>En fait, pour l’instant, c’est une conviction ou un dogme scientifique</a:t>
            </a:r>
            <a:r>
              <a:rPr lang="fr-FR" dirty="0" smtClean="0">
                <a:solidFill>
                  <a:srgbClr val="003300"/>
                </a:solidFill>
              </a:rPr>
              <a:t>.</a:t>
            </a:r>
          </a:p>
          <a:p>
            <a:pPr algn="just" hangingPunct="0"/>
            <a:r>
              <a:rPr lang="fr-FR" dirty="0" smtClean="0">
                <a:solidFill>
                  <a:srgbClr val="003300"/>
                </a:solidFill>
              </a:rPr>
              <a:t>(°) En </a:t>
            </a:r>
            <a:r>
              <a:rPr lang="fr-FR" dirty="0">
                <a:solidFill>
                  <a:srgbClr val="003300"/>
                </a:solidFill>
              </a:rPr>
              <a:t>fait, l’unification, en vue de simplicité, des lois électromagnétique, gravitationnelle et quantique </a:t>
            </a:r>
            <a:r>
              <a:rPr lang="fr-FR" dirty="0" smtClean="0">
                <a:solidFill>
                  <a:srgbClr val="003300"/>
                </a:solidFill>
              </a:rPr>
              <a:t>reste toujours de l’ordre du rêve scientifique. Personne n’y est encore parvenu.</a:t>
            </a:r>
          </a:p>
          <a:p>
            <a:pPr algn="just" hangingPunct="0"/>
            <a:r>
              <a:rPr lang="fr-FR" dirty="0" smtClean="0">
                <a:solidFill>
                  <a:srgbClr val="003300"/>
                </a:solidFill>
              </a:rPr>
              <a:t>(*) Ce qui ne veut pas dire que certaines lois ou théories soient facilement compréhensibles par le plus grand nombre, le grand public (en particulier, les lois de la mécanique quantique et de la physique des particules).</a:t>
            </a:r>
            <a:endParaRPr lang="fr-FR" dirty="0">
              <a:solidFill>
                <a:srgbClr val="003300"/>
              </a:solidFill>
            </a:endParaRPr>
          </a:p>
        </p:txBody>
      </p:sp>
    </p:spTree>
    <p:extLst>
      <p:ext uri="{BB962C8B-B14F-4D97-AF65-F5344CB8AC3E}">
        <p14:creationId xmlns:p14="http://schemas.microsoft.com/office/powerpoint/2010/main" val="200939520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D57F1E4F-1CFF-5643-939E-217C01CDF565}" type="slidenum">
              <a:rPr lang="en-US" smtClean="0"/>
              <a:pPr/>
              <a:t>27</a:t>
            </a:fld>
            <a:endParaRPr lang="en-US" dirty="0"/>
          </a:p>
        </p:txBody>
      </p:sp>
      <p:sp>
        <p:nvSpPr>
          <p:cNvPr id="3" name="ZoneTexte 2"/>
          <p:cNvSpPr txBox="1"/>
          <p:nvPr/>
        </p:nvSpPr>
        <p:spPr>
          <a:xfrm>
            <a:off x="733329" y="642797"/>
            <a:ext cx="9089679" cy="369332"/>
          </a:xfrm>
          <a:prstGeom prst="rect">
            <a:avLst/>
          </a:prstGeom>
          <a:noFill/>
        </p:spPr>
        <p:txBody>
          <a:bodyPr wrap="square" rtlCol="0">
            <a:spAutoFit/>
          </a:bodyPr>
          <a:lstStyle/>
          <a:p>
            <a:r>
              <a:rPr lang="fr-FR" b="1" dirty="0" smtClean="0">
                <a:solidFill>
                  <a:srgbClr val="003300"/>
                </a:solidFill>
                <a:latin typeface="Calibri" panose="020F0502020204030204" pitchFamily="34" charset="0"/>
              </a:rPr>
              <a:t>6. Les </a:t>
            </a:r>
            <a:r>
              <a:rPr lang="fr-FR" b="1" dirty="0">
                <a:solidFill>
                  <a:srgbClr val="003300"/>
                </a:solidFill>
                <a:latin typeface="Calibri" panose="020F0502020204030204" pitchFamily="34" charset="0"/>
              </a:rPr>
              <a:t>présupposés de la démarche scientifique (</a:t>
            </a:r>
            <a:r>
              <a:rPr lang="fr-FR" b="1" dirty="0" smtClean="0">
                <a:solidFill>
                  <a:srgbClr val="003300"/>
                </a:solidFill>
                <a:latin typeface="Calibri" panose="020F0502020204030204" pitchFamily="34" charset="0"/>
              </a:rPr>
              <a:t>suite)</a:t>
            </a:r>
            <a:endParaRPr lang="fr-FR" b="1" dirty="0">
              <a:solidFill>
                <a:srgbClr val="003300"/>
              </a:solidFill>
              <a:latin typeface="Calibri" panose="020F0502020204030204" pitchFamily="34" charset="0"/>
            </a:endParaRPr>
          </a:p>
        </p:txBody>
      </p:sp>
      <p:sp>
        <p:nvSpPr>
          <p:cNvPr id="4" name="ZoneTexte 3"/>
          <p:cNvSpPr txBox="1"/>
          <p:nvPr/>
        </p:nvSpPr>
        <p:spPr>
          <a:xfrm>
            <a:off x="733329" y="1115251"/>
            <a:ext cx="9632889" cy="369332"/>
          </a:xfrm>
          <a:prstGeom prst="rect">
            <a:avLst/>
          </a:prstGeom>
          <a:noFill/>
        </p:spPr>
        <p:txBody>
          <a:bodyPr wrap="square" rtlCol="0">
            <a:spAutoFit/>
          </a:bodyPr>
          <a:lstStyle/>
          <a:p>
            <a:pPr marL="0" lvl="1" hangingPunct="0"/>
            <a:r>
              <a:rPr lang="fr-FR" u="sng" dirty="0" smtClean="0">
                <a:solidFill>
                  <a:srgbClr val="003300"/>
                </a:solidFill>
                <a:latin typeface="Calibri" panose="020F0502020204030204" pitchFamily="34" charset="0"/>
              </a:rPr>
              <a:t>6.6. </a:t>
            </a:r>
            <a:r>
              <a:rPr lang="fr-FR" u="sng" dirty="0">
                <a:solidFill>
                  <a:srgbClr val="003300"/>
                </a:solidFill>
              </a:rPr>
              <a:t>La science ne fournit que des modèles et théories de la Réalité</a:t>
            </a:r>
          </a:p>
        </p:txBody>
      </p:sp>
      <p:sp>
        <p:nvSpPr>
          <p:cNvPr id="5" name="ZoneTexte 4"/>
          <p:cNvSpPr txBox="1"/>
          <p:nvPr/>
        </p:nvSpPr>
        <p:spPr>
          <a:xfrm>
            <a:off x="796705" y="1584356"/>
            <a:ext cx="10574447" cy="4616648"/>
          </a:xfrm>
          <a:prstGeom prst="rect">
            <a:avLst/>
          </a:prstGeom>
          <a:noFill/>
        </p:spPr>
        <p:txBody>
          <a:bodyPr wrap="square" rtlCol="0">
            <a:spAutoFit/>
          </a:bodyPr>
          <a:lstStyle/>
          <a:p>
            <a:pPr algn="just" hangingPunct="0"/>
            <a:r>
              <a:rPr lang="fr-FR" dirty="0">
                <a:solidFill>
                  <a:srgbClr val="003300"/>
                </a:solidFill>
              </a:rPr>
              <a:t>La Science admet que les modèles découverts et lois simples déduites, ne sont que l’approximation d’une </a:t>
            </a:r>
            <a:r>
              <a:rPr lang="fr-FR" dirty="0" smtClean="0">
                <a:solidFill>
                  <a:srgbClr val="003300"/>
                </a:solidFill>
              </a:rPr>
              <a:t>« Réalité » </a:t>
            </a:r>
            <a:r>
              <a:rPr lang="fr-FR" dirty="0">
                <a:solidFill>
                  <a:srgbClr val="003300"/>
                </a:solidFill>
              </a:rPr>
              <a:t>non encore connue (dans sa totalité).</a:t>
            </a:r>
          </a:p>
          <a:p>
            <a:pPr algn="just" hangingPunct="0"/>
            <a:endParaRPr lang="fr-FR" dirty="0" smtClean="0">
              <a:solidFill>
                <a:srgbClr val="003300"/>
              </a:solidFill>
            </a:endParaRPr>
          </a:p>
          <a:p>
            <a:pPr algn="just" hangingPunct="0"/>
            <a:r>
              <a:rPr lang="fr-FR" dirty="0" smtClean="0">
                <a:solidFill>
                  <a:srgbClr val="003300"/>
                </a:solidFill>
              </a:rPr>
              <a:t>Pour </a:t>
            </a:r>
            <a:r>
              <a:rPr lang="fr-FR" dirty="0">
                <a:solidFill>
                  <a:srgbClr val="003300"/>
                </a:solidFill>
              </a:rPr>
              <a:t>les scientifiques, il n’y a pas de voie magique ou royale à la Connaissance. Cette dernière ne peut être obtenue qu’à partir de </a:t>
            </a:r>
            <a:r>
              <a:rPr lang="fr-FR" b="1" dirty="0">
                <a:solidFill>
                  <a:srgbClr val="003300"/>
                </a:solidFill>
              </a:rPr>
              <a:t>nombreux efforts</a:t>
            </a:r>
            <a:r>
              <a:rPr lang="fr-FR" dirty="0">
                <a:solidFill>
                  <a:srgbClr val="003300"/>
                </a:solidFill>
              </a:rPr>
              <a:t> d’investigation et grâce</a:t>
            </a:r>
            <a:r>
              <a:rPr lang="fr-FR" i="1" dirty="0">
                <a:solidFill>
                  <a:srgbClr val="003300"/>
                </a:solidFill>
              </a:rPr>
              <a:t> à l’expérimentation pratique</a:t>
            </a:r>
            <a:r>
              <a:rPr lang="fr-FR" dirty="0">
                <a:solidFill>
                  <a:srgbClr val="003300"/>
                </a:solidFill>
              </a:rPr>
              <a:t> </a:t>
            </a:r>
            <a:r>
              <a:rPr lang="fr-FR" dirty="0" smtClean="0">
                <a:solidFill>
                  <a:srgbClr val="003300"/>
                </a:solidFill>
              </a:rPr>
              <a:t>(°). </a:t>
            </a:r>
            <a:endParaRPr lang="fr-FR" dirty="0">
              <a:solidFill>
                <a:srgbClr val="003300"/>
              </a:solidFill>
            </a:endParaRPr>
          </a:p>
          <a:p>
            <a:pPr algn="just" hangingPunct="0"/>
            <a:endParaRPr lang="fr-FR" dirty="0" smtClean="0">
              <a:solidFill>
                <a:srgbClr val="003300"/>
              </a:solidFill>
            </a:endParaRPr>
          </a:p>
          <a:p>
            <a:pPr algn="just" hangingPunct="0"/>
            <a:r>
              <a:rPr lang="fr-FR" dirty="0" smtClean="0">
                <a:solidFill>
                  <a:srgbClr val="003300"/>
                </a:solidFill>
              </a:rPr>
              <a:t>Les </a:t>
            </a:r>
            <a:r>
              <a:rPr lang="fr-FR" dirty="0">
                <a:solidFill>
                  <a:srgbClr val="003300"/>
                </a:solidFill>
              </a:rPr>
              <a:t>certitudes scientifiques ne sont que momentanées, jusqu'à ce que de nouvelles investigations apportent de nouveaux faits, nécessitant l’élaboration de nouvelles des théories scientifiques, pour les expliquer. </a:t>
            </a:r>
          </a:p>
          <a:p>
            <a:pPr algn="just" hangingPunct="0"/>
            <a:r>
              <a:rPr lang="fr-FR" dirty="0">
                <a:solidFill>
                  <a:srgbClr val="003300"/>
                </a:solidFill>
              </a:rPr>
              <a:t>Nouvelles théories qu’il faut toujours vérifier de façon rigoureuse et ainsi de suite.</a:t>
            </a:r>
          </a:p>
          <a:p>
            <a:pPr algn="just" hangingPunct="0"/>
            <a:r>
              <a:rPr lang="fr-FR" dirty="0">
                <a:solidFill>
                  <a:srgbClr val="FF0000"/>
                </a:solidFill>
              </a:rPr>
              <a:t>Sinon, pour un scientifique, ce serait une immense erreur de croire, comme certains philosophes grecs, que </a:t>
            </a:r>
            <a:r>
              <a:rPr lang="fr-FR" b="1" dirty="0">
                <a:solidFill>
                  <a:srgbClr val="FF0000"/>
                </a:solidFill>
              </a:rPr>
              <a:t>la puissance du raisonnement pur peut éviter tout recours à </a:t>
            </a:r>
            <a:r>
              <a:rPr lang="fr-FR" b="1" dirty="0" smtClean="0">
                <a:solidFill>
                  <a:srgbClr val="FF0000"/>
                </a:solidFill>
              </a:rPr>
              <a:t>l’expérience (i.e. à la méthode expérimentale)</a:t>
            </a:r>
            <a:r>
              <a:rPr lang="fr-FR" dirty="0" smtClean="0">
                <a:solidFill>
                  <a:srgbClr val="FF0000"/>
                </a:solidFill>
              </a:rPr>
              <a:t>.</a:t>
            </a:r>
            <a:endParaRPr lang="fr-FR" dirty="0">
              <a:solidFill>
                <a:srgbClr val="FF0000"/>
              </a:solidFill>
            </a:endParaRPr>
          </a:p>
          <a:p>
            <a:pPr algn="just" hangingPunct="0"/>
            <a:endParaRPr lang="fr-FR" sz="1200" dirty="0" smtClean="0">
              <a:solidFill>
                <a:srgbClr val="003300"/>
              </a:solidFill>
            </a:endParaRPr>
          </a:p>
          <a:p>
            <a:pPr algn="just" hangingPunct="0"/>
            <a:r>
              <a:rPr lang="fr-FR" sz="1200" dirty="0" smtClean="0">
                <a:solidFill>
                  <a:srgbClr val="003300"/>
                </a:solidFill>
              </a:rPr>
              <a:t>(°) En </a:t>
            </a:r>
            <a:r>
              <a:rPr lang="fr-FR" sz="1200" dirty="0">
                <a:solidFill>
                  <a:srgbClr val="003300"/>
                </a:solidFill>
              </a:rPr>
              <a:t>aucune façon, un scientifique ne pourra souscrire à certaines l’affirmations comme celles de certaines société initiatiques, alléguant « que la science ne fait que redécouvrir des vérités éternelles connues depuis tout an ou plus par ces dites sociétés », car les vérités « initiatiques » ne sont que des déductions d’une démarche mystique, non d’une démarche scientifique, et ne procèdent pas d’un soucis rigoureux de vérification expérimentale. Elles ne sont mues que par des convictions, aussi apparemment « rigoureuses » </a:t>
            </a:r>
            <a:r>
              <a:rPr lang="fr-FR" sz="1200" dirty="0" err="1">
                <a:solidFill>
                  <a:srgbClr val="003300"/>
                </a:solidFill>
              </a:rPr>
              <a:t>soit-elles</a:t>
            </a:r>
            <a:r>
              <a:rPr lang="fr-FR" sz="1200" dirty="0">
                <a:solidFill>
                  <a:srgbClr val="003300"/>
                </a:solidFill>
              </a:rPr>
              <a:t>. La science s’accordera difficilement la façon de pensée religieuse telles qu’elle apparaît dans l’affirmation «les vérités de Dieu ne sont révélées qu’aux petits et humbles et cachée au plus grand nombre », dont l’intention est peut-être d’inciter à l’humilité, mais présupposant une possession de la Vérité, une façon de pensée et une approche très différentes de celle de la Science. </a:t>
            </a:r>
            <a:r>
              <a:rPr lang="fr-FR" sz="1200" i="1" dirty="0">
                <a:solidFill>
                  <a:srgbClr val="003300"/>
                </a:solidFill>
              </a:rPr>
              <a:t>Les affirmations des sociétés initiatiques ou religieuses ne sont pas comparables aux affirmations scientifiques.</a:t>
            </a:r>
            <a:endParaRPr lang="fr-FR" sz="1200" dirty="0">
              <a:solidFill>
                <a:srgbClr val="003300"/>
              </a:solidFill>
            </a:endParaRPr>
          </a:p>
        </p:txBody>
      </p:sp>
    </p:spTree>
    <p:extLst>
      <p:ext uri="{BB962C8B-B14F-4D97-AF65-F5344CB8AC3E}">
        <p14:creationId xmlns:p14="http://schemas.microsoft.com/office/powerpoint/2010/main" val="379142853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D57F1E4F-1CFF-5643-939E-217C01CDF565}" type="slidenum">
              <a:rPr lang="en-US" smtClean="0"/>
              <a:pPr/>
              <a:t>28</a:t>
            </a:fld>
            <a:endParaRPr lang="en-US" dirty="0"/>
          </a:p>
        </p:txBody>
      </p:sp>
      <p:sp>
        <p:nvSpPr>
          <p:cNvPr id="3" name="ZoneTexte 2"/>
          <p:cNvSpPr txBox="1"/>
          <p:nvPr/>
        </p:nvSpPr>
        <p:spPr>
          <a:xfrm>
            <a:off x="733329" y="642797"/>
            <a:ext cx="9089679" cy="369332"/>
          </a:xfrm>
          <a:prstGeom prst="rect">
            <a:avLst/>
          </a:prstGeom>
          <a:noFill/>
        </p:spPr>
        <p:txBody>
          <a:bodyPr wrap="square" rtlCol="0">
            <a:spAutoFit/>
          </a:bodyPr>
          <a:lstStyle/>
          <a:p>
            <a:r>
              <a:rPr lang="fr-FR" b="1" dirty="0" smtClean="0">
                <a:solidFill>
                  <a:srgbClr val="003300"/>
                </a:solidFill>
                <a:latin typeface="Calibri" panose="020F0502020204030204" pitchFamily="34" charset="0"/>
              </a:rPr>
              <a:t>6. Les </a:t>
            </a:r>
            <a:r>
              <a:rPr lang="fr-FR" b="1" dirty="0">
                <a:solidFill>
                  <a:srgbClr val="003300"/>
                </a:solidFill>
                <a:latin typeface="Calibri" panose="020F0502020204030204" pitchFamily="34" charset="0"/>
              </a:rPr>
              <a:t>présupposés de la démarche </a:t>
            </a:r>
            <a:r>
              <a:rPr lang="fr-FR" b="1" dirty="0" smtClean="0">
                <a:solidFill>
                  <a:srgbClr val="003300"/>
                </a:solidFill>
                <a:latin typeface="Calibri" panose="020F0502020204030204" pitchFamily="34" charset="0"/>
              </a:rPr>
              <a:t>scientifique (suite et fin)</a:t>
            </a:r>
            <a:endParaRPr lang="fr-FR" b="1" dirty="0">
              <a:solidFill>
                <a:srgbClr val="003300"/>
              </a:solidFill>
              <a:latin typeface="Calibri" panose="020F0502020204030204" pitchFamily="34" charset="0"/>
            </a:endParaRPr>
          </a:p>
        </p:txBody>
      </p:sp>
      <p:sp>
        <p:nvSpPr>
          <p:cNvPr id="4" name="ZoneTexte 3"/>
          <p:cNvSpPr txBox="1"/>
          <p:nvPr/>
        </p:nvSpPr>
        <p:spPr>
          <a:xfrm>
            <a:off x="733328" y="1012129"/>
            <a:ext cx="9632889" cy="369332"/>
          </a:xfrm>
          <a:prstGeom prst="rect">
            <a:avLst/>
          </a:prstGeom>
          <a:noFill/>
        </p:spPr>
        <p:txBody>
          <a:bodyPr wrap="square" rtlCol="0">
            <a:spAutoFit/>
          </a:bodyPr>
          <a:lstStyle/>
          <a:p>
            <a:pPr marL="0" lvl="1" hangingPunct="0"/>
            <a:r>
              <a:rPr lang="fr-FR" u="sng" dirty="0" smtClean="0">
                <a:solidFill>
                  <a:srgbClr val="003300"/>
                </a:solidFill>
                <a:latin typeface="Calibri" panose="020F0502020204030204" pitchFamily="34" charset="0"/>
              </a:rPr>
              <a:t>6.7. </a:t>
            </a:r>
            <a:r>
              <a:rPr lang="fr-FR" u="sng" dirty="0">
                <a:solidFill>
                  <a:srgbClr val="003300"/>
                </a:solidFill>
              </a:rPr>
              <a:t>Les scientifiques font d’abord confiance en la Raison pour valider ces lois</a:t>
            </a:r>
          </a:p>
        </p:txBody>
      </p:sp>
      <p:sp>
        <p:nvSpPr>
          <p:cNvPr id="5" name="ZoneTexte 4"/>
          <p:cNvSpPr txBox="1"/>
          <p:nvPr/>
        </p:nvSpPr>
        <p:spPr>
          <a:xfrm>
            <a:off x="796705" y="1381461"/>
            <a:ext cx="10574447" cy="4893647"/>
          </a:xfrm>
          <a:prstGeom prst="rect">
            <a:avLst/>
          </a:prstGeom>
          <a:noFill/>
        </p:spPr>
        <p:txBody>
          <a:bodyPr wrap="square" rtlCol="0">
            <a:spAutoFit/>
          </a:bodyPr>
          <a:lstStyle/>
          <a:p>
            <a:pPr algn="just" hangingPunct="0"/>
            <a:r>
              <a:rPr lang="fr-FR" dirty="0">
                <a:solidFill>
                  <a:srgbClr val="003300"/>
                </a:solidFill>
              </a:rPr>
              <a:t>Il arrive que des processus de pensées peu rationnels ont pu </a:t>
            </a:r>
            <a:r>
              <a:rPr lang="fr-FR" dirty="0" smtClean="0">
                <a:solidFill>
                  <a:srgbClr val="003300"/>
                </a:solidFill>
              </a:rPr>
              <a:t>aider les êtres humains, </a:t>
            </a:r>
            <a:r>
              <a:rPr lang="fr-FR" dirty="0">
                <a:solidFill>
                  <a:srgbClr val="003300"/>
                </a:solidFill>
              </a:rPr>
              <a:t>dans la découverte de certaines lois de l’univers. </a:t>
            </a:r>
            <a:r>
              <a:rPr lang="fr-FR" dirty="0" smtClean="0">
                <a:solidFill>
                  <a:srgbClr val="003300"/>
                </a:solidFill>
              </a:rPr>
              <a:t>Mais maintenant, pour </a:t>
            </a:r>
            <a:r>
              <a:rPr lang="fr-FR" dirty="0">
                <a:solidFill>
                  <a:srgbClr val="003300"/>
                </a:solidFill>
              </a:rPr>
              <a:t>valider certaines intuitions et idées, </a:t>
            </a:r>
            <a:r>
              <a:rPr lang="fr-FR" b="1" dirty="0">
                <a:solidFill>
                  <a:srgbClr val="003300"/>
                </a:solidFill>
              </a:rPr>
              <a:t>les scientifiques font appel à une démarche rationnelle pour les valider</a:t>
            </a:r>
            <a:r>
              <a:rPr lang="fr-FR" dirty="0">
                <a:solidFill>
                  <a:srgbClr val="003300"/>
                </a:solidFill>
              </a:rPr>
              <a:t>. Actuellement, en majorité, les scientifiques préfèrent utiliser la </a:t>
            </a:r>
            <a:r>
              <a:rPr lang="fr-FR" dirty="0" smtClean="0">
                <a:solidFill>
                  <a:srgbClr val="003300"/>
                </a:solidFill>
              </a:rPr>
              <a:t>« Raison », </a:t>
            </a:r>
            <a:r>
              <a:rPr lang="fr-FR" dirty="0">
                <a:solidFill>
                  <a:srgbClr val="003300"/>
                </a:solidFill>
              </a:rPr>
              <a:t>pour connaître et comprendre la </a:t>
            </a:r>
            <a:r>
              <a:rPr lang="fr-FR" dirty="0" smtClean="0">
                <a:solidFill>
                  <a:srgbClr val="003300"/>
                </a:solidFill>
              </a:rPr>
              <a:t>« Réalité », </a:t>
            </a:r>
            <a:r>
              <a:rPr lang="fr-FR" dirty="0">
                <a:solidFill>
                  <a:srgbClr val="003300"/>
                </a:solidFill>
              </a:rPr>
              <a:t>plutôt que de faire appel à d’autres démarches : </a:t>
            </a:r>
            <a:r>
              <a:rPr lang="fr-FR" dirty="0" smtClean="0">
                <a:solidFill>
                  <a:srgbClr val="003300"/>
                </a:solidFill>
              </a:rPr>
              <a:t>telles les démarches mystiques, religieuses, métaphysiques </a:t>
            </a:r>
            <a:r>
              <a:rPr lang="fr-FR" dirty="0">
                <a:solidFill>
                  <a:srgbClr val="003300"/>
                </a:solidFill>
              </a:rPr>
              <a:t>... </a:t>
            </a:r>
          </a:p>
          <a:p>
            <a:pPr algn="just" hangingPunct="0"/>
            <a:endParaRPr lang="fr-FR" dirty="0" smtClean="0">
              <a:solidFill>
                <a:srgbClr val="003300"/>
              </a:solidFill>
            </a:endParaRPr>
          </a:p>
          <a:p>
            <a:pPr algn="just" hangingPunct="0"/>
            <a:r>
              <a:rPr lang="fr-FR" dirty="0" smtClean="0">
                <a:solidFill>
                  <a:srgbClr val="003300"/>
                </a:solidFill>
              </a:rPr>
              <a:t>Ils </a:t>
            </a:r>
            <a:r>
              <a:rPr lang="fr-FR" dirty="0">
                <a:solidFill>
                  <a:srgbClr val="003300"/>
                </a:solidFill>
              </a:rPr>
              <a:t>partent du principe que </a:t>
            </a:r>
            <a:r>
              <a:rPr lang="fr-FR" i="1" dirty="0">
                <a:solidFill>
                  <a:srgbClr val="003300"/>
                </a:solidFill>
              </a:rPr>
              <a:t>l’univers reste intelligible à la </a:t>
            </a:r>
            <a:r>
              <a:rPr lang="fr-FR" i="1" dirty="0" smtClean="0">
                <a:solidFill>
                  <a:srgbClr val="003300"/>
                </a:solidFill>
              </a:rPr>
              <a:t>Raison ou à la Compréhension Humaines</a:t>
            </a:r>
            <a:r>
              <a:rPr lang="fr-FR" dirty="0" smtClean="0">
                <a:solidFill>
                  <a:srgbClr val="003300"/>
                </a:solidFill>
              </a:rPr>
              <a:t> (°).</a:t>
            </a:r>
            <a:endParaRPr lang="fr-FR" dirty="0">
              <a:solidFill>
                <a:srgbClr val="003300"/>
              </a:solidFill>
            </a:endParaRPr>
          </a:p>
          <a:p>
            <a:pPr algn="just" hangingPunct="0"/>
            <a:r>
              <a:rPr lang="fr-FR" dirty="0" smtClean="0">
                <a:solidFill>
                  <a:srgbClr val="003300"/>
                </a:solidFill>
              </a:rPr>
              <a:t>Ils </a:t>
            </a:r>
            <a:r>
              <a:rPr lang="fr-FR" dirty="0">
                <a:solidFill>
                  <a:srgbClr val="003300"/>
                </a:solidFill>
              </a:rPr>
              <a:t>mettent en avant le </a:t>
            </a:r>
            <a:r>
              <a:rPr lang="fr-FR" b="1" dirty="0">
                <a:solidFill>
                  <a:srgbClr val="008000"/>
                </a:solidFill>
              </a:rPr>
              <a:t>Doute systématique</a:t>
            </a:r>
            <a:r>
              <a:rPr lang="fr-FR" dirty="0">
                <a:solidFill>
                  <a:srgbClr val="003300"/>
                </a:solidFill>
              </a:rPr>
              <a:t>. C’est un des fondements de la démarche scientifique. </a:t>
            </a:r>
          </a:p>
          <a:p>
            <a:pPr algn="just" hangingPunct="0"/>
            <a:r>
              <a:rPr lang="fr-FR" dirty="0" smtClean="0">
                <a:solidFill>
                  <a:srgbClr val="003300"/>
                </a:solidFill>
              </a:rPr>
              <a:t>Parce que ce </a:t>
            </a:r>
            <a:r>
              <a:rPr lang="fr-FR" dirty="0">
                <a:solidFill>
                  <a:srgbClr val="008000"/>
                </a:solidFill>
              </a:rPr>
              <a:t>doute s’est révélé être un puissant moteur de la découverte scientifique</a:t>
            </a:r>
            <a:r>
              <a:rPr lang="fr-FR" dirty="0">
                <a:solidFill>
                  <a:srgbClr val="003300"/>
                </a:solidFill>
              </a:rPr>
              <a:t>.</a:t>
            </a:r>
          </a:p>
          <a:p>
            <a:pPr algn="just" hangingPunct="0"/>
            <a:endParaRPr lang="fr-FR" dirty="0" smtClean="0">
              <a:solidFill>
                <a:srgbClr val="003300"/>
              </a:solidFill>
            </a:endParaRPr>
          </a:p>
          <a:p>
            <a:pPr algn="just" hangingPunct="0"/>
            <a:r>
              <a:rPr lang="fr-FR" b="1" dirty="0" smtClean="0">
                <a:solidFill>
                  <a:srgbClr val="003300"/>
                </a:solidFill>
              </a:rPr>
              <a:t>La </a:t>
            </a:r>
            <a:r>
              <a:rPr lang="fr-FR" b="1" dirty="0">
                <a:solidFill>
                  <a:srgbClr val="003300"/>
                </a:solidFill>
              </a:rPr>
              <a:t>science admet que toute vérité doit être vérifiée et peut-être remise en cause, chaque fois qu’un nouveau fait est apporté. Elle prône le libre examen de toute théorie, à condition que ce libre examen ne soit pas gratuit et puisse apporter de nouveaux éléments</a:t>
            </a:r>
            <a:r>
              <a:rPr lang="fr-FR" dirty="0">
                <a:solidFill>
                  <a:srgbClr val="003300"/>
                </a:solidFill>
              </a:rPr>
              <a:t>. </a:t>
            </a:r>
          </a:p>
          <a:p>
            <a:pPr algn="just" hangingPunct="0"/>
            <a:endParaRPr lang="fr-FR" dirty="0" smtClean="0">
              <a:solidFill>
                <a:srgbClr val="003300"/>
              </a:solidFill>
            </a:endParaRPr>
          </a:p>
          <a:p>
            <a:pPr algn="just" hangingPunct="0"/>
            <a:r>
              <a:rPr lang="fr-FR" dirty="0" smtClean="0">
                <a:solidFill>
                  <a:srgbClr val="003300"/>
                </a:solidFill>
              </a:rPr>
              <a:t>La </a:t>
            </a:r>
            <a:r>
              <a:rPr lang="fr-FR" dirty="0">
                <a:solidFill>
                  <a:srgbClr val="003300"/>
                </a:solidFill>
              </a:rPr>
              <a:t>Science conserve un optimisme certain dans les capacités de la Raison Humaine, à pouvoir percer tous ou presque tous les secrets de la Nature</a:t>
            </a:r>
            <a:r>
              <a:rPr lang="fr-FR" dirty="0" smtClean="0">
                <a:solidFill>
                  <a:srgbClr val="003300"/>
                </a:solidFill>
              </a:rPr>
              <a:t>.</a:t>
            </a:r>
            <a:endParaRPr lang="fr-FR" sz="1200" dirty="0" smtClean="0">
              <a:solidFill>
                <a:srgbClr val="003300"/>
              </a:solidFill>
            </a:endParaRPr>
          </a:p>
          <a:p>
            <a:pPr algn="just" hangingPunct="0"/>
            <a:endParaRPr lang="fr-FR" sz="1200" dirty="0" smtClean="0">
              <a:solidFill>
                <a:srgbClr val="003300"/>
              </a:solidFill>
            </a:endParaRPr>
          </a:p>
          <a:p>
            <a:pPr algn="just" hangingPunct="0"/>
            <a:r>
              <a:rPr lang="fr-FR" sz="1200" dirty="0" smtClean="0">
                <a:solidFill>
                  <a:srgbClr val="003300"/>
                </a:solidFill>
              </a:rPr>
              <a:t>(°) Cette affirmation est de l’ordre de la conviction ou du dogme.</a:t>
            </a:r>
            <a:endParaRPr lang="fr-FR" dirty="0">
              <a:solidFill>
                <a:srgbClr val="003300"/>
              </a:solidFill>
            </a:endParaRPr>
          </a:p>
        </p:txBody>
      </p:sp>
    </p:spTree>
    <p:extLst>
      <p:ext uri="{BB962C8B-B14F-4D97-AF65-F5344CB8AC3E}">
        <p14:creationId xmlns:p14="http://schemas.microsoft.com/office/powerpoint/2010/main" val="33262405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D57F1E4F-1CFF-5643-939E-217C01CDF565}" type="slidenum">
              <a:rPr lang="en-US" smtClean="0"/>
              <a:pPr/>
              <a:t>29</a:t>
            </a:fld>
            <a:endParaRPr lang="en-US" dirty="0"/>
          </a:p>
        </p:txBody>
      </p:sp>
      <p:sp>
        <p:nvSpPr>
          <p:cNvPr id="3" name="ZoneTexte 2"/>
          <p:cNvSpPr txBox="1"/>
          <p:nvPr/>
        </p:nvSpPr>
        <p:spPr>
          <a:xfrm>
            <a:off x="733330" y="642797"/>
            <a:ext cx="5386814" cy="369332"/>
          </a:xfrm>
          <a:prstGeom prst="rect">
            <a:avLst/>
          </a:prstGeom>
          <a:noFill/>
        </p:spPr>
        <p:txBody>
          <a:bodyPr wrap="square" rtlCol="0">
            <a:spAutoFit/>
          </a:bodyPr>
          <a:lstStyle/>
          <a:p>
            <a:r>
              <a:rPr lang="fr-FR" b="1" dirty="0">
                <a:solidFill>
                  <a:srgbClr val="003300"/>
                </a:solidFill>
                <a:latin typeface="Calibri" panose="020F0502020204030204" pitchFamily="34" charset="0"/>
              </a:rPr>
              <a:t>7</a:t>
            </a:r>
            <a:r>
              <a:rPr lang="fr-FR" b="1" dirty="0" smtClean="0">
                <a:solidFill>
                  <a:srgbClr val="003300"/>
                </a:solidFill>
                <a:latin typeface="Calibri" panose="020F0502020204030204" pitchFamily="34" charset="0"/>
              </a:rPr>
              <a:t>. La démarche critique de la démarche </a:t>
            </a:r>
            <a:r>
              <a:rPr lang="fr-FR" b="1" dirty="0">
                <a:solidFill>
                  <a:srgbClr val="003300"/>
                </a:solidFill>
                <a:latin typeface="Calibri" panose="020F0502020204030204" pitchFamily="34" charset="0"/>
              </a:rPr>
              <a:t>scientifique</a:t>
            </a:r>
          </a:p>
        </p:txBody>
      </p:sp>
      <p:sp>
        <p:nvSpPr>
          <p:cNvPr id="4" name="ZoneTexte 3"/>
          <p:cNvSpPr txBox="1"/>
          <p:nvPr/>
        </p:nvSpPr>
        <p:spPr>
          <a:xfrm>
            <a:off x="733330" y="1086416"/>
            <a:ext cx="10646876" cy="4062651"/>
          </a:xfrm>
          <a:prstGeom prst="rect">
            <a:avLst/>
          </a:prstGeom>
          <a:noFill/>
        </p:spPr>
        <p:txBody>
          <a:bodyPr wrap="square" rtlCol="0">
            <a:spAutoFit/>
          </a:bodyPr>
          <a:lstStyle/>
          <a:p>
            <a:r>
              <a:rPr lang="fr-FR" dirty="0">
                <a:solidFill>
                  <a:srgbClr val="003300"/>
                </a:solidFill>
              </a:rPr>
              <a:t>Voici un certain nombre de règles qui sous-tendent la démarche </a:t>
            </a:r>
            <a:r>
              <a:rPr lang="fr-FR" i="1" dirty="0">
                <a:solidFill>
                  <a:srgbClr val="003300"/>
                </a:solidFill>
              </a:rPr>
              <a:t>critique</a:t>
            </a:r>
            <a:r>
              <a:rPr lang="fr-FR" dirty="0">
                <a:solidFill>
                  <a:srgbClr val="003300"/>
                </a:solidFill>
              </a:rPr>
              <a:t> de la </a:t>
            </a:r>
            <a:r>
              <a:rPr lang="fr-FR" b="1" dirty="0">
                <a:solidFill>
                  <a:srgbClr val="003300"/>
                </a:solidFill>
              </a:rPr>
              <a:t>méthode scientifique</a:t>
            </a:r>
            <a:r>
              <a:rPr lang="fr-FR" dirty="0">
                <a:solidFill>
                  <a:srgbClr val="003300"/>
                </a:solidFill>
              </a:rPr>
              <a:t> : </a:t>
            </a:r>
          </a:p>
          <a:p>
            <a:r>
              <a:rPr lang="fr-FR" dirty="0">
                <a:solidFill>
                  <a:srgbClr val="003300"/>
                </a:solidFill>
              </a:rPr>
              <a:t> </a:t>
            </a:r>
          </a:p>
          <a:p>
            <a:pPr marL="342900" lvl="0" indent="-342900">
              <a:buFont typeface="+mj-lt"/>
              <a:buAutoNum type="arabicPeriod"/>
            </a:pPr>
            <a:r>
              <a:rPr lang="fr-FR" dirty="0">
                <a:solidFill>
                  <a:srgbClr val="003300"/>
                </a:solidFill>
              </a:rPr>
              <a:t>Remettez l’Autorité en question.</a:t>
            </a:r>
          </a:p>
          <a:p>
            <a:pPr marL="342900" lvl="0" indent="-342900">
              <a:buFont typeface="+mj-lt"/>
              <a:buAutoNum type="arabicPeriod"/>
            </a:pPr>
            <a:r>
              <a:rPr lang="fr-FR" dirty="0">
                <a:solidFill>
                  <a:srgbClr val="003300"/>
                </a:solidFill>
              </a:rPr>
              <a:t>Une hypothèse n’est pas vraie, simplement parce que quelqu’un l’affirme, y compris moi.</a:t>
            </a:r>
          </a:p>
          <a:p>
            <a:pPr marL="342900" lvl="0" indent="-342900">
              <a:buFont typeface="+mj-lt"/>
              <a:buAutoNum type="arabicPeriod"/>
            </a:pPr>
            <a:r>
              <a:rPr lang="fr-FR" dirty="0">
                <a:solidFill>
                  <a:srgbClr val="003300"/>
                </a:solidFill>
              </a:rPr>
              <a:t>Pensez par vous-même.</a:t>
            </a:r>
          </a:p>
          <a:p>
            <a:pPr marL="342900" lvl="0" indent="-342900">
              <a:buFont typeface="+mj-lt"/>
              <a:buAutoNum type="arabicPeriod"/>
            </a:pPr>
            <a:r>
              <a:rPr lang="fr-FR" dirty="0">
                <a:solidFill>
                  <a:srgbClr val="003300"/>
                </a:solidFill>
              </a:rPr>
              <a:t>Remettez-vous en question.</a:t>
            </a:r>
          </a:p>
          <a:p>
            <a:pPr marL="342900" lvl="0" indent="-342900">
              <a:buFont typeface="+mj-lt"/>
              <a:buAutoNum type="arabicPeriod"/>
            </a:pPr>
            <a:r>
              <a:rPr lang="fr-FR" dirty="0">
                <a:solidFill>
                  <a:srgbClr val="003300"/>
                </a:solidFill>
              </a:rPr>
              <a:t>Ne croyez pas en une théorie, uniquement parce qu’elle vous séduit.</a:t>
            </a:r>
          </a:p>
          <a:p>
            <a:pPr marL="342900" lvl="0" indent="-342900">
              <a:buFont typeface="+mj-lt"/>
              <a:buAutoNum type="arabicPeriod"/>
            </a:pPr>
            <a:r>
              <a:rPr lang="fr-FR" dirty="0">
                <a:solidFill>
                  <a:srgbClr val="003300"/>
                </a:solidFill>
              </a:rPr>
              <a:t>Croire n'est pas détenir la vérité.</a:t>
            </a:r>
          </a:p>
          <a:p>
            <a:pPr marL="342900" lvl="0" indent="-342900">
              <a:buFont typeface="+mj-lt"/>
              <a:buAutoNum type="arabicPeriod"/>
            </a:pPr>
            <a:r>
              <a:rPr lang="fr-FR" dirty="0">
                <a:solidFill>
                  <a:srgbClr val="003300"/>
                </a:solidFill>
              </a:rPr>
              <a:t>Confrontez les idées aux preuves établies, grâce à l’observation et à l’expérimentation.</a:t>
            </a:r>
          </a:p>
          <a:p>
            <a:pPr marL="342900" lvl="0" indent="-342900">
              <a:buFont typeface="+mj-lt"/>
              <a:buAutoNum type="arabicPeriod"/>
            </a:pPr>
            <a:r>
              <a:rPr lang="fr-FR" dirty="0">
                <a:solidFill>
                  <a:srgbClr val="FF0000"/>
                </a:solidFill>
              </a:rPr>
              <a:t>Si une hypothèse privilégiée échoue à un test bien conçu, c'est qu'elle est fausse</a:t>
            </a:r>
            <a:r>
              <a:rPr lang="fr-FR" dirty="0">
                <a:solidFill>
                  <a:srgbClr val="003300"/>
                </a:solidFill>
              </a:rPr>
              <a:t>. Passez à autre chose.</a:t>
            </a:r>
          </a:p>
          <a:p>
            <a:pPr marL="342900" lvl="0" indent="-342900">
              <a:buFont typeface="+mj-lt"/>
              <a:buAutoNum type="arabicPeriod"/>
            </a:pPr>
            <a:r>
              <a:rPr lang="fr-FR" dirty="0">
                <a:solidFill>
                  <a:srgbClr val="003300"/>
                </a:solidFill>
              </a:rPr>
              <a:t>Si vous n’avez rien de </a:t>
            </a:r>
            <a:r>
              <a:rPr lang="fr-FR" dirty="0" smtClean="0">
                <a:solidFill>
                  <a:srgbClr val="003300"/>
                </a:solidFill>
              </a:rPr>
              <a:t>tangible (à avancer pour prouver vos affirmations), </a:t>
            </a:r>
            <a:r>
              <a:rPr lang="fr-FR" dirty="0">
                <a:solidFill>
                  <a:srgbClr val="003300"/>
                </a:solidFill>
              </a:rPr>
              <a:t>réservez votre jugement.</a:t>
            </a:r>
          </a:p>
          <a:p>
            <a:pPr marL="342900" lvl="0" indent="-342900">
              <a:buFont typeface="+mj-lt"/>
              <a:buAutoNum type="arabicPeriod"/>
            </a:pPr>
            <a:r>
              <a:rPr lang="fr-FR" dirty="0">
                <a:solidFill>
                  <a:srgbClr val="003300"/>
                </a:solidFill>
              </a:rPr>
              <a:t>N’oubliez pas que vous faites peut-être fausse route. Les meilleurs scientifiques, eux-mêmes, se sont trompés sur certains sujets</a:t>
            </a:r>
            <a:r>
              <a:rPr lang="fr-FR" dirty="0" smtClean="0">
                <a:solidFill>
                  <a:srgbClr val="003300"/>
                </a:solidFill>
              </a:rPr>
              <a:t>.</a:t>
            </a:r>
          </a:p>
          <a:p>
            <a:pPr lvl="0"/>
            <a:endParaRPr lang="fr-FR" sz="1200" dirty="0">
              <a:solidFill>
                <a:srgbClr val="003300"/>
              </a:solidFill>
            </a:endParaRPr>
          </a:p>
          <a:p>
            <a:pPr lvl="0"/>
            <a:r>
              <a:rPr lang="fr-FR" sz="1200" dirty="0">
                <a:solidFill>
                  <a:srgbClr val="003300"/>
                </a:solidFill>
              </a:rPr>
              <a:t>Source : </a:t>
            </a:r>
            <a:r>
              <a:rPr lang="fr-FR" sz="1200" dirty="0">
                <a:solidFill>
                  <a:srgbClr val="003300"/>
                </a:solidFill>
                <a:hlinkClick r:id="rId2"/>
              </a:rPr>
              <a:t>http://</a:t>
            </a:r>
            <a:r>
              <a:rPr lang="fr-FR" sz="1200" dirty="0" smtClean="0">
                <a:solidFill>
                  <a:srgbClr val="003300"/>
                </a:solidFill>
                <a:hlinkClick r:id="rId2"/>
              </a:rPr>
              <a:t>sois-canard-et-tais-toi.tumblr.com/post/90156464736/1-remettez-lautorite-en-question-une-hypothese</a:t>
            </a:r>
            <a:r>
              <a:rPr lang="fr-FR" sz="1200" dirty="0" smtClean="0">
                <a:solidFill>
                  <a:srgbClr val="003300"/>
                </a:solidFill>
              </a:rPr>
              <a:t> </a:t>
            </a:r>
            <a:endParaRPr lang="fr-FR" sz="1200" dirty="0">
              <a:solidFill>
                <a:srgbClr val="003300"/>
              </a:solidFill>
            </a:endParaRPr>
          </a:p>
        </p:txBody>
      </p:sp>
    </p:spTree>
    <p:extLst>
      <p:ext uri="{BB962C8B-B14F-4D97-AF65-F5344CB8AC3E}">
        <p14:creationId xmlns:p14="http://schemas.microsoft.com/office/powerpoint/2010/main" val="36252847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11365119" y="6463852"/>
            <a:ext cx="542697" cy="279400"/>
          </a:xfrm>
        </p:spPr>
        <p:txBody>
          <a:bodyPr/>
          <a:lstStyle/>
          <a:p>
            <a:fld id="{D57F1E4F-1CFF-5643-939E-217C01CDF565}" type="slidenum">
              <a:rPr lang="en-US" smtClean="0"/>
              <a:pPr/>
              <a:t>3</a:t>
            </a:fld>
            <a:endParaRPr lang="en-US" dirty="0"/>
          </a:p>
        </p:txBody>
      </p:sp>
      <p:sp>
        <p:nvSpPr>
          <p:cNvPr id="8" name="ZoneTexte 7"/>
          <p:cNvSpPr txBox="1"/>
          <p:nvPr/>
        </p:nvSpPr>
        <p:spPr>
          <a:xfrm>
            <a:off x="742277" y="731520"/>
            <a:ext cx="2048381" cy="369332"/>
          </a:xfrm>
          <a:prstGeom prst="rect">
            <a:avLst/>
          </a:prstGeom>
          <a:noFill/>
        </p:spPr>
        <p:txBody>
          <a:bodyPr wrap="none" rtlCol="0">
            <a:spAutoFit/>
          </a:bodyPr>
          <a:lstStyle/>
          <a:p>
            <a:r>
              <a:rPr lang="fr-FR" b="1" dirty="0" smtClean="0">
                <a:solidFill>
                  <a:schemeClr val="accent2">
                    <a:lumMod val="50000"/>
                  </a:schemeClr>
                </a:solidFill>
                <a:latin typeface="Calibri" panose="020F0502020204030204" pitchFamily="34" charset="0"/>
              </a:rPr>
              <a:t>0. Sommaire (suite)</a:t>
            </a:r>
            <a:endParaRPr lang="fr-FR" b="1" dirty="0">
              <a:solidFill>
                <a:schemeClr val="accent2">
                  <a:lumMod val="50000"/>
                </a:schemeClr>
              </a:solidFill>
              <a:latin typeface="Calibri" panose="020F0502020204030204" pitchFamily="34" charset="0"/>
            </a:endParaRPr>
          </a:p>
        </p:txBody>
      </p:sp>
      <p:sp>
        <p:nvSpPr>
          <p:cNvPr id="9" name="ZoneTexte 8"/>
          <p:cNvSpPr txBox="1"/>
          <p:nvPr/>
        </p:nvSpPr>
        <p:spPr>
          <a:xfrm>
            <a:off x="828340" y="1269402"/>
            <a:ext cx="5411096" cy="2246769"/>
          </a:xfrm>
          <a:prstGeom prst="rect">
            <a:avLst/>
          </a:prstGeom>
          <a:noFill/>
        </p:spPr>
        <p:txBody>
          <a:bodyPr wrap="square" rtlCol="0">
            <a:spAutoFit/>
          </a:bodyPr>
          <a:lstStyle/>
          <a:p>
            <a:r>
              <a:rPr lang="fr-FR" sz="1400" dirty="0" smtClean="0">
                <a:solidFill>
                  <a:srgbClr val="003300"/>
                </a:solidFill>
                <a:latin typeface="Calibri" panose="020F0502020204030204" pitchFamily="34" charset="0"/>
              </a:rPr>
              <a:t>La paranoïa</a:t>
            </a:r>
          </a:p>
          <a:p>
            <a:r>
              <a:rPr lang="fr-FR" sz="1400" dirty="0">
                <a:solidFill>
                  <a:srgbClr val="003300"/>
                </a:solidFill>
                <a:latin typeface="Calibri" panose="020F0502020204030204" pitchFamily="34" charset="0"/>
              </a:rPr>
              <a:t>Les </a:t>
            </a:r>
            <a:r>
              <a:rPr lang="fr-FR" sz="1400" dirty="0" smtClean="0">
                <a:solidFill>
                  <a:srgbClr val="003300"/>
                </a:solidFill>
                <a:latin typeface="Calibri" panose="020F0502020204030204" pitchFamily="34" charset="0"/>
              </a:rPr>
              <a:t>gourous et psychopathes</a:t>
            </a:r>
          </a:p>
          <a:p>
            <a:r>
              <a:rPr lang="fr-FR" sz="1400" dirty="0" smtClean="0">
                <a:solidFill>
                  <a:srgbClr val="003300"/>
                </a:solidFill>
                <a:latin typeface="Calibri" panose="020F0502020204030204" pitchFamily="34" charset="0"/>
              </a:rPr>
              <a:t>Les traumas crâniens (Antonio d’</a:t>
            </a:r>
            <a:r>
              <a:rPr lang="fr-FR" sz="1400" dirty="0" err="1" smtClean="0">
                <a:solidFill>
                  <a:srgbClr val="003300"/>
                </a:solidFill>
                <a:latin typeface="Calibri" panose="020F0502020204030204" pitchFamily="34" charset="0"/>
              </a:rPr>
              <a:t>Amaso</a:t>
            </a:r>
            <a:r>
              <a:rPr lang="fr-FR" sz="1400" dirty="0" smtClean="0">
                <a:solidFill>
                  <a:srgbClr val="003300"/>
                </a:solidFill>
                <a:latin typeface="Calibri" panose="020F0502020204030204" pitchFamily="34" charset="0"/>
              </a:rPr>
              <a:t>)</a:t>
            </a:r>
            <a:endParaRPr lang="fr-FR" sz="1400" dirty="0">
              <a:solidFill>
                <a:srgbClr val="003300"/>
              </a:solidFill>
              <a:latin typeface="Calibri" panose="020F0502020204030204" pitchFamily="34" charset="0"/>
            </a:endParaRPr>
          </a:p>
          <a:p>
            <a:r>
              <a:rPr lang="fr-FR" sz="1400" dirty="0" smtClean="0">
                <a:solidFill>
                  <a:srgbClr val="003300"/>
                </a:solidFill>
                <a:latin typeface="Calibri" panose="020F0502020204030204" pitchFamily="34" charset="0"/>
              </a:rPr>
              <a:t>Les charlatans</a:t>
            </a:r>
          </a:p>
          <a:p>
            <a:r>
              <a:rPr lang="fr-FR" sz="1400" dirty="0" smtClean="0">
                <a:solidFill>
                  <a:srgbClr val="003300"/>
                </a:solidFill>
                <a:latin typeface="Calibri" panose="020F0502020204030204" pitchFamily="34" charset="0"/>
              </a:rPr>
              <a:t>Le dogmatisme scientifique</a:t>
            </a:r>
          </a:p>
          <a:p>
            <a:r>
              <a:rPr lang="fr-FR" sz="1400" dirty="0">
                <a:solidFill>
                  <a:srgbClr val="003300"/>
                </a:solidFill>
                <a:latin typeface="Calibri" panose="020F0502020204030204" pitchFamily="34" charset="0"/>
              </a:rPr>
              <a:t>Le </a:t>
            </a:r>
            <a:r>
              <a:rPr lang="fr-FR" sz="1400" dirty="0" smtClean="0">
                <a:solidFill>
                  <a:srgbClr val="003300"/>
                </a:solidFill>
                <a:latin typeface="Calibri" panose="020F0502020204030204" pitchFamily="34" charset="0"/>
              </a:rPr>
              <a:t>dogmatisme écologique</a:t>
            </a:r>
          </a:p>
          <a:p>
            <a:r>
              <a:rPr lang="fr-FR" sz="1400" dirty="0" smtClean="0">
                <a:solidFill>
                  <a:srgbClr val="003300"/>
                </a:solidFill>
                <a:latin typeface="Calibri" panose="020F0502020204030204" pitchFamily="34" charset="0"/>
              </a:rPr>
              <a:t>La fraude scientifiques</a:t>
            </a:r>
          </a:p>
          <a:p>
            <a:r>
              <a:rPr lang="fr-FR" sz="1400" dirty="0" smtClean="0">
                <a:solidFill>
                  <a:srgbClr val="003300"/>
                </a:solidFill>
                <a:latin typeface="Calibri" panose="020F0502020204030204" pitchFamily="34" charset="0"/>
              </a:rPr>
              <a:t>Les conflits d’intérêts</a:t>
            </a:r>
          </a:p>
          <a:p>
            <a:r>
              <a:rPr lang="fr-FR" sz="1400" dirty="0" smtClean="0">
                <a:solidFill>
                  <a:srgbClr val="003300"/>
                </a:solidFill>
                <a:latin typeface="Calibri" panose="020F0502020204030204" pitchFamily="34" charset="0"/>
              </a:rPr>
              <a:t>Les intérêts cachés (désir de gloire, d’argent …)</a:t>
            </a:r>
          </a:p>
          <a:p>
            <a:r>
              <a:rPr lang="fr-FR" sz="1400" dirty="0" smtClean="0">
                <a:solidFill>
                  <a:srgbClr val="003300"/>
                </a:solidFill>
                <a:latin typeface="Calibri" panose="020F0502020204030204" pitchFamily="34" charset="0"/>
              </a:rPr>
              <a:t>Manque de temps, manque de persévérance, manque d’investigation</a:t>
            </a:r>
          </a:p>
        </p:txBody>
      </p:sp>
    </p:spTree>
    <p:extLst>
      <p:ext uri="{BB962C8B-B14F-4D97-AF65-F5344CB8AC3E}">
        <p14:creationId xmlns:p14="http://schemas.microsoft.com/office/powerpoint/2010/main" val="1003628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10978743" y="732729"/>
            <a:ext cx="542697" cy="279400"/>
          </a:xfrm>
        </p:spPr>
        <p:txBody>
          <a:bodyPr/>
          <a:lstStyle/>
          <a:p>
            <a:fld id="{D57F1E4F-1CFF-5643-939E-217C01CDF565}" type="slidenum">
              <a:rPr lang="en-US" smtClean="0"/>
              <a:pPr/>
              <a:t>30</a:t>
            </a:fld>
            <a:endParaRPr lang="en-US" dirty="0"/>
          </a:p>
        </p:txBody>
      </p:sp>
      <p:sp>
        <p:nvSpPr>
          <p:cNvPr id="3" name="ZoneTexte 2"/>
          <p:cNvSpPr txBox="1"/>
          <p:nvPr/>
        </p:nvSpPr>
        <p:spPr>
          <a:xfrm>
            <a:off x="733329" y="642797"/>
            <a:ext cx="6165411" cy="369332"/>
          </a:xfrm>
          <a:prstGeom prst="rect">
            <a:avLst/>
          </a:prstGeom>
          <a:noFill/>
        </p:spPr>
        <p:txBody>
          <a:bodyPr wrap="square" rtlCol="0">
            <a:spAutoFit/>
          </a:bodyPr>
          <a:lstStyle/>
          <a:p>
            <a:r>
              <a:rPr lang="fr-FR" b="1" dirty="0">
                <a:solidFill>
                  <a:srgbClr val="003300"/>
                </a:solidFill>
                <a:latin typeface="Calibri" panose="020F0502020204030204" pitchFamily="34" charset="0"/>
              </a:rPr>
              <a:t>7</a:t>
            </a:r>
            <a:r>
              <a:rPr lang="fr-FR" b="1" dirty="0" smtClean="0">
                <a:solidFill>
                  <a:srgbClr val="003300"/>
                </a:solidFill>
                <a:latin typeface="Calibri" panose="020F0502020204030204" pitchFamily="34" charset="0"/>
              </a:rPr>
              <a:t>. La démarche critique de la démarche scientifique (suite)</a:t>
            </a:r>
            <a:endParaRPr lang="fr-FR" b="1" dirty="0">
              <a:solidFill>
                <a:srgbClr val="003300"/>
              </a:solidFill>
              <a:latin typeface="Calibri" panose="020F0502020204030204" pitchFamily="34" charset="0"/>
            </a:endParaRPr>
          </a:p>
        </p:txBody>
      </p:sp>
      <p:sp>
        <p:nvSpPr>
          <p:cNvPr id="4" name="ZoneTexte 3"/>
          <p:cNvSpPr txBox="1"/>
          <p:nvPr/>
        </p:nvSpPr>
        <p:spPr>
          <a:xfrm>
            <a:off x="733329" y="1108038"/>
            <a:ext cx="3795640" cy="369332"/>
          </a:xfrm>
          <a:prstGeom prst="rect">
            <a:avLst/>
          </a:prstGeom>
          <a:noFill/>
        </p:spPr>
        <p:txBody>
          <a:bodyPr wrap="square" rtlCol="0">
            <a:spAutoFit/>
          </a:bodyPr>
          <a:lstStyle/>
          <a:p>
            <a:r>
              <a:rPr lang="fr-FR" dirty="0" smtClean="0">
                <a:solidFill>
                  <a:srgbClr val="008000"/>
                </a:solidFill>
              </a:rPr>
              <a:t>7.1. </a:t>
            </a:r>
            <a:r>
              <a:rPr lang="fr-FR" b="1" dirty="0">
                <a:solidFill>
                  <a:srgbClr val="008000"/>
                </a:solidFill>
              </a:rPr>
              <a:t>Remettez l’Autorité en question</a:t>
            </a:r>
            <a:endParaRPr lang="fr-FR" dirty="0">
              <a:solidFill>
                <a:srgbClr val="008000"/>
              </a:solidFill>
            </a:endParaRPr>
          </a:p>
        </p:txBody>
      </p:sp>
      <p:sp>
        <p:nvSpPr>
          <p:cNvPr id="5" name="ZoneTexte 4"/>
          <p:cNvSpPr txBox="1"/>
          <p:nvPr/>
        </p:nvSpPr>
        <p:spPr>
          <a:xfrm>
            <a:off x="733329" y="1573279"/>
            <a:ext cx="10788111" cy="5078313"/>
          </a:xfrm>
          <a:prstGeom prst="rect">
            <a:avLst/>
          </a:prstGeom>
          <a:noFill/>
        </p:spPr>
        <p:txBody>
          <a:bodyPr wrap="square" rtlCol="0">
            <a:spAutoFit/>
          </a:bodyPr>
          <a:lstStyle/>
          <a:p>
            <a:pPr algn="just"/>
            <a:r>
              <a:rPr lang="fr-FR" u="sng" dirty="0" smtClean="0">
                <a:solidFill>
                  <a:srgbClr val="003300"/>
                </a:solidFill>
                <a:hlinkClick r:id="rId2" tooltip="Alhazen"/>
              </a:rPr>
              <a:t>Alhazen</a:t>
            </a:r>
            <a:r>
              <a:rPr lang="fr-FR" dirty="0" smtClean="0">
                <a:solidFill>
                  <a:srgbClr val="003300"/>
                </a:solidFill>
              </a:rPr>
              <a:t> </a:t>
            </a:r>
            <a:r>
              <a:rPr lang="fr-FR" dirty="0">
                <a:solidFill>
                  <a:srgbClr val="003300"/>
                </a:solidFill>
              </a:rPr>
              <a:t>[Ibn al-</a:t>
            </a:r>
            <a:r>
              <a:rPr lang="fr-FR" dirty="0" err="1">
                <a:solidFill>
                  <a:srgbClr val="003300"/>
                </a:solidFill>
              </a:rPr>
              <a:t>Haytham</a:t>
            </a:r>
            <a:r>
              <a:rPr lang="fr-FR" dirty="0">
                <a:solidFill>
                  <a:srgbClr val="003300"/>
                </a:solidFill>
              </a:rPr>
              <a:t>], un mathématicien, philosophe et physicien du monde médiéval arabo-musulman, d'origine </a:t>
            </a:r>
            <a:r>
              <a:rPr lang="fr-FR" dirty="0" smtClean="0">
                <a:solidFill>
                  <a:srgbClr val="003300"/>
                </a:solidFill>
              </a:rPr>
              <a:t>perse, écrivait </a:t>
            </a:r>
            <a:r>
              <a:rPr lang="fr-FR" dirty="0">
                <a:solidFill>
                  <a:srgbClr val="003300"/>
                </a:solidFill>
              </a:rPr>
              <a:t>« </a:t>
            </a:r>
            <a:r>
              <a:rPr lang="fr-FR" i="1" dirty="0">
                <a:solidFill>
                  <a:srgbClr val="003300"/>
                </a:solidFill>
              </a:rPr>
              <a:t>Celui </a:t>
            </a:r>
            <a:r>
              <a:rPr lang="fr-FR" b="1" i="1" dirty="0">
                <a:solidFill>
                  <a:srgbClr val="003300"/>
                </a:solidFill>
              </a:rPr>
              <a:t>qui cherche la vérité n'est pas celui qui étudie les écrits des anciens et qui, suivant sa disposition naturelle, place sa confiance en eux, </a:t>
            </a:r>
            <a:r>
              <a:rPr lang="fr-FR" b="1" i="1" dirty="0">
                <a:solidFill>
                  <a:srgbClr val="008000"/>
                </a:solidFill>
              </a:rPr>
              <a:t>mais plutôt celui qui doute d'eux et qui conteste ce qu'il reçoit d'eux</a:t>
            </a:r>
            <a:r>
              <a:rPr lang="fr-FR" i="1" dirty="0">
                <a:solidFill>
                  <a:srgbClr val="003300"/>
                </a:solidFill>
              </a:rPr>
              <a:t>, </a:t>
            </a:r>
            <a:r>
              <a:rPr lang="fr-FR" i="1" dirty="0">
                <a:solidFill>
                  <a:srgbClr val="008000"/>
                </a:solidFill>
              </a:rPr>
              <a:t>celui qui se soumet à la discussion et à la démonstration</a:t>
            </a:r>
            <a:r>
              <a:rPr lang="fr-FR" i="1" dirty="0">
                <a:solidFill>
                  <a:srgbClr val="003300"/>
                </a:solidFill>
              </a:rPr>
              <a:t>, et </a:t>
            </a:r>
            <a:r>
              <a:rPr lang="fr-FR" i="1" dirty="0">
                <a:solidFill>
                  <a:srgbClr val="FF0000"/>
                </a:solidFill>
              </a:rPr>
              <a:t>non </a:t>
            </a:r>
            <a:r>
              <a:rPr lang="fr-FR" b="1" i="1" dirty="0">
                <a:solidFill>
                  <a:srgbClr val="FF0000"/>
                </a:solidFill>
              </a:rPr>
              <a:t>aux dires d'un être humain dont la nature présente toutes sortes d'imperfections et de carences</a:t>
            </a:r>
            <a:r>
              <a:rPr lang="fr-FR" i="1" dirty="0">
                <a:solidFill>
                  <a:srgbClr val="FF0000"/>
                </a:solidFill>
              </a:rPr>
              <a:t>.</a:t>
            </a:r>
            <a:r>
              <a:rPr lang="fr-FR" dirty="0">
                <a:solidFill>
                  <a:srgbClr val="003300"/>
                </a:solidFill>
              </a:rPr>
              <a:t> » (dans son « </a:t>
            </a:r>
            <a:r>
              <a:rPr lang="fr-FR" i="1" dirty="0">
                <a:solidFill>
                  <a:srgbClr val="003300"/>
                </a:solidFill>
              </a:rPr>
              <a:t>Traité d’optique</a:t>
            </a:r>
            <a:r>
              <a:rPr lang="fr-FR" dirty="0">
                <a:solidFill>
                  <a:srgbClr val="003300"/>
                </a:solidFill>
              </a:rPr>
              <a:t> </a:t>
            </a:r>
            <a:r>
              <a:rPr lang="fr-FR" dirty="0" smtClean="0">
                <a:solidFill>
                  <a:srgbClr val="003300"/>
                </a:solidFill>
              </a:rPr>
              <a:t>»).</a:t>
            </a:r>
          </a:p>
          <a:p>
            <a:pPr algn="just"/>
            <a:endParaRPr lang="fr-FR" dirty="0" smtClean="0">
              <a:solidFill>
                <a:srgbClr val="003300"/>
              </a:solidFill>
            </a:endParaRPr>
          </a:p>
          <a:p>
            <a:pPr algn="just"/>
            <a:r>
              <a:rPr lang="fr-FR" dirty="0">
                <a:solidFill>
                  <a:srgbClr val="003300"/>
                </a:solidFill>
              </a:rPr>
              <a:t>P</a:t>
            </a:r>
            <a:r>
              <a:rPr lang="fr-FR" dirty="0" smtClean="0">
                <a:solidFill>
                  <a:srgbClr val="003300"/>
                </a:solidFill>
              </a:rPr>
              <a:t>our </a:t>
            </a:r>
            <a:r>
              <a:rPr lang="fr-FR" dirty="0">
                <a:solidFill>
                  <a:srgbClr val="003300"/>
                </a:solidFill>
              </a:rPr>
              <a:t>les religions, pour les régimes politiques </a:t>
            </a:r>
            <a:r>
              <a:rPr lang="fr-FR" dirty="0" smtClean="0">
                <a:solidFill>
                  <a:srgbClr val="003300"/>
                </a:solidFill>
              </a:rPr>
              <a:t>totalitaires, </a:t>
            </a:r>
            <a:r>
              <a:rPr lang="fr-FR" dirty="0">
                <a:solidFill>
                  <a:srgbClr val="003300"/>
                </a:solidFill>
              </a:rPr>
              <a:t>l'"éducation" des enfants revêt </a:t>
            </a:r>
            <a:r>
              <a:rPr lang="fr-FR" dirty="0" smtClean="0">
                <a:solidFill>
                  <a:srgbClr val="003300"/>
                </a:solidFill>
              </a:rPr>
              <a:t>énormément d'importance, </a:t>
            </a:r>
            <a:r>
              <a:rPr lang="fr-FR" i="1" dirty="0" smtClean="0">
                <a:solidFill>
                  <a:srgbClr val="003300"/>
                </a:solidFill>
              </a:rPr>
              <a:t>parce qu’il </a:t>
            </a:r>
            <a:r>
              <a:rPr lang="fr-FR" i="1" dirty="0">
                <a:solidFill>
                  <a:srgbClr val="003300"/>
                </a:solidFill>
              </a:rPr>
              <a:t>est </a:t>
            </a:r>
            <a:r>
              <a:rPr lang="fr-FR" i="1" dirty="0" smtClean="0">
                <a:solidFill>
                  <a:srgbClr val="003300"/>
                </a:solidFill>
              </a:rPr>
              <a:t>bien plus </a:t>
            </a:r>
            <a:r>
              <a:rPr lang="fr-FR" i="1" dirty="0">
                <a:solidFill>
                  <a:srgbClr val="003300"/>
                </a:solidFill>
              </a:rPr>
              <a:t>difficile pour </a:t>
            </a:r>
            <a:r>
              <a:rPr lang="fr-FR" i="1" dirty="0" smtClean="0">
                <a:solidFill>
                  <a:srgbClr val="003300"/>
                </a:solidFill>
              </a:rPr>
              <a:t>un jeune </a:t>
            </a:r>
            <a:r>
              <a:rPr lang="fr-FR" i="1" dirty="0">
                <a:solidFill>
                  <a:srgbClr val="003300"/>
                </a:solidFill>
              </a:rPr>
              <a:t>individu </a:t>
            </a:r>
            <a:r>
              <a:rPr lang="fr-FR" i="1" dirty="0" smtClean="0">
                <a:solidFill>
                  <a:srgbClr val="003300"/>
                </a:solidFill>
              </a:rPr>
              <a:t>de se « libérer » d’idées </a:t>
            </a:r>
            <a:r>
              <a:rPr lang="fr-FR" i="1" dirty="0">
                <a:solidFill>
                  <a:srgbClr val="003300"/>
                </a:solidFill>
              </a:rPr>
              <a:t>acquises depuis </a:t>
            </a:r>
            <a:r>
              <a:rPr lang="fr-FR" i="1" dirty="0" smtClean="0">
                <a:solidFill>
                  <a:srgbClr val="003300"/>
                </a:solidFill>
              </a:rPr>
              <a:t>longtemps, surtout acquises depuis sa plus tendre </a:t>
            </a:r>
            <a:r>
              <a:rPr lang="fr-FR" i="1" dirty="0">
                <a:solidFill>
                  <a:srgbClr val="003300"/>
                </a:solidFill>
              </a:rPr>
              <a:t>enfance</a:t>
            </a:r>
            <a:r>
              <a:rPr lang="fr-FR" dirty="0">
                <a:solidFill>
                  <a:srgbClr val="003300"/>
                </a:solidFill>
              </a:rPr>
              <a:t>. Si une telle personne se trouve confrontée simultanément à des informations, opinions, comportements ou croyances qui la concernent directement et qui sont incompatibles avec ses propres convictions ou comportement, elle ressent un état de tension désagréable</a:t>
            </a:r>
            <a:r>
              <a:rPr lang="fr-FR" dirty="0" smtClean="0">
                <a:solidFill>
                  <a:srgbClr val="003300"/>
                </a:solidFill>
              </a:rPr>
              <a:t>. </a:t>
            </a:r>
            <a:r>
              <a:rPr lang="fr-FR" dirty="0">
                <a:solidFill>
                  <a:srgbClr val="003300"/>
                </a:solidFill>
              </a:rPr>
              <a:t>La réduction </a:t>
            </a:r>
            <a:r>
              <a:rPr lang="fr-FR" dirty="0" smtClean="0">
                <a:solidFill>
                  <a:srgbClr val="003300"/>
                </a:solidFill>
              </a:rPr>
              <a:t>du malaise consiste</a:t>
            </a:r>
            <a:r>
              <a:rPr lang="fr-FR" dirty="0">
                <a:solidFill>
                  <a:srgbClr val="003300"/>
                </a:solidFill>
              </a:rPr>
              <a:t>, par exemple, en une </a:t>
            </a:r>
            <a:r>
              <a:rPr lang="fr-FR" b="1" dirty="0">
                <a:solidFill>
                  <a:srgbClr val="003300"/>
                </a:solidFill>
              </a:rPr>
              <a:t>modification </a:t>
            </a:r>
            <a:r>
              <a:rPr lang="fr-FR" b="1" dirty="0" smtClean="0">
                <a:solidFill>
                  <a:srgbClr val="003300"/>
                </a:solidFill>
              </a:rPr>
              <a:t>de ses </a:t>
            </a:r>
            <a:r>
              <a:rPr lang="fr-FR" b="1" dirty="0">
                <a:solidFill>
                  <a:srgbClr val="003300"/>
                </a:solidFill>
              </a:rPr>
              <a:t>croyances</a:t>
            </a:r>
            <a:r>
              <a:rPr lang="fr-FR" dirty="0">
                <a:solidFill>
                  <a:srgbClr val="003300"/>
                </a:solidFill>
              </a:rPr>
              <a:t>, </a:t>
            </a:r>
            <a:r>
              <a:rPr lang="fr-FR" dirty="0" smtClean="0">
                <a:solidFill>
                  <a:srgbClr val="003300"/>
                </a:solidFill>
              </a:rPr>
              <a:t>opinions </a:t>
            </a:r>
            <a:r>
              <a:rPr lang="fr-FR" dirty="0">
                <a:solidFill>
                  <a:srgbClr val="003300"/>
                </a:solidFill>
              </a:rPr>
              <a:t>ou </a:t>
            </a:r>
            <a:r>
              <a:rPr lang="fr-FR" dirty="0" smtClean="0">
                <a:solidFill>
                  <a:srgbClr val="003300"/>
                </a:solidFill>
              </a:rPr>
              <a:t>attitudes </a:t>
            </a:r>
            <a:r>
              <a:rPr lang="fr-FR" dirty="0">
                <a:solidFill>
                  <a:srgbClr val="003300"/>
                </a:solidFill>
              </a:rPr>
              <a:t>pour les mettre en phase avec l'information </a:t>
            </a:r>
            <a:r>
              <a:rPr lang="fr-FR" dirty="0" smtClean="0">
                <a:solidFill>
                  <a:srgbClr val="003300"/>
                </a:solidFill>
              </a:rPr>
              <a:t>contradictoire (par un  processus </a:t>
            </a:r>
            <a:r>
              <a:rPr lang="fr-FR" dirty="0">
                <a:solidFill>
                  <a:srgbClr val="003300"/>
                </a:solidFill>
              </a:rPr>
              <a:t>de </a:t>
            </a:r>
            <a:r>
              <a:rPr lang="fr-FR" u="sng" dirty="0">
                <a:solidFill>
                  <a:srgbClr val="003300"/>
                </a:solidFill>
                <a:hlinkClick r:id="rId3" tooltip="Définition de la rationalisation"/>
              </a:rPr>
              <a:t>rationalisation</a:t>
            </a:r>
            <a:r>
              <a:rPr lang="fr-FR" dirty="0" smtClean="0">
                <a:solidFill>
                  <a:srgbClr val="003300"/>
                </a:solidFill>
              </a:rPr>
              <a:t>). </a:t>
            </a:r>
            <a:r>
              <a:rPr lang="fr-FR" i="1" dirty="0" smtClean="0">
                <a:solidFill>
                  <a:srgbClr val="003300"/>
                </a:solidFill>
              </a:rPr>
              <a:t>A chaque </a:t>
            </a:r>
            <a:r>
              <a:rPr lang="fr-FR" i="1" dirty="0">
                <a:solidFill>
                  <a:srgbClr val="003300"/>
                </a:solidFill>
              </a:rPr>
              <a:t>grande découverte scientifique, les </a:t>
            </a:r>
            <a:r>
              <a:rPr lang="fr-FR" i="1" dirty="0" smtClean="0">
                <a:solidFill>
                  <a:srgbClr val="003300"/>
                </a:solidFill>
              </a:rPr>
              <a:t>concordistes</a:t>
            </a:r>
            <a:r>
              <a:rPr lang="fr-FR" dirty="0" smtClean="0">
                <a:solidFill>
                  <a:srgbClr val="003300"/>
                </a:solidFill>
              </a:rPr>
              <a:t> [ceux qui veulent rapprocher </a:t>
            </a:r>
            <a:r>
              <a:rPr lang="fr-FR" dirty="0">
                <a:solidFill>
                  <a:srgbClr val="003300"/>
                </a:solidFill>
              </a:rPr>
              <a:t>le dogme religieux de la </a:t>
            </a:r>
            <a:r>
              <a:rPr lang="fr-FR" dirty="0" smtClean="0">
                <a:solidFill>
                  <a:srgbClr val="003300"/>
                </a:solidFill>
              </a:rPr>
              <a:t>science] </a:t>
            </a:r>
            <a:r>
              <a:rPr lang="fr-FR" i="1" dirty="0">
                <a:solidFill>
                  <a:srgbClr val="003300"/>
                </a:solidFill>
              </a:rPr>
              <a:t>tentent de faire coïncider à tout prix les textes sacrés avec la science.</a:t>
            </a:r>
            <a:r>
              <a:rPr lang="fr-FR" dirty="0">
                <a:solidFill>
                  <a:srgbClr val="003300"/>
                </a:solidFill>
              </a:rPr>
              <a:t> La recherche de cohérence de la religion avec la science s'opère par de nouvelles interprétations des Ecritures, le manque de précision de celles-ci étant attribué à l'état </a:t>
            </a:r>
            <a:r>
              <a:rPr lang="fr-FR" dirty="0" err="1">
                <a:solidFill>
                  <a:srgbClr val="003300"/>
                </a:solidFill>
              </a:rPr>
              <a:t>pré-scientifique</a:t>
            </a:r>
            <a:r>
              <a:rPr lang="fr-FR" dirty="0">
                <a:solidFill>
                  <a:srgbClr val="003300"/>
                </a:solidFill>
              </a:rPr>
              <a:t> de ceux qui les ont rédigées</a:t>
            </a:r>
            <a:r>
              <a:rPr lang="fr-FR" dirty="0" smtClean="0">
                <a:solidFill>
                  <a:srgbClr val="003300"/>
                </a:solidFill>
              </a:rPr>
              <a:t>. Cela dans le but, de défendre, à tout prix, ses convictions religieuses.</a:t>
            </a:r>
          </a:p>
          <a:p>
            <a:pPr algn="just"/>
            <a:endParaRPr lang="fr-FR" dirty="0">
              <a:solidFill>
                <a:srgbClr val="003300"/>
              </a:solidFill>
            </a:endParaRPr>
          </a:p>
        </p:txBody>
      </p:sp>
    </p:spTree>
    <p:extLst>
      <p:ext uri="{BB962C8B-B14F-4D97-AF65-F5344CB8AC3E}">
        <p14:creationId xmlns:p14="http://schemas.microsoft.com/office/powerpoint/2010/main" val="127091846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10978743" y="732729"/>
            <a:ext cx="542697" cy="279400"/>
          </a:xfrm>
        </p:spPr>
        <p:txBody>
          <a:bodyPr/>
          <a:lstStyle/>
          <a:p>
            <a:fld id="{D57F1E4F-1CFF-5643-939E-217C01CDF565}" type="slidenum">
              <a:rPr lang="en-US" smtClean="0"/>
              <a:pPr/>
              <a:t>31</a:t>
            </a:fld>
            <a:endParaRPr lang="en-US" dirty="0"/>
          </a:p>
        </p:txBody>
      </p:sp>
      <p:sp>
        <p:nvSpPr>
          <p:cNvPr id="3" name="ZoneTexte 2"/>
          <p:cNvSpPr txBox="1"/>
          <p:nvPr/>
        </p:nvSpPr>
        <p:spPr>
          <a:xfrm>
            <a:off x="733329" y="642797"/>
            <a:ext cx="6165411" cy="369332"/>
          </a:xfrm>
          <a:prstGeom prst="rect">
            <a:avLst/>
          </a:prstGeom>
          <a:noFill/>
        </p:spPr>
        <p:txBody>
          <a:bodyPr wrap="square" rtlCol="0">
            <a:spAutoFit/>
          </a:bodyPr>
          <a:lstStyle/>
          <a:p>
            <a:r>
              <a:rPr lang="fr-FR" b="1" dirty="0">
                <a:solidFill>
                  <a:srgbClr val="003300"/>
                </a:solidFill>
                <a:latin typeface="Calibri" panose="020F0502020204030204" pitchFamily="34" charset="0"/>
              </a:rPr>
              <a:t>7</a:t>
            </a:r>
            <a:r>
              <a:rPr lang="fr-FR" b="1" dirty="0" smtClean="0">
                <a:solidFill>
                  <a:srgbClr val="003300"/>
                </a:solidFill>
                <a:latin typeface="Calibri" panose="020F0502020204030204" pitchFamily="34" charset="0"/>
              </a:rPr>
              <a:t>. La démarche critique de la démarche scientifique (suite)</a:t>
            </a:r>
            <a:endParaRPr lang="fr-FR" b="1" dirty="0">
              <a:solidFill>
                <a:srgbClr val="003300"/>
              </a:solidFill>
              <a:latin typeface="Calibri" panose="020F0502020204030204" pitchFamily="34" charset="0"/>
            </a:endParaRPr>
          </a:p>
        </p:txBody>
      </p:sp>
      <p:sp>
        <p:nvSpPr>
          <p:cNvPr id="4" name="ZoneTexte 3"/>
          <p:cNvSpPr txBox="1"/>
          <p:nvPr/>
        </p:nvSpPr>
        <p:spPr>
          <a:xfrm>
            <a:off x="733329" y="1108038"/>
            <a:ext cx="3795640" cy="369332"/>
          </a:xfrm>
          <a:prstGeom prst="rect">
            <a:avLst/>
          </a:prstGeom>
          <a:noFill/>
        </p:spPr>
        <p:txBody>
          <a:bodyPr wrap="square" rtlCol="0">
            <a:spAutoFit/>
          </a:bodyPr>
          <a:lstStyle/>
          <a:p>
            <a:r>
              <a:rPr lang="fr-FR" dirty="0" smtClean="0">
                <a:solidFill>
                  <a:srgbClr val="008000"/>
                </a:solidFill>
              </a:rPr>
              <a:t>7.1. </a:t>
            </a:r>
            <a:r>
              <a:rPr lang="fr-FR" b="1" dirty="0">
                <a:solidFill>
                  <a:srgbClr val="008000"/>
                </a:solidFill>
              </a:rPr>
              <a:t>Remettez l’Autorité en question</a:t>
            </a:r>
            <a:endParaRPr lang="fr-FR" dirty="0">
              <a:solidFill>
                <a:srgbClr val="008000"/>
              </a:solidFill>
            </a:endParaRPr>
          </a:p>
        </p:txBody>
      </p:sp>
      <p:sp>
        <p:nvSpPr>
          <p:cNvPr id="5" name="ZoneTexte 4"/>
          <p:cNvSpPr txBox="1"/>
          <p:nvPr/>
        </p:nvSpPr>
        <p:spPr>
          <a:xfrm>
            <a:off x="733330" y="1573278"/>
            <a:ext cx="10648262" cy="4801314"/>
          </a:xfrm>
          <a:prstGeom prst="rect">
            <a:avLst/>
          </a:prstGeom>
          <a:noFill/>
        </p:spPr>
        <p:txBody>
          <a:bodyPr wrap="square" rtlCol="0">
            <a:spAutoFit/>
          </a:bodyPr>
          <a:lstStyle/>
          <a:p>
            <a:pPr algn="just"/>
            <a:r>
              <a:rPr lang="fr-FR" dirty="0">
                <a:solidFill>
                  <a:srgbClr val="003300"/>
                </a:solidFill>
              </a:rPr>
              <a:t>La réduction </a:t>
            </a:r>
            <a:r>
              <a:rPr lang="fr-FR" dirty="0" smtClean="0">
                <a:solidFill>
                  <a:srgbClr val="003300"/>
                </a:solidFill>
              </a:rPr>
              <a:t>du malaise peut </a:t>
            </a:r>
            <a:r>
              <a:rPr lang="fr-FR" dirty="0">
                <a:solidFill>
                  <a:srgbClr val="003300"/>
                </a:solidFill>
              </a:rPr>
              <a:t>prendre d'autres formes que la rationalisation </a:t>
            </a:r>
            <a:r>
              <a:rPr lang="fr-FR" dirty="0" smtClean="0">
                <a:solidFill>
                  <a:srgbClr val="003300"/>
                </a:solidFill>
              </a:rPr>
              <a:t>:</a:t>
            </a:r>
          </a:p>
          <a:p>
            <a:pPr marL="342900" indent="-342900">
              <a:buFont typeface="+mj-lt"/>
              <a:buAutoNum type="arabicPeriod"/>
            </a:pPr>
            <a:r>
              <a:rPr lang="fr-FR" dirty="0">
                <a:solidFill>
                  <a:srgbClr val="003300"/>
                </a:solidFill>
              </a:rPr>
              <a:t>Ajouter des éléments </a:t>
            </a:r>
            <a:r>
              <a:rPr lang="fr-FR" dirty="0" smtClean="0">
                <a:solidFill>
                  <a:srgbClr val="003300"/>
                </a:solidFill>
              </a:rPr>
              <a:t>conformes permettant </a:t>
            </a:r>
            <a:r>
              <a:rPr lang="fr-FR" dirty="0">
                <a:solidFill>
                  <a:srgbClr val="003300"/>
                </a:solidFill>
              </a:rPr>
              <a:t>de justifier le comportement </a:t>
            </a:r>
            <a:r>
              <a:rPr lang="fr-FR" dirty="0" smtClean="0">
                <a:solidFill>
                  <a:srgbClr val="003300"/>
                </a:solidFill>
              </a:rPr>
              <a:t>contradictoire </a:t>
            </a:r>
            <a:r>
              <a:rPr lang="fr-FR" dirty="0">
                <a:solidFill>
                  <a:srgbClr val="003300"/>
                </a:solidFill>
              </a:rPr>
              <a:t>ou </a:t>
            </a:r>
            <a:r>
              <a:rPr lang="fr-FR" dirty="0" smtClean="0">
                <a:solidFill>
                  <a:srgbClr val="003300"/>
                </a:solidFill>
              </a:rPr>
              <a:t>dissonant.</a:t>
            </a:r>
            <a:endParaRPr lang="fr-FR" dirty="0">
              <a:solidFill>
                <a:srgbClr val="003300"/>
              </a:solidFill>
            </a:endParaRPr>
          </a:p>
          <a:p>
            <a:pPr marL="342900" indent="-342900">
              <a:buFont typeface="+mj-lt"/>
              <a:buAutoNum type="arabicPeriod"/>
            </a:pPr>
            <a:r>
              <a:rPr lang="fr-FR" dirty="0">
                <a:solidFill>
                  <a:srgbClr val="003300"/>
                </a:solidFill>
              </a:rPr>
              <a:t>Réinterpréter le réel pour faire en sorte que les croyances restent intactes</a:t>
            </a:r>
            <a:r>
              <a:rPr lang="fr-FR" dirty="0" smtClean="0">
                <a:solidFill>
                  <a:srgbClr val="003300"/>
                </a:solidFill>
              </a:rPr>
              <a:t>.</a:t>
            </a:r>
            <a:endParaRPr lang="fr-FR" dirty="0">
              <a:solidFill>
                <a:srgbClr val="003300"/>
              </a:solidFill>
            </a:endParaRPr>
          </a:p>
          <a:p>
            <a:pPr marL="342900" indent="-342900">
              <a:buFont typeface="+mj-lt"/>
              <a:buAutoNum type="arabicPeriod"/>
            </a:pPr>
            <a:r>
              <a:rPr lang="fr-FR" dirty="0">
                <a:solidFill>
                  <a:srgbClr val="003300"/>
                </a:solidFill>
              </a:rPr>
              <a:t>Minimiser l'importance des </a:t>
            </a:r>
            <a:r>
              <a:rPr lang="fr-FR" dirty="0" smtClean="0">
                <a:solidFill>
                  <a:srgbClr val="003300"/>
                </a:solidFill>
              </a:rPr>
              <a:t>éléments contradictoires ou </a:t>
            </a:r>
            <a:r>
              <a:rPr lang="fr-FR" dirty="0">
                <a:solidFill>
                  <a:srgbClr val="003300"/>
                </a:solidFill>
              </a:rPr>
              <a:t>dissonants</a:t>
            </a:r>
            <a:r>
              <a:rPr lang="fr-FR" dirty="0" smtClean="0">
                <a:solidFill>
                  <a:srgbClr val="003300"/>
                </a:solidFill>
              </a:rPr>
              <a:t>.</a:t>
            </a:r>
            <a:endParaRPr lang="fr-FR" dirty="0">
              <a:solidFill>
                <a:srgbClr val="003300"/>
              </a:solidFill>
            </a:endParaRPr>
          </a:p>
          <a:p>
            <a:pPr marL="342900" indent="-342900">
              <a:buFont typeface="+mj-lt"/>
              <a:buAutoNum type="arabicPeriod"/>
            </a:pPr>
            <a:r>
              <a:rPr lang="fr-FR" dirty="0">
                <a:solidFill>
                  <a:srgbClr val="003300"/>
                </a:solidFill>
              </a:rPr>
              <a:t>Faire comme si l'un des évènements contradictoires </a:t>
            </a:r>
            <a:r>
              <a:rPr lang="fr-FR" dirty="0" smtClean="0">
                <a:solidFill>
                  <a:srgbClr val="003300"/>
                </a:solidFill>
              </a:rPr>
              <a:t>n'avait </a:t>
            </a:r>
            <a:r>
              <a:rPr lang="fr-FR" dirty="0">
                <a:solidFill>
                  <a:srgbClr val="003300"/>
                </a:solidFill>
              </a:rPr>
              <a:t>pas existé, les oublier</a:t>
            </a:r>
            <a:r>
              <a:rPr lang="fr-FR" dirty="0" smtClean="0">
                <a:solidFill>
                  <a:srgbClr val="003300"/>
                </a:solidFill>
              </a:rPr>
              <a:t>.</a:t>
            </a:r>
            <a:endParaRPr lang="fr-FR" dirty="0">
              <a:solidFill>
                <a:srgbClr val="003300"/>
              </a:solidFill>
            </a:endParaRPr>
          </a:p>
          <a:p>
            <a:pPr marL="342900" indent="-342900">
              <a:buFont typeface="+mj-lt"/>
              <a:buAutoNum type="arabicPeriod"/>
            </a:pPr>
            <a:r>
              <a:rPr lang="fr-FR" dirty="0">
                <a:solidFill>
                  <a:srgbClr val="003300"/>
                </a:solidFill>
              </a:rPr>
              <a:t>Modifier l'un des éléments contradictoires </a:t>
            </a:r>
            <a:r>
              <a:rPr lang="fr-FR" dirty="0" smtClean="0">
                <a:solidFill>
                  <a:srgbClr val="003300"/>
                </a:solidFill>
              </a:rPr>
              <a:t>comme </a:t>
            </a:r>
            <a:r>
              <a:rPr lang="fr-FR" dirty="0">
                <a:solidFill>
                  <a:srgbClr val="003300"/>
                </a:solidFill>
              </a:rPr>
              <a:t>par exemple changer de comportement ou d'attitude</a:t>
            </a:r>
            <a:r>
              <a:rPr lang="fr-FR" dirty="0" smtClean="0">
                <a:solidFill>
                  <a:srgbClr val="003300"/>
                </a:solidFill>
              </a:rPr>
              <a:t>.</a:t>
            </a:r>
          </a:p>
          <a:p>
            <a:endParaRPr lang="fr-FR" dirty="0">
              <a:solidFill>
                <a:srgbClr val="003300"/>
              </a:solidFill>
            </a:endParaRPr>
          </a:p>
          <a:p>
            <a:pPr algn="just"/>
            <a:r>
              <a:rPr lang="fr-FR" dirty="0" smtClean="0">
                <a:solidFill>
                  <a:srgbClr val="003300"/>
                </a:solidFill>
              </a:rPr>
              <a:t>« </a:t>
            </a:r>
            <a:r>
              <a:rPr lang="fr-FR" i="1" dirty="0" smtClean="0">
                <a:solidFill>
                  <a:srgbClr val="003300"/>
                </a:solidFill>
              </a:rPr>
              <a:t>Plus </a:t>
            </a:r>
            <a:r>
              <a:rPr lang="fr-FR" i="1" dirty="0">
                <a:solidFill>
                  <a:srgbClr val="003300"/>
                </a:solidFill>
              </a:rPr>
              <a:t>un apprentissage a été difficile, malaisé, douloureux ou même </a:t>
            </a:r>
            <a:r>
              <a:rPr lang="fr-FR" i="1" dirty="0" smtClean="0">
                <a:solidFill>
                  <a:srgbClr val="003300"/>
                </a:solidFill>
              </a:rPr>
              <a:t>humiliant ou plus cet apprentissage lui a coûté beaucoup d’argent, </a:t>
            </a:r>
            <a:r>
              <a:rPr lang="fr-FR" b="1" i="1" dirty="0">
                <a:solidFill>
                  <a:srgbClr val="003300"/>
                </a:solidFill>
              </a:rPr>
              <a:t>moins l'individu est prêt à remettre en cause la valeur de ce qui lui a été enseigné</a:t>
            </a:r>
            <a:r>
              <a:rPr lang="fr-FR" i="1" dirty="0">
                <a:solidFill>
                  <a:srgbClr val="003300"/>
                </a:solidFill>
              </a:rPr>
              <a:t>. </a:t>
            </a:r>
            <a:r>
              <a:rPr lang="fr-FR" b="1" i="1" dirty="0">
                <a:solidFill>
                  <a:srgbClr val="FF0000"/>
                </a:solidFill>
              </a:rPr>
              <a:t>Cela signifierait en effet qu'il a investi et souffert pour </a:t>
            </a:r>
            <a:r>
              <a:rPr lang="fr-FR" b="1" i="1" dirty="0" smtClean="0">
                <a:solidFill>
                  <a:srgbClr val="FF0000"/>
                </a:solidFill>
              </a:rPr>
              <a:t>rien</a:t>
            </a:r>
            <a:r>
              <a:rPr lang="fr-FR" dirty="0" smtClean="0">
                <a:solidFill>
                  <a:srgbClr val="003300"/>
                </a:solidFill>
              </a:rPr>
              <a:t> », selon Gregory </a:t>
            </a:r>
            <a:r>
              <a:rPr lang="fr-FR" dirty="0">
                <a:solidFill>
                  <a:srgbClr val="003300"/>
                </a:solidFill>
              </a:rPr>
              <a:t>Bateson, anthropologue, psychologue, épistémologue américain (1904-1980</a:t>
            </a:r>
            <a:r>
              <a:rPr lang="fr-FR" dirty="0" smtClean="0">
                <a:solidFill>
                  <a:srgbClr val="003300"/>
                </a:solidFill>
              </a:rPr>
              <a:t>). </a:t>
            </a:r>
          </a:p>
          <a:p>
            <a:pPr algn="just"/>
            <a:r>
              <a:rPr lang="fr-FR" dirty="0" smtClean="0">
                <a:solidFill>
                  <a:srgbClr val="003300"/>
                </a:solidFill>
              </a:rPr>
              <a:t>Et aussi, il est très difficile d’admettre pour un individu de s’être trompé à ce point là.</a:t>
            </a:r>
          </a:p>
          <a:p>
            <a:pPr algn="just"/>
            <a:r>
              <a:rPr lang="fr-FR" dirty="0">
                <a:solidFill>
                  <a:srgbClr val="FF0000"/>
                </a:solidFill>
              </a:rPr>
              <a:t>Les croyances qui sont partagées par une communauté deviennent des </a:t>
            </a:r>
            <a:r>
              <a:rPr lang="fr-FR" dirty="0" smtClean="0">
                <a:solidFill>
                  <a:srgbClr val="FF0000"/>
                </a:solidFill>
              </a:rPr>
              <a:t>« vérités » </a:t>
            </a:r>
            <a:r>
              <a:rPr lang="fr-FR" dirty="0">
                <a:solidFill>
                  <a:srgbClr val="FF0000"/>
                </a:solidFill>
              </a:rPr>
              <a:t>qui ne peuvent être remises en question et ne peuvent donc plus être </a:t>
            </a:r>
            <a:r>
              <a:rPr lang="fr-FR" dirty="0" smtClean="0">
                <a:solidFill>
                  <a:srgbClr val="FF0000"/>
                </a:solidFill>
              </a:rPr>
              <a:t>discutées</a:t>
            </a:r>
            <a:r>
              <a:rPr lang="fr-FR" dirty="0" smtClean="0">
                <a:solidFill>
                  <a:srgbClr val="003300"/>
                </a:solidFill>
              </a:rPr>
              <a:t>. Ici « </a:t>
            </a:r>
            <a:r>
              <a:rPr lang="fr-FR" i="1" dirty="0" smtClean="0">
                <a:solidFill>
                  <a:srgbClr val="FF0000"/>
                </a:solidFill>
              </a:rPr>
              <a:t>Il </a:t>
            </a:r>
            <a:r>
              <a:rPr lang="fr-FR" i="1" dirty="0">
                <a:solidFill>
                  <a:srgbClr val="FF0000"/>
                </a:solidFill>
              </a:rPr>
              <a:t>n'est pire sourd que celui qui ne veut pas </a:t>
            </a:r>
            <a:r>
              <a:rPr lang="fr-FR" i="1" dirty="0" smtClean="0">
                <a:solidFill>
                  <a:srgbClr val="FF0000"/>
                </a:solidFill>
              </a:rPr>
              <a:t>entendre</a:t>
            </a:r>
            <a:r>
              <a:rPr lang="fr-FR" dirty="0" smtClean="0">
                <a:solidFill>
                  <a:srgbClr val="003300"/>
                </a:solidFill>
              </a:rPr>
              <a:t> ».</a:t>
            </a:r>
          </a:p>
          <a:p>
            <a:pPr algn="just"/>
            <a:r>
              <a:rPr lang="fr-FR" dirty="0" smtClean="0">
                <a:solidFill>
                  <a:srgbClr val="003300"/>
                </a:solidFill>
              </a:rPr>
              <a:t>Derrière les religions, il y a toujours les hommes, les prophètes, qui affirment recevoir « la parole de Dieu ». Mais l’on n’a que leur témoignage. Jamais un Dieu tout puissant, en pleine gloire, n’est apparu avec des manifestations grandioses (arrêt du soleil, retrait de la mer …) pour appuyer les dires du « prophète ».</a:t>
            </a:r>
            <a:endParaRPr lang="fr-FR" dirty="0">
              <a:solidFill>
                <a:srgbClr val="003300"/>
              </a:solidFill>
            </a:endParaRPr>
          </a:p>
        </p:txBody>
      </p:sp>
    </p:spTree>
    <p:extLst>
      <p:ext uri="{BB962C8B-B14F-4D97-AF65-F5344CB8AC3E}">
        <p14:creationId xmlns:p14="http://schemas.microsoft.com/office/powerpoint/2010/main" val="298696688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D57F1E4F-1CFF-5643-939E-217C01CDF565}" type="slidenum">
              <a:rPr lang="en-US" smtClean="0"/>
              <a:pPr/>
              <a:t>32</a:t>
            </a:fld>
            <a:endParaRPr lang="en-US" dirty="0"/>
          </a:p>
        </p:txBody>
      </p:sp>
      <p:sp>
        <p:nvSpPr>
          <p:cNvPr id="3" name="ZoneTexte 2"/>
          <p:cNvSpPr txBox="1"/>
          <p:nvPr/>
        </p:nvSpPr>
        <p:spPr>
          <a:xfrm>
            <a:off x="733329" y="642797"/>
            <a:ext cx="6165411" cy="369332"/>
          </a:xfrm>
          <a:prstGeom prst="rect">
            <a:avLst/>
          </a:prstGeom>
          <a:noFill/>
        </p:spPr>
        <p:txBody>
          <a:bodyPr wrap="square" rtlCol="0">
            <a:spAutoFit/>
          </a:bodyPr>
          <a:lstStyle/>
          <a:p>
            <a:r>
              <a:rPr lang="fr-FR" b="1" dirty="0">
                <a:solidFill>
                  <a:srgbClr val="003300"/>
                </a:solidFill>
                <a:latin typeface="Calibri" panose="020F0502020204030204" pitchFamily="34" charset="0"/>
              </a:rPr>
              <a:t>7</a:t>
            </a:r>
            <a:r>
              <a:rPr lang="fr-FR" b="1" dirty="0" smtClean="0">
                <a:solidFill>
                  <a:srgbClr val="003300"/>
                </a:solidFill>
                <a:latin typeface="Calibri" panose="020F0502020204030204" pitchFamily="34" charset="0"/>
              </a:rPr>
              <a:t>. La démarche critique de la démarche scientifique (suite)</a:t>
            </a:r>
            <a:endParaRPr lang="fr-FR" b="1" dirty="0">
              <a:solidFill>
                <a:srgbClr val="003300"/>
              </a:solidFill>
              <a:latin typeface="Calibri" panose="020F0502020204030204" pitchFamily="34" charset="0"/>
            </a:endParaRPr>
          </a:p>
        </p:txBody>
      </p:sp>
      <p:sp>
        <p:nvSpPr>
          <p:cNvPr id="4" name="ZoneTexte 3"/>
          <p:cNvSpPr txBox="1"/>
          <p:nvPr/>
        </p:nvSpPr>
        <p:spPr>
          <a:xfrm>
            <a:off x="733329" y="1108039"/>
            <a:ext cx="4365796" cy="369332"/>
          </a:xfrm>
          <a:prstGeom prst="rect">
            <a:avLst/>
          </a:prstGeom>
          <a:noFill/>
        </p:spPr>
        <p:txBody>
          <a:bodyPr wrap="square" rtlCol="0">
            <a:spAutoFit/>
          </a:bodyPr>
          <a:lstStyle/>
          <a:p>
            <a:r>
              <a:rPr lang="fr-FR" dirty="0" smtClean="0">
                <a:solidFill>
                  <a:srgbClr val="003300"/>
                </a:solidFill>
              </a:rPr>
              <a:t>7.1. </a:t>
            </a:r>
            <a:r>
              <a:rPr lang="fr-FR" b="1" dirty="0">
                <a:solidFill>
                  <a:srgbClr val="003300"/>
                </a:solidFill>
              </a:rPr>
              <a:t>Remettez l’Autorité en </a:t>
            </a:r>
            <a:r>
              <a:rPr lang="fr-FR" b="1" dirty="0" smtClean="0">
                <a:solidFill>
                  <a:srgbClr val="003300"/>
                </a:solidFill>
              </a:rPr>
              <a:t>question (suite)</a:t>
            </a:r>
            <a:endParaRPr lang="fr-FR" dirty="0">
              <a:solidFill>
                <a:srgbClr val="003300"/>
              </a:solidFill>
            </a:endParaRPr>
          </a:p>
        </p:txBody>
      </p:sp>
      <p:sp>
        <p:nvSpPr>
          <p:cNvPr id="5" name="ZoneTexte 4"/>
          <p:cNvSpPr txBox="1"/>
          <p:nvPr/>
        </p:nvSpPr>
        <p:spPr>
          <a:xfrm>
            <a:off x="733328" y="1477370"/>
            <a:ext cx="10788111" cy="4247317"/>
          </a:xfrm>
          <a:prstGeom prst="rect">
            <a:avLst/>
          </a:prstGeom>
          <a:noFill/>
        </p:spPr>
        <p:txBody>
          <a:bodyPr wrap="square" rtlCol="0">
            <a:spAutoFit/>
          </a:bodyPr>
          <a:lstStyle/>
          <a:p>
            <a:pPr algn="just"/>
            <a:r>
              <a:rPr lang="fr-FR" dirty="0" smtClean="0">
                <a:solidFill>
                  <a:srgbClr val="003300"/>
                </a:solidFill>
              </a:rPr>
              <a:t>Or les prophètes _ </a:t>
            </a:r>
            <a:r>
              <a:rPr lang="fr-FR" dirty="0">
                <a:solidFill>
                  <a:srgbClr val="003300"/>
                </a:solidFill>
              </a:rPr>
              <a:t>Moïse, le roi David, le roi </a:t>
            </a:r>
            <a:r>
              <a:rPr lang="fr-FR" dirty="0" err="1">
                <a:solidFill>
                  <a:srgbClr val="003300"/>
                </a:solidFill>
              </a:rPr>
              <a:t>Josuah</a:t>
            </a:r>
            <a:r>
              <a:rPr lang="fr-FR" dirty="0">
                <a:solidFill>
                  <a:srgbClr val="003300"/>
                </a:solidFill>
              </a:rPr>
              <a:t> (ou Josias), Elie, Mahomet etc. … _   peuvent </a:t>
            </a:r>
            <a:r>
              <a:rPr lang="fr-FR" dirty="0" smtClean="0">
                <a:solidFill>
                  <a:srgbClr val="003300"/>
                </a:solidFill>
              </a:rPr>
              <a:t>être très bien des </a:t>
            </a:r>
            <a:r>
              <a:rPr lang="fr-FR" b="1" dirty="0">
                <a:solidFill>
                  <a:srgbClr val="003300"/>
                </a:solidFill>
              </a:rPr>
              <a:t>psychopathes</a:t>
            </a:r>
            <a:r>
              <a:rPr lang="fr-FR" dirty="0">
                <a:solidFill>
                  <a:srgbClr val="003300"/>
                </a:solidFill>
              </a:rPr>
              <a:t> ou bien des </a:t>
            </a:r>
            <a:r>
              <a:rPr lang="fr-FR" b="1" dirty="0">
                <a:solidFill>
                  <a:srgbClr val="003300"/>
                </a:solidFill>
              </a:rPr>
              <a:t>personnes ayant subis de graves traumatismes psychiques</a:t>
            </a:r>
            <a:r>
              <a:rPr lang="fr-FR" dirty="0">
                <a:solidFill>
                  <a:srgbClr val="003300"/>
                </a:solidFill>
              </a:rPr>
              <a:t>, dans leur enfance, </a:t>
            </a:r>
            <a:r>
              <a:rPr lang="fr-FR" dirty="0" smtClean="0">
                <a:solidFill>
                  <a:srgbClr val="003300"/>
                </a:solidFill>
              </a:rPr>
              <a:t>tels des </a:t>
            </a:r>
            <a:r>
              <a:rPr lang="fr-FR" i="1" dirty="0" smtClean="0">
                <a:solidFill>
                  <a:srgbClr val="003300"/>
                </a:solidFill>
              </a:rPr>
              <a:t>épisodes </a:t>
            </a:r>
            <a:r>
              <a:rPr lang="fr-FR" i="1" dirty="0">
                <a:solidFill>
                  <a:srgbClr val="003300"/>
                </a:solidFill>
              </a:rPr>
              <a:t>d’abandon affectifs</a:t>
            </a:r>
            <a:r>
              <a:rPr lang="fr-FR" dirty="0">
                <a:solidFill>
                  <a:srgbClr val="003300"/>
                </a:solidFill>
              </a:rPr>
              <a:t> _ </a:t>
            </a:r>
            <a:r>
              <a:rPr lang="fr-FR" dirty="0" smtClean="0">
                <a:solidFill>
                  <a:srgbClr val="003300"/>
                </a:solidFill>
              </a:rPr>
              <a:t>ayant un </a:t>
            </a:r>
            <a:r>
              <a:rPr lang="fr-FR" i="1" dirty="0">
                <a:solidFill>
                  <a:srgbClr val="003300"/>
                </a:solidFill>
              </a:rPr>
              <a:t>profil psychologique abandonnique</a:t>
            </a:r>
            <a:r>
              <a:rPr lang="fr-FR" dirty="0">
                <a:solidFill>
                  <a:srgbClr val="003300"/>
                </a:solidFill>
              </a:rPr>
              <a:t> _, </a:t>
            </a:r>
            <a:r>
              <a:rPr lang="fr-FR" dirty="0" smtClean="0">
                <a:solidFill>
                  <a:srgbClr val="003300"/>
                </a:solidFill>
              </a:rPr>
              <a:t>ou une </a:t>
            </a:r>
            <a:r>
              <a:rPr lang="fr-FR" i="1" dirty="0">
                <a:solidFill>
                  <a:srgbClr val="003300"/>
                </a:solidFill>
              </a:rPr>
              <a:t>non reconnaissance</a:t>
            </a:r>
            <a:r>
              <a:rPr lang="fr-FR" dirty="0">
                <a:solidFill>
                  <a:srgbClr val="003300"/>
                </a:solidFill>
              </a:rPr>
              <a:t> par leur entourage, et par la suite enfermé dans un </a:t>
            </a:r>
            <a:r>
              <a:rPr lang="fr-FR" i="1" dirty="0">
                <a:solidFill>
                  <a:srgbClr val="003300"/>
                </a:solidFill>
              </a:rPr>
              <a:t>besoin de reconnaissance gigantesque inextinguible</a:t>
            </a:r>
            <a:r>
              <a:rPr lang="fr-FR" dirty="0">
                <a:solidFill>
                  <a:srgbClr val="003300"/>
                </a:solidFill>
              </a:rPr>
              <a:t> et une </a:t>
            </a:r>
            <a:r>
              <a:rPr lang="fr-FR" i="1" dirty="0">
                <a:solidFill>
                  <a:srgbClr val="003300"/>
                </a:solidFill>
              </a:rPr>
              <a:t>fuite en avant perpétuelle,</a:t>
            </a:r>
            <a:r>
              <a:rPr lang="fr-FR" dirty="0">
                <a:solidFill>
                  <a:srgbClr val="003300"/>
                </a:solidFill>
              </a:rPr>
              <a:t> pour </a:t>
            </a:r>
            <a:r>
              <a:rPr lang="fr-FR" dirty="0" smtClean="0">
                <a:solidFill>
                  <a:srgbClr val="003300"/>
                </a:solidFill>
              </a:rPr>
              <a:t>obtenir cette reconnaissance du </a:t>
            </a:r>
            <a:r>
              <a:rPr lang="fr-FR" dirty="0">
                <a:solidFill>
                  <a:srgbClr val="003300"/>
                </a:solidFill>
              </a:rPr>
              <a:t>monde entier</a:t>
            </a:r>
            <a:r>
              <a:rPr lang="fr-FR" dirty="0" smtClean="0">
                <a:solidFill>
                  <a:srgbClr val="003300"/>
                </a:solidFill>
              </a:rPr>
              <a:t>. </a:t>
            </a:r>
            <a:r>
              <a:rPr lang="fr-FR" dirty="0">
                <a:solidFill>
                  <a:srgbClr val="003300"/>
                </a:solidFill>
              </a:rPr>
              <a:t>Les asiles psychiatriques du monde entier sont remplis de malades persuadés de recevoir la parole révélée de Dieu, vivant dans un état de rêves proches de l’éveil, états hypnagogiques, états de transes, impression de sortie de l’esprit du corps …_ pouvant donner au malade, qui n’a pas la formation scientifique ou l’esprit critique suffisant, l’impression qu’il reçoit la « voix de Dieu » ou bien « celle du diable ». </a:t>
            </a:r>
            <a:r>
              <a:rPr lang="fr-FR" dirty="0" smtClean="0">
                <a:solidFill>
                  <a:srgbClr val="003300"/>
                </a:solidFill>
              </a:rPr>
              <a:t>Rien ne s’oppose à cette hypothèse, surtout dans les cas de prophète ordonnant la mise à mort de ses opposants, commettant des crimes de guerre (+).  Quand on a des doutes sur la santé mentale des prophètes, c’est le début de l’esprit critique. On peut alors découvrir les contradictions internes ou entre religions (voir page suivante). </a:t>
            </a:r>
          </a:p>
          <a:p>
            <a:pPr algn="just"/>
            <a:r>
              <a:rPr lang="fr-FR" dirty="0" smtClean="0">
                <a:solidFill>
                  <a:srgbClr val="003300"/>
                </a:solidFill>
              </a:rPr>
              <a:t>(+) a) </a:t>
            </a:r>
            <a:r>
              <a:rPr lang="fr-FR" b="1" dirty="0" smtClean="0">
                <a:solidFill>
                  <a:srgbClr val="003300"/>
                </a:solidFill>
              </a:rPr>
              <a:t>Moïse</a:t>
            </a:r>
            <a:r>
              <a:rPr lang="fr-FR" dirty="0" smtClean="0">
                <a:solidFill>
                  <a:srgbClr val="003300"/>
                </a:solidFill>
              </a:rPr>
              <a:t> tuant </a:t>
            </a:r>
            <a:r>
              <a:rPr lang="fr-FR" dirty="0">
                <a:solidFill>
                  <a:srgbClr val="003300"/>
                </a:solidFill>
              </a:rPr>
              <a:t>tous les juifs s’étant adonnés à </a:t>
            </a:r>
            <a:r>
              <a:rPr lang="fr-FR" dirty="0" smtClean="0">
                <a:solidFill>
                  <a:srgbClr val="003300"/>
                </a:solidFill>
              </a:rPr>
              <a:t>l’idolâtrie, au </a:t>
            </a:r>
            <a:r>
              <a:rPr lang="fr-FR" dirty="0">
                <a:solidFill>
                  <a:srgbClr val="003300"/>
                </a:solidFill>
              </a:rPr>
              <a:t>Mont </a:t>
            </a:r>
            <a:r>
              <a:rPr lang="fr-FR" dirty="0" smtClean="0">
                <a:solidFill>
                  <a:srgbClr val="003300"/>
                </a:solidFill>
              </a:rPr>
              <a:t>Sinaï, b) le roi </a:t>
            </a:r>
            <a:r>
              <a:rPr lang="fr-FR" b="1" dirty="0" err="1">
                <a:solidFill>
                  <a:srgbClr val="003300"/>
                </a:solidFill>
              </a:rPr>
              <a:t>Josuah</a:t>
            </a:r>
            <a:r>
              <a:rPr lang="fr-FR" dirty="0">
                <a:solidFill>
                  <a:srgbClr val="003300"/>
                </a:solidFill>
              </a:rPr>
              <a:t> </a:t>
            </a:r>
            <a:r>
              <a:rPr lang="fr-FR" dirty="0" smtClean="0">
                <a:solidFill>
                  <a:srgbClr val="003300"/>
                </a:solidFill>
              </a:rPr>
              <a:t>conquérant, </a:t>
            </a:r>
            <a:r>
              <a:rPr lang="fr-FR" dirty="0">
                <a:solidFill>
                  <a:srgbClr val="003300"/>
                </a:solidFill>
              </a:rPr>
              <a:t>par la guerre et le feu, les territoires </a:t>
            </a:r>
            <a:r>
              <a:rPr lang="fr-FR" dirty="0" smtClean="0">
                <a:solidFill>
                  <a:srgbClr val="003300"/>
                </a:solidFill>
              </a:rPr>
              <a:t>voisins, c) Mahomet donnant son aval pour le massacre de plus de 600 hommes de </a:t>
            </a:r>
            <a:r>
              <a:rPr lang="fr-FR" dirty="0">
                <a:solidFill>
                  <a:srgbClr val="003300"/>
                </a:solidFill>
              </a:rPr>
              <a:t>la tribu juive des Banu </a:t>
            </a:r>
            <a:r>
              <a:rPr lang="fr-FR" dirty="0" err="1" smtClean="0">
                <a:solidFill>
                  <a:srgbClr val="003300"/>
                </a:solidFill>
              </a:rPr>
              <a:t>Qurayzah</a:t>
            </a:r>
            <a:r>
              <a:rPr lang="fr-FR" dirty="0" smtClean="0">
                <a:solidFill>
                  <a:srgbClr val="003300"/>
                </a:solidFill>
              </a:rPr>
              <a:t>, </a:t>
            </a:r>
            <a:r>
              <a:rPr lang="fr-FR" dirty="0">
                <a:solidFill>
                  <a:srgbClr val="003300"/>
                </a:solidFill>
              </a:rPr>
              <a:t>après la </a:t>
            </a:r>
            <a:r>
              <a:rPr lang="fr-FR" dirty="0">
                <a:solidFill>
                  <a:srgbClr val="003300"/>
                </a:solidFill>
                <a:hlinkClick r:id="rId2" tooltip="Bataille de la Tranchée"/>
              </a:rPr>
              <a:t>bataille de la Tranchée</a:t>
            </a:r>
            <a:r>
              <a:rPr lang="fr-FR" dirty="0">
                <a:solidFill>
                  <a:srgbClr val="003300"/>
                </a:solidFill>
              </a:rPr>
              <a:t>.</a:t>
            </a:r>
            <a:r>
              <a:rPr lang="fr-FR" dirty="0" smtClean="0">
                <a:solidFill>
                  <a:srgbClr val="003300"/>
                </a:solidFill>
              </a:rPr>
              <a:t> etc. </a:t>
            </a:r>
            <a:r>
              <a:rPr lang="fr-FR" sz="1200" dirty="0">
                <a:solidFill>
                  <a:srgbClr val="003300"/>
                </a:solidFill>
              </a:rPr>
              <a:t>Source : </a:t>
            </a:r>
            <a:r>
              <a:rPr lang="fr-FR" sz="1200" dirty="0">
                <a:solidFill>
                  <a:srgbClr val="003300"/>
                </a:solidFill>
                <a:hlinkClick r:id="rId3"/>
              </a:rPr>
              <a:t>http://</a:t>
            </a:r>
            <a:r>
              <a:rPr lang="fr-FR" sz="1200" dirty="0" smtClean="0">
                <a:solidFill>
                  <a:srgbClr val="003300"/>
                </a:solidFill>
                <a:hlinkClick r:id="rId3"/>
              </a:rPr>
              <a:t>fr.wikipedia.org/wiki/Banu_Qurayza</a:t>
            </a:r>
            <a:r>
              <a:rPr lang="fr-FR" sz="1200" dirty="0" smtClean="0">
                <a:solidFill>
                  <a:srgbClr val="003300"/>
                </a:solidFill>
              </a:rPr>
              <a:t> </a:t>
            </a:r>
          </a:p>
        </p:txBody>
      </p:sp>
    </p:spTree>
    <p:extLst>
      <p:ext uri="{BB962C8B-B14F-4D97-AF65-F5344CB8AC3E}">
        <p14:creationId xmlns:p14="http://schemas.microsoft.com/office/powerpoint/2010/main" val="273388139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D57F1E4F-1CFF-5643-939E-217C01CDF565}" type="slidenum">
              <a:rPr lang="en-US" smtClean="0"/>
              <a:pPr/>
              <a:t>33</a:t>
            </a:fld>
            <a:endParaRPr lang="en-US" dirty="0"/>
          </a:p>
        </p:txBody>
      </p:sp>
      <p:sp>
        <p:nvSpPr>
          <p:cNvPr id="3" name="ZoneTexte 2"/>
          <p:cNvSpPr txBox="1"/>
          <p:nvPr/>
        </p:nvSpPr>
        <p:spPr>
          <a:xfrm>
            <a:off x="733329" y="642797"/>
            <a:ext cx="6165411" cy="369332"/>
          </a:xfrm>
          <a:prstGeom prst="rect">
            <a:avLst/>
          </a:prstGeom>
          <a:noFill/>
        </p:spPr>
        <p:txBody>
          <a:bodyPr wrap="square" rtlCol="0">
            <a:spAutoFit/>
          </a:bodyPr>
          <a:lstStyle/>
          <a:p>
            <a:r>
              <a:rPr lang="fr-FR" b="1" dirty="0">
                <a:solidFill>
                  <a:srgbClr val="003300"/>
                </a:solidFill>
                <a:latin typeface="Calibri" panose="020F0502020204030204" pitchFamily="34" charset="0"/>
              </a:rPr>
              <a:t>7</a:t>
            </a:r>
            <a:r>
              <a:rPr lang="fr-FR" b="1" dirty="0" smtClean="0">
                <a:solidFill>
                  <a:srgbClr val="003300"/>
                </a:solidFill>
                <a:latin typeface="Calibri" panose="020F0502020204030204" pitchFamily="34" charset="0"/>
              </a:rPr>
              <a:t>. La démarche critique de la démarche scientifique (suite)</a:t>
            </a:r>
            <a:endParaRPr lang="fr-FR" b="1" dirty="0">
              <a:solidFill>
                <a:srgbClr val="003300"/>
              </a:solidFill>
              <a:latin typeface="Calibri" panose="020F0502020204030204" pitchFamily="34" charset="0"/>
            </a:endParaRPr>
          </a:p>
        </p:txBody>
      </p:sp>
      <p:sp>
        <p:nvSpPr>
          <p:cNvPr id="4" name="ZoneTexte 3"/>
          <p:cNvSpPr txBox="1"/>
          <p:nvPr/>
        </p:nvSpPr>
        <p:spPr>
          <a:xfrm>
            <a:off x="733328" y="1012129"/>
            <a:ext cx="5495349" cy="369332"/>
          </a:xfrm>
          <a:prstGeom prst="rect">
            <a:avLst/>
          </a:prstGeom>
          <a:noFill/>
        </p:spPr>
        <p:txBody>
          <a:bodyPr wrap="square" rtlCol="0">
            <a:spAutoFit/>
          </a:bodyPr>
          <a:lstStyle/>
          <a:p>
            <a:r>
              <a:rPr lang="fr-FR" dirty="0" smtClean="0">
                <a:solidFill>
                  <a:srgbClr val="003300"/>
                </a:solidFill>
              </a:rPr>
              <a:t>7.1. </a:t>
            </a:r>
            <a:r>
              <a:rPr lang="fr-FR" b="1" dirty="0">
                <a:solidFill>
                  <a:srgbClr val="003300"/>
                </a:solidFill>
              </a:rPr>
              <a:t>Remettez l’Autorité en </a:t>
            </a:r>
            <a:r>
              <a:rPr lang="fr-FR" b="1" dirty="0" smtClean="0">
                <a:solidFill>
                  <a:srgbClr val="003300"/>
                </a:solidFill>
              </a:rPr>
              <a:t>question (suite et fin)</a:t>
            </a:r>
            <a:endParaRPr lang="fr-FR" dirty="0">
              <a:solidFill>
                <a:srgbClr val="003300"/>
              </a:solidFill>
            </a:endParaRPr>
          </a:p>
        </p:txBody>
      </p:sp>
      <p:sp>
        <p:nvSpPr>
          <p:cNvPr id="5" name="ZoneTexte 4"/>
          <p:cNvSpPr txBox="1"/>
          <p:nvPr/>
        </p:nvSpPr>
        <p:spPr>
          <a:xfrm>
            <a:off x="733328" y="1477370"/>
            <a:ext cx="10788111" cy="4985980"/>
          </a:xfrm>
          <a:prstGeom prst="rect">
            <a:avLst/>
          </a:prstGeom>
          <a:noFill/>
        </p:spPr>
        <p:txBody>
          <a:bodyPr wrap="square" rtlCol="0">
            <a:spAutoFit/>
          </a:bodyPr>
          <a:lstStyle/>
          <a:p>
            <a:pPr algn="just"/>
            <a:r>
              <a:rPr lang="fr-FR" b="1" dirty="0">
                <a:solidFill>
                  <a:srgbClr val="FF0000"/>
                </a:solidFill>
              </a:rPr>
              <a:t>C</a:t>
            </a:r>
            <a:r>
              <a:rPr lang="fr-FR" b="1" dirty="0" smtClean="0">
                <a:solidFill>
                  <a:srgbClr val="FF0000"/>
                </a:solidFill>
              </a:rPr>
              <a:t>ontradictions entre religions </a:t>
            </a:r>
            <a:r>
              <a:rPr lang="fr-FR" dirty="0" smtClean="0">
                <a:solidFill>
                  <a:srgbClr val="003300"/>
                </a:solidFill>
              </a:rPr>
              <a:t>: </a:t>
            </a:r>
            <a:r>
              <a:rPr lang="fr-FR" u="sng" dirty="0" smtClean="0">
                <a:solidFill>
                  <a:srgbClr val="003300"/>
                </a:solidFill>
              </a:rPr>
              <a:t>Christianisme</a:t>
            </a:r>
            <a:r>
              <a:rPr lang="fr-FR" dirty="0" smtClean="0">
                <a:solidFill>
                  <a:srgbClr val="003300"/>
                </a:solidFill>
              </a:rPr>
              <a:t> : </a:t>
            </a:r>
            <a:r>
              <a:rPr lang="fr-FR" dirty="0">
                <a:solidFill>
                  <a:srgbClr val="003300"/>
                </a:solidFill>
              </a:rPr>
              <a:t>Mathieu </a:t>
            </a:r>
            <a:r>
              <a:rPr lang="fr-FR" dirty="0" smtClean="0">
                <a:solidFill>
                  <a:srgbClr val="003300"/>
                </a:solidFill>
              </a:rPr>
              <a:t>24.4 « </a:t>
            </a:r>
            <a:r>
              <a:rPr lang="fr-FR" i="1" dirty="0" smtClean="0">
                <a:solidFill>
                  <a:srgbClr val="003300"/>
                </a:solidFill>
              </a:rPr>
              <a:t>Jésus </a:t>
            </a:r>
            <a:r>
              <a:rPr lang="fr-FR" i="1" dirty="0">
                <a:solidFill>
                  <a:srgbClr val="003300"/>
                </a:solidFill>
              </a:rPr>
              <a:t>leur répondit: "Prenez garde que personne ne vous égare (g). 5 </a:t>
            </a:r>
            <a:r>
              <a:rPr lang="fr-FR" b="1" i="1" dirty="0">
                <a:solidFill>
                  <a:srgbClr val="003300"/>
                </a:solidFill>
              </a:rPr>
              <a:t>Car beaucoup viendront en prenant mon nom; ils diront: &lt;C'est moi, le Messie&gt;, et ils égareront bien des gens.</a:t>
            </a:r>
            <a:r>
              <a:rPr lang="fr-FR" i="1" dirty="0">
                <a:solidFill>
                  <a:srgbClr val="003300"/>
                </a:solidFill>
              </a:rPr>
              <a:t> </a:t>
            </a:r>
            <a:r>
              <a:rPr lang="fr-FR" i="1" dirty="0" smtClean="0">
                <a:solidFill>
                  <a:srgbClr val="003300"/>
                </a:solidFill>
              </a:rPr>
              <a:t>[…] </a:t>
            </a:r>
            <a:r>
              <a:rPr lang="fr-FR" b="1" i="1" dirty="0">
                <a:solidFill>
                  <a:srgbClr val="003300"/>
                </a:solidFill>
              </a:rPr>
              <a:t>11 Des faux prophètes surgiront en foule et égareront beaucoup </a:t>
            </a:r>
            <a:r>
              <a:rPr lang="fr-FR" b="1" i="1" dirty="0" smtClean="0">
                <a:solidFill>
                  <a:srgbClr val="003300"/>
                </a:solidFill>
              </a:rPr>
              <a:t>d'hommes</a:t>
            </a:r>
            <a:r>
              <a:rPr lang="fr-FR" i="1" dirty="0">
                <a:solidFill>
                  <a:srgbClr val="003300"/>
                </a:solidFill>
              </a:rPr>
              <a:t> </a:t>
            </a:r>
            <a:r>
              <a:rPr lang="fr-FR" i="1" dirty="0" smtClean="0">
                <a:solidFill>
                  <a:srgbClr val="003300"/>
                </a:solidFill>
              </a:rPr>
              <a:t>"</a:t>
            </a:r>
            <a:r>
              <a:rPr lang="fr-FR" dirty="0" smtClean="0">
                <a:solidFill>
                  <a:srgbClr val="003300"/>
                </a:solidFill>
              </a:rPr>
              <a:t> ». </a:t>
            </a:r>
          </a:p>
          <a:p>
            <a:pPr algn="just"/>
            <a:r>
              <a:rPr lang="fr-FR" dirty="0" smtClean="0">
                <a:solidFill>
                  <a:srgbClr val="003300"/>
                </a:solidFill>
              </a:rPr>
              <a:t>Marc </a:t>
            </a:r>
            <a:r>
              <a:rPr lang="fr-FR" dirty="0">
                <a:solidFill>
                  <a:srgbClr val="003300"/>
                </a:solidFill>
              </a:rPr>
              <a:t>13. 21 </a:t>
            </a:r>
            <a:r>
              <a:rPr lang="fr-FR" dirty="0" smtClean="0">
                <a:solidFill>
                  <a:srgbClr val="003300"/>
                </a:solidFill>
              </a:rPr>
              <a:t>« </a:t>
            </a:r>
            <a:r>
              <a:rPr lang="fr-FR" i="1" dirty="0" smtClean="0">
                <a:solidFill>
                  <a:srgbClr val="003300"/>
                </a:solidFill>
              </a:rPr>
              <a:t>Alors</a:t>
            </a:r>
            <a:r>
              <a:rPr lang="fr-FR" i="1" dirty="0">
                <a:solidFill>
                  <a:srgbClr val="003300"/>
                </a:solidFill>
              </a:rPr>
              <a:t>, si quelqu'un vous dit: &lt;Vois, le Messie est ici ! Vois, il est là !&gt;, ne le croyez pas. 22 </a:t>
            </a:r>
            <a:r>
              <a:rPr lang="fr-FR" b="1" i="1" dirty="0">
                <a:solidFill>
                  <a:srgbClr val="003300"/>
                </a:solidFill>
              </a:rPr>
              <a:t>De faux messies et de faux prophètes se lèveront et feront des signes et des prodiges pour égarer, si possible, même les </a:t>
            </a:r>
            <a:r>
              <a:rPr lang="fr-FR" b="1" i="1" dirty="0" smtClean="0">
                <a:solidFill>
                  <a:srgbClr val="003300"/>
                </a:solidFill>
              </a:rPr>
              <a:t>élus</a:t>
            </a:r>
            <a:r>
              <a:rPr lang="fr-FR" dirty="0" smtClean="0">
                <a:solidFill>
                  <a:srgbClr val="003300"/>
                </a:solidFill>
              </a:rPr>
              <a:t> ». </a:t>
            </a:r>
            <a:r>
              <a:rPr lang="fr-FR" u="sng" dirty="0">
                <a:solidFill>
                  <a:srgbClr val="003300"/>
                </a:solidFill>
                <a:hlinkClick r:id="rId2"/>
              </a:rPr>
              <a:t>Apocalypse </a:t>
            </a:r>
            <a:r>
              <a:rPr lang="fr-FR" u="sng" dirty="0" smtClean="0">
                <a:solidFill>
                  <a:srgbClr val="003300"/>
                </a:solidFill>
                <a:hlinkClick r:id="rId2"/>
              </a:rPr>
              <a:t>22/13</a:t>
            </a:r>
            <a:r>
              <a:rPr lang="fr-FR" b="1" dirty="0">
                <a:solidFill>
                  <a:srgbClr val="003300"/>
                </a:solidFill>
              </a:rPr>
              <a:t>  </a:t>
            </a:r>
            <a:r>
              <a:rPr lang="fr-FR" b="1" dirty="0" smtClean="0">
                <a:solidFill>
                  <a:srgbClr val="003300"/>
                </a:solidFill>
              </a:rPr>
              <a:t>: «</a:t>
            </a:r>
            <a:r>
              <a:rPr lang="fr-FR" b="1" dirty="0">
                <a:solidFill>
                  <a:srgbClr val="003300"/>
                </a:solidFill>
              </a:rPr>
              <a:t> </a:t>
            </a:r>
            <a:r>
              <a:rPr lang="fr-FR" b="1" i="1" dirty="0">
                <a:solidFill>
                  <a:srgbClr val="003300"/>
                </a:solidFill>
              </a:rPr>
              <a:t>Je suis l'alpha et l'oméga, le premier et le dernier, le commencement et la fin</a:t>
            </a:r>
            <a:r>
              <a:rPr lang="fr-FR" b="1" dirty="0">
                <a:solidFill>
                  <a:srgbClr val="003300"/>
                </a:solidFill>
              </a:rPr>
              <a:t>. » </a:t>
            </a:r>
            <a:endParaRPr lang="fr-FR" dirty="0" smtClean="0">
              <a:solidFill>
                <a:srgbClr val="003300"/>
              </a:solidFill>
            </a:endParaRPr>
          </a:p>
          <a:p>
            <a:pPr algn="just"/>
            <a:r>
              <a:rPr lang="fr-FR" u="sng" dirty="0" smtClean="0">
                <a:solidFill>
                  <a:srgbClr val="003300"/>
                </a:solidFill>
              </a:rPr>
              <a:t>Islam</a:t>
            </a:r>
            <a:r>
              <a:rPr lang="fr-FR" dirty="0" smtClean="0">
                <a:solidFill>
                  <a:srgbClr val="003300"/>
                </a:solidFill>
              </a:rPr>
              <a:t> : </a:t>
            </a:r>
            <a:r>
              <a:rPr lang="fr-FR" dirty="0">
                <a:solidFill>
                  <a:srgbClr val="003300"/>
                </a:solidFill>
              </a:rPr>
              <a:t>Coran </a:t>
            </a:r>
            <a:r>
              <a:rPr lang="fr-FR" dirty="0" smtClean="0">
                <a:solidFill>
                  <a:srgbClr val="003300"/>
                </a:solidFill>
              </a:rPr>
              <a:t>5.3 et 61.6 : « </a:t>
            </a:r>
            <a:r>
              <a:rPr lang="fr-FR" i="1" dirty="0" smtClean="0">
                <a:solidFill>
                  <a:srgbClr val="003300"/>
                </a:solidFill>
              </a:rPr>
              <a:t>… </a:t>
            </a:r>
            <a:r>
              <a:rPr lang="fr-FR" b="1" i="1" dirty="0">
                <a:solidFill>
                  <a:srgbClr val="003300"/>
                </a:solidFill>
              </a:rPr>
              <a:t>Aujourd'hui, J'ai parachevé votre religion</a:t>
            </a:r>
            <a:r>
              <a:rPr lang="fr-FR" i="1" dirty="0">
                <a:solidFill>
                  <a:srgbClr val="003300"/>
                </a:solidFill>
              </a:rPr>
              <a:t> et vous ai accordé Mon entier bienfait. </a:t>
            </a:r>
            <a:r>
              <a:rPr lang="fr-FR" b="1" i="1" dirty="0">
                <a:solidFill>
                  <a:srgbClr val="003300"/>
                </a:solidFill>
              </a:rPr>
              <a:t>J'agrée pour vous l'Islam comme religion </a:t>
            </a:r>
            <a:r>
              <a:rPr lang="fr-FR" b="1" i="1" dirty="0" smtClean="0">
                <a:solidFill>
                  <a:srgbClr val="003300"/>
                </a:solidFill>
              </a:rPr>
              <a:t>…</a:t>
            </a:r>
            <a:r>
              <a:rPr lang="fr-FR" dirty="0" smtClean="0">
                <a:solidFill>
                  <a:srgbClr val="003300"/>
                </a:solidFill>
              </a:rPr>
              <a:t> ». Recueil </a:t>
            </a:r>
            <a:r>
              <a:rPr lang="fr-FR" dirty="0">
                <a:solidFill>
                  <a:srgbClr val="003300"/>
                </a:solidFill>
              </a:rPr>
              <a:t>des hadiths </a:t>
            </a:r>
            <a:r>
              <a:rPr lang="fr-FR" dirty="0" smtClean="0">
                <a:solidFill>
                  <a:srgbClr val="003300"/>
                </a:solidFill>
              </a:rPr>
              <a:t>de l’Imam </a:t>
            </a:r>
            <a:r>
              <a:rPr lang="fr-FR" dirty="0" err="1">
                <a:solidFill>
                  <a:srgbClr val="003300"/>
                </a:solidFill>
              </a:rPr>
              <a:t>Sahih</a:t>
            </a:r>
            <a:r>
              <a:rPr lang="fr-FR" dirty="0">
                <a:solidFill>
                  <a:srgbClr val="003300"/>
                </a:solidFill>
              </a:rPr>
              <a:t> Al </a:t>
            </a:r>
            <a:r>
              <a:rPr lang="fr-FR" dirty="0" err="1">
                <a:solidFill>
                  <a:srgbClr val="003300"/>
                </a:solidFill>
              </a:rPr>
              <a:t>Bukhârî</a:t>
            </a:r>
            <a:r>
              <a:rPr lang="fr-FR" dirty="0">
                <a:solidFill>
                  <a:srgbClr val="003300"/>
                </a:solidFill>
              </a:rPr>
              <a:t>, p </a:t>
            </a:r>
            <a:r>
              <a:rPr lang="fr-FR" dirty="0" smtClean="0">
                <a:solidFill>
                  <a:srgbClr val="003300"/>
                </a:solidFill>
              </a:rPr>
              <a:t>16 « […] </a:t>
            </a:r>
            <a:r>
              <a:rPr lang="fr-FR" b="1" i="1" dirty="0">
                <a:solidFill>
                  <a:srgbClr val="003300"/>
                </a:solidFill>
              </a:rPr>
              <a:t>Je suis cette brique et je suis le dernier et le sceau des </a:t>
            </a:r>
            <a:r>
              <a:rPr lang="fr-FR" b="1" i="1" dirty="0" smtClean="0">
                <a:solidFill>
                  <a:srgbClr val="003300"/>
                </a:solidFill>
              </a:rPr>
              <a:t>prophètes</a:t>
            </a:r>
            <a:r>
              <a:rPr lang="fr-FR" dirty="0">
                <a:solidFill>
                  <a:srgbClr val="003300"/>
                </a:solidFill>
              </a:rPr>
              <a:t> </a:t>
            </a:r>
            <a:r>
              <a:rPr lang="fr-FR" dirty="0" smtClean="0">
                <a:solidFill>
                  <a:srgbClr val="003300"/>
                </a:solidFill>
              </a:rPr>
              <a:t>» .</a:t>
            </a:r>
          </a:p>
          <a:p>
            <a:pPr algn="just"/>
            <a:endParaRPr lang="fr-FR" dirty="0" smtClean="0">
              <a:solidFill>
                <a:srgbClr val="003300"/>
              </a:solidFill>
            </a:endParaRPr>
          </a:p>
          <a:p>
            <a:pPr algn="just"/>
            <a:r>
              <a:rPr lang="fr-FR" dirty="0" smtClean="0">
                <a:solidFill>
                  <a:srgbClr val="FF0000"/>
                </a:solidFill>
              </a:rPr>
              <a:t>Face aux prophètes religieux, nous nous devons d’être prudent. </a:t>
            </a:r>
            <a:r>
              <a:rPr lang="fr-FR" dirty="0" smtClean="0">
                <a:solidFill>
                  <a:srgbClr val="003300"/>
                </a:solidFill>
              </a:rPr>
              <a:t>Car dans le monde, nous pouvons rencontrer des «</a:t>
            </a:r>
            <a:r>
              <a:rPr lang="fr-FR" dirty="0">
                <a:solidFill>
                  <a:srgbClr val="003300"/>
                </a:solidFill>
              </a:rPr>
              <a:t> </a:t>
            </a:r>
            <a:r>
              <a:rPr lang="fr-FR" b="1" dirty="0">
                <a:solidFill>
                  <a:srgbClr val="003300"/>
                </a:solidFill>
              </a:rPr>
              <a:t>gourous</a:t>
            </a:r>
            <a:r>
              <a:rPr lang="fr-FR" dirty="0">
                <a:solidFill>
                  <a:srgbClr val="003300"/>
                </a:solidFill>
              </a:rPr>
              <a:t> </a:t>
            </a:r>
            <a:r>
              <a:rPr lang="fr-FR" dirty="0" smtClean="0">
                <a:solidFill>
                  <a:srgbClr val="003300"/>
                </a:solidFill>
              </a:rPr>
              <a:t>», des êtres humains mélangeant </a:t>
            </a:r>
            <a:r>
              <a:rPr lang="fr-FR" dirty="0">
                <a:solidFill>
                  <a:srgbClr val="003300"/>
                </a:solidFill>
              </a:rPr>
              <a:t>sincérité et mensonges, </a:t>
            </a:r>
            <a:r>
              <a:rPr lang="fr-FR" i="1" dirty="0" smtClean="0">
                <a:solidFill>
                  <a:srgbClr val="003300"/>
                </a:solidFill>
              </a:rPr>
              <a:t>ayant tous </a:t>
            </a:r>
            <a:r>
              <a:rPr lang="fr-FR" i="1" dirty="0">
                <a:solidFill>
                  <a:srgbClr val="003300"/>
                </a:solidFill>
              </a:rPr>
              <a:t>une volonté de notoriété, de pouvoir, de puissance financière et </a:t>
            </a:r>
            <a:r>
              <a:rPr lang="fr-FR" i="1" dirty="0" smtClean="0">
                <a:solidFill>
                  <a:srgbClr val="003300"/>
                </a:solidFill>
              </a:rPr>
              <a:t>affective</a:t>
            </a:r>
            <a:r>
              <a:rPr lang="fr-FR" dirty="0" smtClean="0">
                <a:solidFill>
                  <a:srgbClr val="003300"/>
                </a:solidFill>
              </a:rPr>
              <a:t> et aussi </a:t>
            </a:r>
            <a:r>
              <a:rPr lang="fr-FR" dirty="0">
                <a:solidFill>
                  <a:srgbClr val="003300"/>
                </a:solidFill>
              </a:rPr>
              <a:t>a) des esprits brillants, ayant une intelligence supérieure à la moyenne, b) ayant une imagination sans limite, c) un sens aigu de la séduction et de la communication, d) une personnalité paranoïaque, le mythe de persécution et des tendances mégalomanes (ce sont les adeptes de la théorie du complot </a:t>
            </a:r>
            <a:r>
              <a:rPr lang="fr-FR" dirty="0" smtClean="0">
                <a:solidFill>
                  <a:srgbClr val="003300"/>
                </a:solidFill>
              </a:rPr>
              <a:t>_ </a:t>
            </a:r>
            <a:r>
              <a:rPr lang="fr-FR" dirty="0">
                <a:solidFill>
                  <a:srgbClr val="003300"/>
                </a:solidFill>
              </a:rPr>
              <a:t>complot des juifs, des capitalistes etc.), e) une agressivité et une combativité </a:t>
            </a:r>
            <a:r>
              <a:rPr lang="fr-FR" dirty="0" smtClean="0">
                <a:solidFill>
                  <a:srgbClr val="003300"/>
                </a:solidFill>
              </a:rPr>
              <a:t>omniprésentes …</a:t>
            </a:r>
            <a:r>
              <a:rPr lang="fr-FR" sz="1200" dirty="0" smtClean="0">
                <a:solidFill>
                  <a:srgbClr val="003300"/>
                </a:solidFill>
              </a:rPr>
              <a:t> Source : </a:t>
            </a:r>
            <a:r>
              <a:rPr lang="fr-FR" sz="1200" u="sng" dirty="0">
                <a:hlinkClick r:id="rId3" tooltip="http://www.psychonet.fr/articles/psycho/22-societe/lire/998-1-gourous_un_profil_psychologique_reperable_en_7_points.ht "/>
              </a:rPr>
              <a:t>Gourous un profil psychologique repéré par 7 </a:t>
            </a:r>
            <a:r>
              <a:rPr lang="fr-FR" sz="1200" u="sng" dirty="0" smtClean="0">
                <a:hlinkClick r:id="rId3" tooltip="http://www.psychonet.fr/articles/psycho/22-societe/lire/998-1-gourous_un_profil_psychologique_reperable_en_7_points.ht "/>
              </a:rPr>
              <a:t>points</a:t>
            </a:r>
            <a:r>
              <a:rPr lang="fr-FR" sz="1200" dirty="0"/>
              <a:t>.</a:t>
            </a:r>
            <a:r>
              <a:rPr lang="fr-FR" sz="1200" dirty="0" smtClean="0"/>
              <a:t> </a:t>
            </a:r>
            <a:endParaRPr lang="fr-FR" sz="1200" dirty="0" smtClean="0">
              <a:solidFill>
                <a:srgbClr val="003300"/>
              </a:solidFill>
            </a:endParaRPr>
          </a:p>
        </p:txBody>
      </p:sp>
    </p:spTree>
    <p:extLst>
      <p:ext uri="{BB962C8B-B14F-4D97-AF65-F5344CB8AC3E}">
        <p14:creationId xmlns:p14="http://schemas.microsoft.com/office/powerpoint/2010/main" val="429276945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10978742" y="675139"/>
            <a:ext cx="542697" cy="279400"/>
          </a:xfrm>
        </p:spPr>
        <p:txBody>
          <a:bodyPr/>
          <a:lstStyle/>
          <a:p>
            <a:fld id="{D57F1E4F-1CFF-5643-939E-217C01CDF565}" type="slidenum">
              <a:rPr lang="en-US" smtClean="0"/>
              <a:pPr/>
              <a:t>34</a:t>
            </a:fld>
            <a:endParaRPr lang="en-US" dirty="0"/>
          </a:p>
        </p:txBody>
      </p:sp>
      <p:sp>
        <p:nvSpPr>
          <p:cNvPr id="3" name="ZoneTexte 2"/>
          <p:cNvSpPr txBox="1"/>
          <p:nvPr/>
        </p:nvSpPr>
        <p:spPr>
          <a:xfrm>
            <a:off x="733329" y="642797"/>
            <a:ext cx="6165411" cy="369332"/>
          </a:xfrm>
          <a:prstGeom prst="rect">
            <a:avLst/>
          </a:prstGeom>
          <a:noFill/>
        </p:spPr>
        <p:txBody>
          <a:bodyPr wrap="square" rtlCol="0">
            <a:spAutoFit/>
          </a:bodyPr>
          <a:lstStyle/>
          <a:p>
            <a:r>
              <a:rPr lang="fr-FR" b="1" dirty="0">
                <a:solidFill>
                  <a:srgbClr val="003300"/>
                </a:solidFill>
                <a:latin typeface="Calibri" panose="020F0502020204030204" pitchFamily="34" charset="0"/>
              </a:rPr>
              <a:t>7</a:t>
            </a:r>
            <a:r>
              <a:rPr lang="fr-FR" b="1" dirty="0" smtClean="0">
                <a:solidFill>
                  <a:srgbClr val="003300"/>
                </a:solidFill>
                <a:latin typeface="Calibri" panose="020F0502020204030204" pitchFamily="34" charset="0"/>
              </a:rPr>
              <a:t>. La démarche critique de la démarche scientifique (suite)</a:t>
            </a:r>
            <a:endParaRPr lang="fr-FR" b="1" dirty="0">
              <a:solidFill>
                <a:srgbClr val="003300"/>
              </a:solidFill>
              <a:latin typeface="Calibri" panose="020F0502020204030204" pitchFamily="34" charset="0"/>
            </a:endParaRPr>
          </a:p>
        </p:txBody>
      </p:sp>
      <p:sp>
        <p:nvSpPr>
          <p:cNvPr id="4" name="ZoneTexte 3"/>
          <p:cNvSpPr txBox="1"/>
          <p:nvPr/>
        </p:nvSpPr>
        <p:spPr>
          <a:xfrm>
            <a:off x="733329" y="1108039"/>
            <a:ext cx="9873711" cy="369332"/>
          </a:xfrm>
          <a:prstGeom prst="rect">
            <a:avLst/>
          </a:prstGeom>
          <a:noFill/>
        </p:spPr>
        <p:txBody>
          <a:bodyPr wrap="square" rtlCol="0">
            <a:spAutoFit/>
          </a:bodyPr>
          <a:lstStyle/>
          <a:p>
            <a:r>
              <a:rPr lang="fr-FR" dirty="0" smtClean="0">
                <a:solidFill>
                  <a:srgbClr val="003300"/>
                </a:solidFill>
              </a:rPr>
              <a:t>7.2. </a:t>
            </a:r>
            <a:r>
              <a:rPr lang="fr-FR" b="1" dirty="0">
                <a:solidFill>
                  <a:srgbClr val="003300"/>
                </a:solidFill>
              </a:rPr>
              <a:t>Une hypothèse n’est pas vraie, simplement parce que quelqu’un l’affirme, y compris </a:t>
            </a:r>
            <a:r>
              <a:rPr lang="fr-FR" b="1" dirty="0" smtClean="0">
                <a:solidFill>
                  <a:srgbClr val="003300"/>
                </a:solidFill>
              </a:rPr>
              <a:t>moi ou </a:t>
            </a:r>
            <a:r>
              <a:rPr lang="fr-FR" b="1" dirty="0">
                <a:solidFill>
                  <a:srgbClr val="003300"/>
                </a:solidFill>
              </a:rPr>
              <a:t>vous</a:t>
            </a:r>
            <a:endParaRPr lang="fr-FR" dirty="0">
              <a:solidFill>
                <a:srgbClr val="003300"/>
              </a:solidFill>
            </a:endParaRPr>
          </a:p>
        </p:txBody>
      </p:sp>
      <p:sp>
        <p:nvSpPr>
          <p:cNvPr id="5" name="ZoneTexte 4"/>
          <p:cNvSpPr txBox="1"/>
          <p:nvPr/>
        </p:nvSpPr>
        <p:spPr>
          <a:xfrm>
            <a:off x="625752" y="1459659"/>
            <a:ext cx="10788111" cy="5093702"/>
          </a:xfrm>
          <a:prstGeom prst="rect">
            <a:avLst/>
          </a:prstGeom>
          <a:noFill/>
        </p:spPr>
        <p:txBody>
          <a:bodyPr wrap="square" rtlCol="0">
            <a:spAutoFit/>
          </a:bodyPr>
          <a:lstStyle/>
          <a:p>
            <a:pPr algn="just"/>
            <a:r>
              <a:rPr lang="fr-FR" sz="1700" dirty="0">
                <a:solidFill>
                  <a:srgbClr val="003300"/>
                </a:solidFill>
              </a:rPr>
              <a:t>Les freins historiques à l’éveil de la pensée scientifique sont souvent l’influence sociale ou la pression sociale (+), qu’exerce une société ou les « puissants », à un moment donnée, sur les penseurs « scientifiques » (ou non), issus de cette société, voire rémunérés par cette société et ces hommes puissants.</a:t>
            </a:r>
          </a:p>
          <a:p>
            <a:pPr algn="just"/>
            <a:r>
              <a:rPr lang="fr-FR" sz="1700" dirty="0">
                <a:solidFill>
                  <a:srgbClr val="003300"/>
                </a:solidFill>
              </a:rPr>
              <a:t>Quand ils sont rémunérés, sponsorisés, par un petit nombre de « puissants » (tel le prince, le roi, le calife), </a:t>
            </a:r>
            <a:r>
              <a:rPr lang="fr-FR" sz="1700" i="1" dirty="0">
                <a:solidFill>
                  <a:srgbClr val="003300"/>
                </a:solidFill>
              </a:rPr>
              <a:t>il y a le risque le penseur soit soumis à un conflit d’intérêt </a:t>
            </a:r>
            <a:r>
              <a:rPr lang="fr-FR" sz="1700" dirty="0">
                <a:solidFill>
                  <a:srgbClr val="003300"/>
                </a:solidFill>
              </a:rPr>
              <a:t>: ce fut le cas pour </a:t>
            </a:r>
            <a:r>
              <a:rPr lang="fr-FR" sz="1700" u="sng" dirty="0">
                <a:solidFill>
                  <a:srgbClr val="003300"/>
                </a:solidFill>
                <a:hlinkClick r:id="rId2" tooltip="Alhazen"/>
              </a:rPr>
              <a:t>Alhazen</a:t>
            </a:r>
            <a:r>
              <a:rPr lang="fr-FR" sz="1700" dirty="0">
                <a:solidFill>
                  <a:srgbClr val="003300"/>
                </a:solidFill>
              </a:rPr>
              <a:t> [Ibn al-</a:t>
            </a:r>
            <a:r>
              <a:rPr lang="fr-FR" sz="1700" dirty="0" err="1">
                <a:solidFill>
                  <a:srgbClr val="003300"/>
                </a:solidFill>
              </a:rPr>
              <a:t>Haytham</a:t>
            </a:r>
            <a:r>
              <a:rPr lang="fr-FR" sz="1700" dirty="0">
                <a:solidFill>
                  <a:srgbClr val="003300"/>
                </a:solidFill>
              </a:rPr>
              <a:t>], pour Averroès [Ibn Rush], Galilée … Car souvent le « mécénat » des penseurs, par les hommes de pouvoir, n’est pas désintéressé. Ces derniers veulent souvent en tirer gloire et prestige</a:t>
            </a:r>
            <a:r>
              <a:rPr lang="fr-FR" sz="1700" dirty="0" smtClean="0">
                <a:solidFill>
                  <a:srgbClr val="003300"/>
                </a:solidFill>
              </a:rPr>
              <a:t>.</a:t>
            </a:r>
          </a:p>
          <a:p>
            <a:pPr algn="just"/>
            <a:r>
              <a:rPr lang="fr-FR" sz="1700" dirty="0">
                <a:solidFill>
                  <a:srgbClr val="003300"/>
                </a:solidFill>
              </a:rPr>
              <a:t>On distingue classiquement trois types d’</a:t>
            </a:r>
            <a:r>
              <a:rPr lang="fr-FR" sz="1700" b="1" dirty="0">
                <a:solidFill>
                  <a:srgbClr val="003300"/>
                </a:solidFill>
              </a:rPr>
              <a:t>influence sociale </a:t>
            </a:r>
            <a:r>
              <a:rPr lang="fr-FR" sz="1700" dirty="0" smtClean="0">
                <a:solidFill>
                  <a:srgbClr val="003300"/>
                </a:solidFill>
              </a:rPr>
              <a:t>(+) </a:t>
            </a:r>
            <a:r>
              <a:rPr lang="fr-FR" sz="1700" dirty="0">
                <a:solidFill>
                  <a:srgbClr val="003300"/>
                </a:solidFill>
              </a:rPr>
              <a:t>: le conformisme (c’est se conformer à l’opinion de la majorité), la </a:t>
            </a:r>
            <a:r>
              <a:rPr lang="fr-FR" sz="1700" b="1" dirty="0">
                <a:solidFill>
                  <a:srgbClr val="003300"/>
                </a:solidFill>
              </a:rPr>
              <a:t>soumission à l’autorité</a:t>
            </a:r>
            <a:r>
              <a:rPr lang="fr-FR" sz="1700" dirty="0">
                <a:solidFill>
                  <a:srgbClr val="003300"/>
                </a:solidFill>
              </a:rPr>
              <a:t>, l’innovation (la fascination pour tout ce qui est nouveau, sans aucun esprit critique _ cette influence est plus forte dans nos sociétés modernes, que dans les sociétés traditionnelles).</a:t>
            </a:r>
          </a:p>
          <a:p>
            <a:pPr algn="just"/>
            <a:r>
              <a:rPr lang="fr-FR" sz="1700" dirty="0">
                <a:solidFill>
                  <a:srgbClr val="003300"/>
                </a:solidFill>
              </a:rPr>
              <a:t>Il est souvent plus rassurant de se </a:t>
            </a:r>
            <a:r>
              <a:rPr lang="fr-FR" sz="1700" b="1" dirty="0">
                <a:solidFill>
                  <a:srgbClr val="003300"/>
                </a:solidFill>
              </a:rPr>
              <a:t>soumettre à l’Autorité</a:t>
            </a:r>
            <a:r>
              <a:rPr lang="fr-FR" sz="1700" dirty="0">
                <a:solidFill>
                  <a:srgbClr val="003300"/>
                </a:solidFill>
              </a:rPr>
              <a:t> (même injuste ou fausse) _ ou à </a:t>
            </a:r>
            <a:r>
              <a:rPr lang="fr-FR" sz="1700" b="1" dirty="0">
                <a:solidFill>
                  <a:srgbClr val="003300"/>
                </a:solidFill>
              </a:rPr>
              <a:t>principe d’autorité</a:t>
            </a:r>
            <a:r>
              <a:rPr lang="fr-FR" sz="1700" dirty="0">
                <a:solidFill>
                  <a:srgbClr val="003300"/>
                </a:solidFill>
              </a:rPr>
              <a:t> _ que de la remettre en cause (même avec honnêteté, modération, humilité).</a:t>
            </a:r>
          </a:p>
          <a:p>
            <a:pPr algn="just"/>
            <a:r>
              <a:rPr lang="fr-FR" sz="1700" dirty="0">
                <a:solidFill>
                  <a:srgbClr val="003300"/>
                </a:solidFill>
              </a:rPr>
              <a:t>Remettre l’autorité en question demande du courage [intellectuel], parce qu’elle n’est pas sans risque _ cas a) d’Averroès (exilé), b) de Giordano Bruno (condamné au bûcher, par l’inquisition romaine), c) de Galilée (placé en résidence surveillé par l’Autorité Catholique Romaine, après son procès, d) Nikolaï </a:t>
            </a:r>
            <a:r>
              <a:rPr lang="fr-FR" sz="1700" dirty="0" err="1">
                <a:solidFill>
                  <a:srgbClr val="003300"/>
                </a:solidFill>
              </a:rPr>
              <a:t>Vavilov</a:t>
            </a:r>
            <a:r>
              <a:rPr lang="fr-FR" sz="1700" dirty="0">
                <a:solidFill>
                  <a:srgbClr val="003300"/>
                </a:solidFill>
              </a:rPr>
              <a:t>, un  botaniste et généticien russe, condamné à mort et mort en prison, en 1943, de sous-alimentation, pour avoir défendu la génétique, et s'être opposé à la doctrine officielle du </a:t>
            </a:r>
            <a:r>
              <a:rPr lang="fr-FR" sz="1700" dirty="0" err="1">
                <a:solidFill>
                  <a:srgbClr val="003300"/>
                </a:solidFill>
                <a:hlinkClick r:id="rId3" tooltip="Trofim Denissovitch Lyssenko"/>
              </a:rPr>
              <a:t>lyssenkisme</a:t>
            </a:r>
            <a:r>
              <a:rPr lang="fr-FR" sz="1700" dirty="0">
                <a:solidFill>
                  <a:srgbClr val="003300"/>
                </a:solidFill>
              </a:rPr>
              <a:t> et donc à Staline. </a:t>
            </a:r>
            <a:r>
              <a:rPr lang="fr-FR" sz="1700" dirty="0" smtClean="0">
                <a:solidFill>
                  <a:srgbClr val="003300"/>
                </a:solidFill>
              </a:rPr>
              <a:t>…</a:t>
            </a:r>
          </a:p>
          <a:p>
            <a:pPr algn="just"/>
            <a:r>
              <a:rPr lang="fr-FR" sz="1200" dirty="0" smtClean="0">
                <a:solidFill>
                  <a:srgbClr val="003300"/>
                </a:solidFill>
              </a:rPr>
              <a:t>(+) </a:t>
            </a:r>
            <a:r>
              <a:rPr lang="fr-FR" sz="1200" dirty="0">
                <a:solidFill>
                  <a:srgbClr val="003300"/>
                </a:solidFill>
              </a:rPr>
              <a:t>L’</a:t>
            </a:r>
            <a:r>
              <a:rPr lang="fr-FR" sz="1200" b="1" dirty="0">
                <a:solidFill>
                  <a:srgbClr val="003300"/>
                </a:solidFill>
              </a:rPr>
              <a:t>influence sociale </a:t>
            </a:r>
            <a:r>
              <a:rPr lang="fr-FR" sz="1200" dirty="0">
                <a:solidFill>
                  <a:srgbClr val="003300"/>
                </a:solidFill>
              </a:rPr>
              <a:t>est l’influence exercée par un groupe sur chacun de ses membres aboutissant à lui imposer ses normes dominantes en matière d’attitude et de comportement. </a:t>
            </a:r>
          </a:p>
        </p:txBody>
      </p:sp>
    </p:spTree>
    <p:extLst>
      <p:ext uri="{BB962C8B-B14F-4D97-AF65-F5344CB8AC3E}">
        <p14:creationId xmlns:p14="http://schemas.microsoft.com/office/powerpoint/2010/main" val="313295560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10924056" y="732729"/>
            <a:ext cx="542697" cy="279400"/>
          </a:xfrm>
        </p:spPr>
        <p:txBody>
          <a:bodyPr/>
          <a:lstStyle/>
          <a:p>
            <a:fld id="{D57F1E4F-1CFF-5643-939E-217C01CDF565}" type="slidenum">
              <a:rPr lang="en-US" smtClean="0"/>
              <a:pPr/>
              <a:t>35</a:t>
            </a:fld>
            <a:endParaRPr lang="en-US" dirty="0"/>
          </a:p>
        </p:txBody>
      </p:sp>
      <p:sp>
        <p:nvSpPr>
          <p:cNvPr id="3" name="ZoneTexte 2"/>
          <p:cNvSpPr txBox="1"/>
          <p:nvPr/>
        </p:nvSpPr>
        <p:spPr>
          <a:xfrm>
            <a:off x="733329" y="642797"/>
            <a:ext cx="6165411" cy="369332"/>
          </a:xfrm>
          <a:prstGeom prst="rect">
            <a:avLst/>
          </a:prstGeom>
          <a:noFill/>
        </p:spPr>
        <p:txBody>
          <a:bodyPr wrap="square" rtlCol="0">
            <a:spAutoFit/>
          </a:bodyPr>
          <a:lstStyle/>
          <a:p>
            <a:r>
              <a:rPr lang="fr-FR" b="1" dirty="0">
                <a:solidFill>
                  <a:srgbClr val="003300"/>
                </a:solidFill>
                <a:latin typeface="Calibri" panose="020F0502020204030204" pitchFamily="34" charset="0"/>
              </a:rPr>
              <a:t>7</a:t>
            </a:r>
            <a:r>
              <a:rPr lang="fr-FR" b="1" dirty="0" smtClean="0">
                <a:solidFill>
                  <a:srgbClr val="003300"/>
                </a:solidFill>
                <a:latin typeface="Calibri" panose="020F0502020204030204" pitchFamily="34" charset="0"/>
              </a:rPr>
              <a:t>. La démarche critique de la démarche scientifique (suite)</a:t>
            </a:r>
            <a:endParaRPr lang="fr-FR" b="1" dirty="0">
              <a:solidFill>
                <a:srgbClr val="003300"/>
              </a:solidFill>
              <a:latin typeface="Calibri" panose="020F0502020204030204" pitchFamily="34" charset="0"/>
            </a:endParaRPr>
          </a:p>
        </p:txBody>
      </p:sp>
      <p:sp>
        <p:nvSpPr>
          <p:cNvPr id="4" name="ZoneTexte 3"/>
          <p:cNvSpPr txBox="1"/>
          <p:nvPr/>
        </p:nvSpPr>
        <p:spPr>
          <a:xfrm>
            <a:off x="733329" y="1108039"/>
            <a:ext cx="9873711" cy="369332"/>
          </a:xfrm>
          <a:prstGeom prst="rect">
            <a:avLst/>
          </a:prstGeom>
          <a:noFill/>
        </p:spPr>
        <p:txBody>
          <a:bodyPr wrap="square" rtlCol="0">
            <a:spAutoFit/>
          </a:bodyPr>
          <a:lstStyle/>
          <a:p>
            <a:r>
              <a:rPr lang="fr-FR" dirty="0" smtClean="0">
                <a:solidFill>
                  <a:srgbClr val="003300"/>
                </a:solidFill>
              </a:rPr>
              <a:t>7.2. </a:t>
            </a:r>
            <a:r>
              <a:rPr lang="fr-FR" b="1" dirty="0">
                <a:solidFill>
                  <a:srgbClr val="003300"/>
                </a:solidFill>
              </a:rPr>
              <a:t>Une hypothèse n’est pas vraie, simplement parce que quelqu’un l’affirme, y compris </a:t>
            </a:r>
            <a:r>
              <a:rPr lang="fr-FR" b="1" dirty="0" smtClean="0">
                <a:solidFill>
                  <a:srgbClr val="003300"/>
                </a:solidFill>
              </a:rPr>
              <a:t>moi ou </a:t>
            </a:r>
            <a:r>
              <a:rPr lang="fr-FR" b="1" dirty="0">
                <a:solidFill>
                  <a:srgbClr val="003300"/>
                </a:solidFill>
              </a:rPr>
              <a:t>vous</a:t>
            </a:r>
            <a:endParaRPr lang="fr-FR" dirty="0">
              <a:solidFill>
                <a:srgbClr val="003300"/>
              </a:solidFill>
            </a:endParaRPr>
          </a:p>
        </p:txBody>
      </p:sp>
      <p:sp>
        <p:nvSpPr>
          <p:cNvPr id="5" name="ZoneTexte 4"/>
          <p:cNvSpPr txBox="1"/>
          <p:nvPr/>
        </p:nvSpPr>
        <p:spPr>
          <a:xfrm>
            <a:off x="733329" y="1570616"/>
            <a:ext cx="10562200" cy="4524315"/>
          </a:xfrm>
          <a:prstGeom prst="rect">
            <a:avLst/>
          </a:prstGeom>
          <a:noFill/>
        </p:spPr>
        <p:txBody>
          <a:bodyPr wrap="square" rtlCol="0">
            <a:spAutoFit/>
          </a:bodyPr>
          <a:lstStyle/>
          <a:p>
            <a:r>
              <a:rPr lang="fr-FR" u="sng" dirty="0">
                <a:solidFill>
                  <a:srgbClr val="003300"/>
                </a:solidFill>
              </a:rPr>
              <a:t>Le principe d’autorité ou argument d’autorité</a:t>
            </a:r>
            <a:r>
              <a:rPr lang="fr-FR" dirty="0">
                <a:solidFill>
                  <a:srgbClr val="003300"/>
                </a:solidFill>
              </a:rPr>
              <a:t> :</a:t>
            </a:r>
          </a:p>
          <a:p>
            <a:r>
              <a:rPr lang="fr-FR" dirty="0">
                <a:solidFill>
                  <a:srgbClr val="003300"/>
                </a:solidFill>
              </a:rPr>
              <a:t> </a:t>
            </a:r>
          </a:p>
          <a:p>
            <a:r>
              <a:rPr lang="fr-FR" dirty="0">
                <a:solidFill>
                  <a:srgbClr val="003300"/>
                </a:solidFill>
              </a:rPr>
              <a:t>Ce principe consiste à affirmer que tel argument _ telle hypothèse, telle pratique, telle technique … _ est vrai(e) ou efficace parce que :</a:t>
            </a:r>
          </a:p>
          <a:p>
            <a:r>
              <a:rPr lang="fr-FR" dirty="0">
                <a:solidFill>
                  <a:srgbClr val="003300"/>
                </a:solidFill>
              </a:rPr>
              <a:t> </a:t>
            </a:r>
          </a:p>
          <a:p>
            <a:pPr marL="285750" lvl="0" indent="-285750">
              <a:buFont typeface="Arial" panose="020B0604020202020204" pitchFamily="34" charset="0"/>
              <a:buChar char="•"/>
            </a:pPr>
            <a:r>
              <a:rPr lang="fr-FR" dirty="0">
                <a:solidFill>
                  <a:srgbClr val="003300"/>
                </a:solidFill>
              </a:rPr>
              <a:t>Le penseur, le scientifique, qui le/la défend(</a:t>
            </a:r>
            <a:r>
              <a:rPr lang="fr-FR" dirty="0" err="1">
                <a:solidFill>
                  <a:srgbClr val="003300"/>
                </a:solidFill>
              </a:rPr>
              <a:t>ent</a:t>
            </a:r>
            <a:r>
              <a:rPr lang="fr-FR" dirty="0">
                <a:solidFill>
                  <a:srgbClr val="003300"/>
                </a:solidFill>
              </a:rPr>
              <a:t>) sont des personnes ayant une « </a:t>
            </a:r>
            <a:r>
              <a:rPr lang="fr-FR" b="1" dirty="0">
                <a:solidFill>
                  <a:srgbClr val="003300"/>
                </a:solidFill>
              </a:rPr>
              <a:t>autorité incontestable</a:t>
            </a:r>
            <a:r>
              <a:rPr lang="fr-FR" dirty="0">
                <a:solidFill>
                  <a:srgbClr val="003300"/>
                </a:solidFill>
              </a:rPr>
              <a:t> »,  dans ou pour le domaine donné, ou qu’elles sont </a:t>
            </a:r>
            <a:r>
              <a:rPr lang="fr-FR" b="1" dirty="0">
                <a:solidFill>
                  <a:srgbClr val="003300"/>
                </a:solidFill>
              </a:rPr>
              <a:t>prestigieuses</a:t>
            </a:r>
            <a:r>
              <a:rPr lang="fr-FR" dirty="0">
                <a:solidFill>
                  <a:srgbClr val="003300"/>
                </a:solidFill>
              </a:rPr>
              <a:t> (ou bénéficie d’un certain prestige).</a:t>
            </a:r>
          </a:p>
          <a:p>
            <a:pPr marL="285750" lvl="0" indent="-285750">
              <a:buFont typeface="Arial" panose="020B0604020202020204" pitchFamily="34" charset="0"/>
              <a:buChar char="•"/>
            </a:pPr>
            <a:r>
              <a:rPr lang="fr-FR" dirty="0">
                <a:solidFill>
                  <a:srgbClr val="003300"/>
                </a:solidFill>
              </a:rPr>
              <a:t>telle pratique, telle technique est/sont pratiquée(s) depuis des millénaires (argument de la tradition _ un argument qui est encore à </a:t>
            </a:r>
            <a:r>
              <a:rPr lang="fr-FR" dirty="0" smtClean="0">
                <a:solidFill>
                  <a:srgbClr val="003300"/>
                </a:solidFill>
              </a:rPr>
              <a:t>l’œuvre dans le monde entier).</a:t>
            </a:r>
            <a:endParaRPr lang="fr-FR" dirty="0">
              <a:solidFill>
                <a:srgbClr val="003300"/>
              </a:solidFill>
            </a:endParaRPr>
          </a:p>
          <a:p>
            <a:pPr marL="285750" lvl="0" indent="-285750">
              <a:buFont typeface="Arial" panose="020B0604020202020204" pitchFamily="34" charset="0"/>
              <a:buChar char="•"/>
            </a:pPr>
            <a:r>
              <a:rPr lang="fr-FR" dirty="0">
                <a:solidFill>
                  <a:srgbClr val="003300"/>
                </a:solidFill>
              </a:rPr>
              <a:t>telle pratique, telle technique est/sont défendue(s) ou expérimentée(s) par des milliers de gens (argument </a:t>
            </a:r>
            <a:r>
              <a:rPr lang="fr-FR" i="1" dirty="0">
                <a:solidFill>
                  <a:srgbClr val="003300"/>
                </a:solidFill>
              </a:rPr>
              <a:t>ad </a:t>
            </a:r>
            <a:r>
              <a:rPr lang="fr-FR" i="1" dirty="0" err="1">
                <a:solidFill>
                  <a:srgbClr val="003300"/>
                </a:solidFill>
              </a:rPr>
              <a:t>populum</a:t>
            </a:r>
            <a:r>
              <a:rPr lang="fr-FR" dirty="0">
                <a:solidFill>
                  <a:srgbClr val="003300"/>
                </a:solidFill>
              </a:rPr>
              <a:t>).</a:t>
            </a:r>
          </a:p>
          <a:p>
            <a:endParaRPr lang="fr-FR" dirty="0" smtClean="0">
              <a:solidFill>
                <a:srgbClr val="003300"/>
              </a:solidFill>
            </a:endParaRPr>
          </a:p>
          <a:p>
            <a:r>
              <a:rPr lang="fr-FR" dirty="0" smtClean="0">
                <a:solidFill>
                  <a:srgbClr val="003300"/>
                </a:solidFill>
              </a:rPr>
              <a:t>Or par exemple, la </a:t>
            </a:r>
            <a:r>
              <a:rPr lang="fr-FR" b="1" dirty="0">
                <a:solidFill>
                  <a:srgbClr val="003300"/>
                </a:solidFill>
              </a:rPr>
              <a:t>théorie géocentrique de Ptolémée</a:t>
            </a:r>
            <a:r>
              <a:rPr lang="fr-FR" dirty="0">
                <a:solidFill>
                  <a:srgbClr val="003300"/>
                </a:solidFill>
              </a:rPr>
              <a:t> a tenu du 2° siècle après JC au 17° siècle, </a:t>
            </a:r>
            <a:r>
              <a:rPr lang="fr-FR" i="1" dirty="0">
                <a:solidFill>
                  <a:srgbClr val="003300"/>
                </a:solidFill>
              </a:rPr>
              <a:t>jusqu’à ce qu’on prouve qu’elle était </a:t>
            </a:r>
            <a:r>
              <a:rPr lang="fr-FR" i="1" dirty="0" smtClean="0">
                <a:solidFill>
                  <a:srgbClr val="003300"/>
                </a:solidFill>
              </a:rPr>
              <a:t>fausse</a:t>
            </a:r>
            <a:r>
              <a:rPr lang="fr-FR" dirty="0" smtClean="0">
                <a:solidFill>
                  <a:srgbClr val="003300"/>
                </a:solidFill>
              </a:rPr>
              <a:t>, grâce </a:t>
            </a:r>
            <a:r>
              <a:rPr lang="fr-FR" dirty="0">
                <a:solidFill>
                  <a:srgbClr val="003300"/>
                </a:solidFill>
              </a:rPr>
              <a:t>à la </a:t>
            </a:r>
            <a:r>
              <a:rPr lang="fr-FR" dirty="0" smtClean="0">
                <a:solidFill>
                  <a:srgbClr val="003300"/>
                </a:solidFill>
              </a:rPr>
              <a:t>contribution des astronomes Copernic, </a:t>
            </a:r>
            <a:r>
              <a:rPr lang="fr-FR" dirty="0" err="1">
                <a:solidFill>
                  <a:srgbClr val="003300"/>
                </a:solidFill>
              </a:rPr>
              <a:t>Tycho</a:t>
            </a:r>
            <a:r>
              <a:rPr lang="fr-FR" dirty="0">
                <a:solidFill>
                  <a:srgbClr val="003300"/>
                </a:solidFill>
              </a:rPr>
              <a:t> </a:t>
            </a:r>
            <a:r>
              <a:rPr lang="fr-FR" dirty="0" smtClean="0">
                <a:solidFill>
                  <a:srgbClr val="003300"/>
                </a:solidFill>
              </a:rPr>
              <a:t>Brahe, </a:t>
            </a:r>
            <a:r>
              <a:rPr lang="fr-FR" dirty="0" err="1" smtClean="0">
                <a:solidFill>
                  <a:srgbClr val="003300"/>
                </a:solidFill>
              </a:rPr>
              <a:t>Keper</a:t>
            </a:r>
            <a:r>
              <a:rPr lang="fr-FR" dirty="0" smtClean="0">
                <a:solidFill>
                  <a:srgbClr val="003300"/>
                </a:solidFill>
              </a:rPr>
              <a:t>, des physiciens Galilée et Newton. Ce n’est pas parce que tout le monde croit à une théorie ou à une religion, qu’elle est vraie.</a:t>
            </a:r>
            <a:endParaRPr lang="fr-FR" dirty="0">
              <a:solidFill>
                <a:srgbClr val="003300"/>
              </a:solidFill>
            </a:endParaRPr>
          </a:p>
        </p:txBody>
      </p:sp>
    </p:spTree>
    <p:extLst>
      <p:ext uri="{BB962C8B-B14F-4D97-AF65-F5344CB8AC3E}">
        <p14:creationId xmlns:p14="http://schemas.microsoft.com/office/powerpoint/2010/main" val="311839948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10924056" y="732729"/>
            <a:ext cx="542697" cy="279400"/>
          </a:xfrm>
        </p:spPr>
        <p:txBody>
          <a:bodyPr/>
          <a:lstStyle/>
          <a:p>
            <a:fld id="{D57F1E4F-1CFF-5643-939E-217C01CDF565}" type="slidenum">
              <a:rPr lang="en-US" smtClean="0"/>
              <a:pPr/>
              <a:t>36</a:t>
            </a:fld>
            <a:endParaRPr lang="en-US" dirty="0"/>
          </a:p>
        </p:txBody>
      </p:sp>
      <p:sp>
        <p:nvSpPr>
          <p:cNvPr id="3" name="ZoneTexte 2"/>
          <p:cNvSpPr txBox="1"/>
          <p:nvPr/>
        </p:nvSpPr>
        <p:spPr>
          <a:xfrm>
            <a:off x="733329" y="642797"/>
            <a:ext cx="6165411" cy="369332"/>
          </a:xfrm>
          <a:prstGeom prst="rect">
            <a:avLst/>
          </a:prstGeom>
          <a:noFill/>
        </p:spPr>
        <p:txBody>
          <a:bodyPr wrap="square" rtlCol="0">
            <a:spAutoFit/>
          </a:bodyPr>
          <a:lstStyle/>
          <a:p>
            <a:r>
              <a:rPr lang="fr-FR" b="1" dirty="0">
                <a:solidFill>
                  <a:srgbClr val="003300"/>
                </a:solidFill>
                <a:latin typeface="Calibri" panose="020F0502020204030204" pitchFamily="34" charset="0"/>
              </a:rPr>
              <a:t>7</a:t>
            </a:r>
            <a:r>
              <a:rPr lang="fr-FR" b="1" dirty="0" smtClean="0">
                <a:solidFill>
                  <a:srgbClr val="003300"/>
                </a:solidFill>
                <a:latin typeface="Calibri" panose="020F0502020204030204" pitchFamily="34" charset="0"/>
              </a:rPr>
              <a:t>. La démarche critique de la démarche scientifique (suite)</a:t>
            </a:r>
            <a:endParaRPr lang="fr-FR" b="1" dirty="0">
              <a:solidFill>
                <a:srgbClr val="003300"/>
              </a:solidFill>
              <a:latin typeface="Calibri" panose="020F0502020204030204" pitchFamily="34" charset="0"/>
            </a:endParaRPr>
          </a:p>
        </p:txBody>
      </p:sp>
      <p:sp>
        <p:nvSpPr>
          <p:cNvPr id="4" name="ZoneTexte 3"/>
          <p:cNvSpPr txBox="1"/>
          <p:nvPr/>
        </p:nvSpPr>
        <p:spPr>
          <a:xfrm>
            <a:off x="733330" y="1108039"/>
            <a:ext cx="2902756" cy="369332"/>
          </a:xfrm>
          <a:prstGeom prst="rect">
            <a:avLst/>
          </a:prstGeom>
          <a:noFill/>
        </p:spPr>
        <p:txBody>
          <a:bodyPr wrap="square" rtlCol="0">
            <a:spAutoFit/>
          </a:bodyPr>
          <a:lstStyle/>
          <a:p>
            <a:r>
              <a:rPr lang="fr-FR" dirty="0" smtClean="0">
                <a:solidFill>
                  <a:srgbClr val="003300"/>
                </a:solidFill>
              </a:rPr>
              <a:t>7.3. </a:t>
            </a:r>
            <a:r>
              <a:rPr lang="fr-FR" b="1" dirty="0">
                <a:solidFill>
                  <a:srgbClr val="003300"/>
                </a:solidFill>
              </a:rPr>
              <a:t>Pensez par vous-même</a:t>
            </a:r>
            <a:endParaRPr lang="fr-FR" dirty="0">
              <a:solidFill>
                <a:srgbClr val="003300"/>
              </a:solidFill>
            </a:endParaRPr>
          </a:p>
        </p:txBody>
      </p:sp>
      <p:sp>
        <p:nvSpPr>
          <p:cNvPr id="5" name="ZoneTexte 4"/>
          <p:cNvSpPr txBox="1"/>
          <p:nvPr/>
        </p:nvSpPr>
        <p:spPr>
          <a:xfrm>
            <a:off x="733329" y="1570616"/>
            <a:ext cx="10562200" cy="1200329"/>
          </a:xfrm>
          <a:prstGeom prst="rect">
            <a:avLst/>
          </a:prstGeom>
          <a:noFill/>
        </p:spPr>
        <p:txBody>
          <a:bodyPr wrap="square" rtlCol="0">
            <a:spAutoFit/>
          </a:bodyPr>
          <a:lstStyle/>
          <a:p>
            <a:r>
              <a:rPr lang="fr-FR" dirty="0">
                <a:solidFill>
                  <a:srgbClr val="003300"/>
                </a:solidFill>
              </a:rPr>
              <a:t>Evitez de s’en remettre à l’autorité (au texte sacré, à l’autorité religieuse ….).</a:t>
            </a:r>
          </a:p>
          <a:p>
            <a:r>
              <a:rPr lang="fr-FR" dirty="0">
                <a:solidFill>
                  <a:srgbClr val="003300"/>
                </a:solidFill>
              </a:rPr>
              <a:t>Celui qui veut suivre démarche scientifique, il doit se prendre la main pour raisonner par lui-même et ne pas s’en remettre à des « béquilles mentales » ou à des « prêt-à-penser » idéologiques (à l’image des « prêt-à-porter » vestimentaires</a:t>
            </a:r>
            <a:r>
              <a:rPr lang="fr-FR" dirty="0" smtClean="0">
                <a:solidFill>
                  <a:srgbClr val="003300"/>
                </a:solidFill>
              </a:rPr>
              <a:t>).</a:t>
            </a:r>
            <a:endParaRPr lang="fr-FR" dirty="0">
              <a:solidFill>
                <a:srgbClr val="003300"/>
              </a:solidFill>
            </a:endParaRPr>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3330" y="3166834"/>
            <a:ext cx="2038350" cy="2247900"/>
          </a:xfrm>
          <a:prstGeom prst="rect">
            <a:avLst/>
          </a:prstGeom>
        </p:spPr>
      </p:pic>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9620" y="3166834"/>
            <a:ext cx="2092828" cy="2631515"/>
          </a:xfrm>
          <a:prstGeom prst="rect">
            <a:avLst/>
          </a:prstGeom>
        </p:spPr>
      </p:pic>
      <p:pic>
        <p:nvPicPr>
          <p:cNvPr id="8" name="Imag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57179" y="3122327"/>
            <a:ext cx="1714500" cy="2667000"/>
          </a:xfrm>
          <a:prstGeom prst="rect">
            <a:avLst/>
          </a:prstGeom>
        </p:spPr>
      </p:pic>
      <p:pic>
        <p:nvPicPr>
          <p:cNvPr id="3074" name="Picture 2" descr="D:\Users\blisan\Documents\divers\science\méthode scientifique\images\verite qui derang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3674" y="2770944"/>
            <a:ext cx="3741855" cy="30628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057566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10924056" y="732729"/>
            <a:ext cx="542697" cy="279400"/>
          </a:xfrm>
        </p:spPr>
        <p:txBody>
          <a:bodyPr/>
          <a:lstStyle/>
          <a:p>
            <a:fld id="{D57F1E4F-1CFF-5643-939E-217C01CDF565}" type="slidenum">
              <a:rPr lang="en-US" smtClean="0"/>
              <a:pPr/>
              <a:t>37</a:t>
            </a:fld>
            <a:endParaRPr lang="en-US" dirty="0"/>
          </a:p>
        </p:txBody>
      </p:sp>
      <p:sp>
        <p:nvSpPr>
          <p:cNvPr id="3" name="ZoneTexte 2"/>
          <p:cNvSpPr txBox="1"/>
          <p:nvPr/>
        </p:nvSpPr>
        <p:spPr>
          <a:xfrm>
            <a:off x="733329" y="642797"/>
            <a:ext cx="6165411" cy="369332"/>
          </a:xfrm>
          <a:prstGeom prst="rect">
            <a:avLst/>
          </a:prstGeom>
          <a:noFill/>
        </p:spPr>
        <p:txBody>
          <a:bodyPr wrap="square" rtlCol="0">
            <a:spAutoFit/>
          </a:bodyPr>
          <a:lstStyle/>
          <a:p>
            <a:r>
              <a:rPr lang="fr-FR" b="1" dirty="0">
                <a:solidFill>
                  <a:srgbClr val="003300"/>
                </a:solidFill>
                <a:latin typeface="Calibri" panose="020F0502020204030204" pitchFamily="34" charset="0"/>
              </a:rPr>
              <a:t>7</a:t>
            </a:r>
            <a:r>
              <a:rPr lang="fr-FR" b="1" dirty="0" smtClean="0">
                <a:solidFill>
                  <a:srgbClr val="003300"/>
                </a:solidFill>
                <a:latin typeface="Calibri" panose="020F0502020204030204" pitchFamily="34" charset="0"/>
              </a:rPr>
              <a:t>. La démarche critique de la démarche scientifique (suite)</a:t>
            </a:r>
            <a:endParaRPr lang="fr-FR" b="1" dirty="0">
              <a:solidFill>
                <a:srgbClr val="003300"/>
              </a:solidFill>
              <a:latin typeface="Calibri" panose="020F0502020204030204" pitchFamily="34" charset="0"/>
            </a:endParaRPr>
          </a:p>
        </p:txBody>
      </p:sp>
      <p:sp>
        <p:nvSpPr>
          <p:cNvPr id="4" name="ZoneTexte 3"/>
          <p:cNvSpPr txBox="1"/>
          <p:nvPr/>
        </p:nvSpPr>
        <p:spPr>
          <a:xfrm>
            <a:off x="733329" y="1097281"/>
            <a:ext cx="3558971" cy="369332"/>
          </a:xfrm>
          <a:prstGeom prst="rect">
            <a:avLst/>
          </a:prstGeom>
          <a:noFill/>
        </p:spPr>
        <p:txBody>
          <a:bodyPr wrap="square" rtlCol="0">
            <a:spAutoFit/>
          </a:bodyPr>
          <a:lstStyle/>
          <a:p>
            <a:r>
              <a:rPr lang="fr-FR" dirty="0" smtClean="0">
                <a:solidFill>
                  <a:srgbClr val="003300"/>
                </a:solidFill>
              </a:rPr>
              <a:t>7.4. </a:t>
            </a:r>
            <a:r>
              <a:rPr lang="fr-FR" b="1" dirty="0">
                <a:solidFill>
                  <a:srgbClr val="003300"/>
                </a:solidFill>
              </a:rPr>
              <a:t>Remettez-vous en question</a:t>
            </a:r>
            <a:endParaRPr lang="fr-FR" dirty="0">
              <a:solidFill>
                <a:srgbClr val="003300"/>
              </a:solidFill>
            </a:endParaRPr>
          </a:p>
        </p:txBody>
      </p:sp>
      <p:sp>
        <p:nvSpPr>
          <p:cNvPr id="5" name="ZoneTexte 4"/>
          <p:cNvSpPr txBox="1"/>
          <p:nvPr/>
        </p:nvSpPr>
        <p:spPr>
          <a:xfrm>
            <a:off x="733329" y="1570616"/>
            <a:ext cx="10562200" cy="2031325"/>
          </a:xfrm>
          <a:prstGeom prst="rect">
            <a:avLst/>
          </a:prstGeom>
          <a:noFill/>
        </p:spPr>
        <p:txBody>
          <a:bodyPr wrap="square" rtlCol="0">
            <a:spAutoFit/>
          </a:bodyPr>
          <a:lstStyle/>
          <a:p>
            <a:pPr algn="just"/>
            <a:r>
              <a:rPr lang="fr-FR" dirty="0" smtClean="0">
                <a:solidFill>
                  <a:srgbClr val="003300"/>
                </a:solidFill>
              </a:rPr>
              <a:t>Ce précepte n’est </a:t>
            </a:r>
            <a:r>
              <a:rPr lang="fr-FR" dirty="0">
                <a:solidFill>
                  <a:srgbClr val="003300"/>
                </a:solidFill>
              </a:rPr>
              <a:t>pas facile à </a:t>
            </a:r>
            <a:r>
              <a:rPr lang="fr-FR" dirty="0" smtClean="0">
                <a:solidFill>
                  <a:srgbClr val="003300"/>
                </a:solidFill>
              </a:rPr>
              <a:t>suivre, car </a:t>
            </a:r>
            <a:r>
              <a:rPr lang="fr-FR" dirty="0">
                <a:solidFill>
                  <a:srgbClr val="003300"/>
                </a:solidFill>
              </a:rPr>
              <a:t>involontairement, nous sommes tous persuadés d’avoir raison ou de détenir la Vérité avec un grand V (même à notre tout petit niveau).</a:t>
            </a:r>
          </a:p>
          <a:p>
            <a:pPr algn="just"/>
            <a:r>
              <a:rPr lang="fr-FR" dirty="0">
                <a:solidFill>
                  <a:srgbClr val="003300"/>
                </a:solidFill>
              </a:rPr>
              <a:t>Cette conviction est d’autant plus aveuglante que notre narcissisme est fort ou que notre mégalomanie est puissante, que notre confiance en nous-mêmes et nos convictions est absolue, comme chez certains dictateurs, psychopathes et sociopathes, gourous et autres prophètes.</a:t>
            </a:r>
          </a:p>
          <a:p>
            <a:pPr algn="just"/>
            <a:r>
              <a:rPr lang="fr-FR" dirty="0">
                <a:solidFill>
                  <a:srgbClr val="003300"/>
                </a:solidFill>
              </a:rPr>
              <a:t>A l’inverse de personnes, le scientifique doit être humble et doit savoir remettre en cause ses propres convictions et idées,  toutes séduisantes sont-elles.</a:t>
            </a:r>
          </a:p>
        </p:txBody>
      </p:sp>
      <p:pic>
        <p:nvPicPr>
          <p:cNvPr id="9218" name="Picture 2" descr="D:\Users\blisan\Documents\divers\science\méthode scientifique\images\pensee uniqu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57154" y="3326347"/>
            <a:ext cx="2238375" cy="2867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03305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10924056" y="732729"/>
            <a:ext cx="542697" cy="279400"/>
          </a:xfrm>
        </p:spPr>
        <p:txBody>
          <a:bodyPr/>
          <a:lstStyle/>
          <a:p>
            <a:fld id="{D57F1E4F-1CFF-5643-939E-217C01CDF565}" type="slidenum">
              <a:rPr lang="en-US" smtClean="0"/>
              <a:pPr/>
              <a:t>38</a:t>
            </a:fld>
            <a:endParaRPr lang="en-US" dirty="0"/>
          </a:p>
        </p:txBody>
      </p:sp>
      <p:sp>
        <p:nvSpPr>
          <p:cNvPr id="3" name="ZoneTexte 2"/>
          <p:cNvSpPr txBox="1"/>
          <p:nvPr/>
        </p:nvSpPr>
        <p:spPr>
          <a:xfrm>
            <a:off x="733329" y="642797"/>
            <a:ext cx="6165411" cy="369332"/>
          </a:xfrm>
          <a:prstGeom prst="rect">
            <a:avLst/>
          </a:prstGeom>
          <a:noFill/>
        </p:spPr>
        <p:txBody>
          <a:bodyPr wrap="square" rtlCol="0">
            <a:spAutoFit/>
          </a:bodyPr>
          <a:lstStyle/>
          <a:p>
            <a:r>
              <a:rPr lang="fr-FR" b="1" dirty="0">
                <a:solidFill>
                  <a:srgbClr val="003300"/>
                </a:solidFill>
                <a:latin typeface="Calibri" panose="020F0502020204030204" pitchFamily="34" charset="0"/>
              </a:rPr>
              <a:t>7</a:t>
            </a:r>
            <a:r>
              <a:rPr lang="fr-FR" b="1" dirty="0" smtClean="0">
                <a:solidFill>
                  <a:srgbClr val="003300"/>
                </a:solidFill>
                <a:latin typeface="Calibri" panose="020F0502020204030204" pitchFamily="34" charset="0"/>
              </a:rPr>
              <a:t>. La démarche critique de la démarche scientifique (suite)</a:t>
            </a:r>
            <a:endParaRPr lang="fr-FR" b="1" dirty="0">
              <a:solidFill>
                <a:srgbClr val="003300"/>
              </a:solidFill>
              <a:latin typeface="Calibri" panose="020F0502020204030204" pitchFamily="34" charset="0"/>
            </a:endParaRPr>
          </a:p>
        </p:txBody>
      </p:sp>
      <p:sp>
        <p:nvSpPr>
          <p:cNvPr id="4" name="ZoneTexte 3"/>
          <p:cNvSpPr txBox="1"/>
          <p:nvPr/>
        </p:nvSpPr>
        <p:spPr>
          <a:xfrm>
            <a:off x="733329" y="1097281"/>
            <a:ext cx="7022935" cy="369332"/>
          </a:xfrm>
          <a:prstGeom prst="rect">
            <a:avLst/>
          </a:prstGeom>
          <a:noFill/>
        </p:spPr>
        <p:txBody>
          <a:bodyPr wrap="square" rtlCol="0">
            <a:spAutoFit/>
          </a:bodyPr>
          <a:lstStyle/>
          <a:p>
            <a:r>
              <a:rPr lang="fr-FR" dirty="0" smtClean="0">
                <a:solidFill>
                  <a:srgbClr val="003300"/>
                </a:solidFill>
              </a:rPr>
              <a:t>7.5. </a:t>
            </a:r>
            <a:r>
              <a:rPr lang="fr-FR" b="1" dirty="0">
                <a:solidFill>
                  <a:srgbClr val="003300"/>
                </a:solidFill>
              </a:rPr>
              <a:t>Ne croyez pas en une théorie, uniquement parce qu’elle vous séduit</a:t>
            </a:r>
            <a:endParaRPr lang="fr-FR" dirty="0">
              <a:solidFill>
                <a:srgbClr val="003300"/>
              </a:solidFill>
            </a:endParaRPr>
          </a:p>
        </p:txBody>
      </p:sp>
      <p:sp>
        <p:nvSpPr>
          <p:cNvPr id="5" name="ZoneTexte 4"/>
          <p:cNvSpPr txBox="1"/>
          <p:nvPr/>
        </p:nvSpPr>
        <p:spPr>
          <a:xfrm>
            <a:off x="733329" y="1570616"/>
            <a:ext cx="10562200" cy="2308324"/>
          </a:xfrm>
          <a:prstGeom prst="rect">
            <a:avLst/>
          </a:prstGeom>
          <a:noFill/>
        </p:spPr>
        <p:txBody>
          <a:bodyPr wrap="square" rtlCol="0">
            <a:spAutoFit/>
          </a:bodyPr>
          <a:lstStyle/>
          <a:p>
            <a:pPr algn="just"/>
            <a:r>
              <a:rPr lang="fr-FR" dirty="0">
                <a:solidFill>
                  <a:srgbClr val="003300"/>
                </a:solidFill>
              </a:rPr>
              <a:t>Ce n'est parce qu'une hypothèse [ou une théorie] est séduisante, qu'elle est </a:t>
            </a:r>
            <a:r>
              <a:rPr lang="fr-FR" dirty="0" smtClean="0">
                <a:solidFill>
                  <a:srgbClr val="003300"/>
                </a:solidFill>
              </a:rPr>
              <a:t>vraie. Il faut éviter </a:t>
            </a:r>
            <a:r>
              <a:rPr lang="fr-FR" dirty="0">
                <a:solidFill>
                  <a:srgbClr val="003300"/>
                </a:solidFill>
              </a:rPr>
              <a:t>de s’exalter. </a:t>
            </a:r>
            <a:r>
              <a:rPr lang="fr-FR" dirty="0" smtClean="0">
                <a:solidFill>
                  <a:srgbClr val="003300"/>
                </a:solidFill>
              </a:rPr>
              <a:t>Car on </a:t>
            </a:r>
            <a:r>
              <a:rPr lang="fr-FR" dirty="0">
                <a:solidFill>
                  <a:srgbClr val="003300"/>
                </a:solidFill>
              </a:rPr>
              <a:t>peut être souvent </a:t>
            </a:r>
            <a:r>
              <a:rPr lang="fr-FR" dirty="0" smtClean="0">
                <a:solidFill>
                  <a:srgbClr val="003300"/>
                </a:solidFill>
              </a:rPr>
              <a:t>déçu, après coup, </a:t>
            </a:r>
            <a:r>
              <a:rPr lang="fr-FR" dirty="0">
                <a:solidFill>
                  <a:srgbClr val="003300"/>
                </a:solidFill>
              </a:rPr>
              <a:t>par les théories séduisantes (souvent simplificatrices de la réalité</a:t>
            </a:r>
            <a:r>
              <a:rPr lang="fr-FR" dirty="0" smtClean="0">
                <a:solidFill>
                  <a:srgbClr val="003300"/>
                </a:solidFill>
              </a:rPr>
              <a:t>).</a:t>
            </a:r>
          </a:p>
          <a:p>
            <a:pPr algn="just"/>
            <a:r>
              <a:rPr lang="fr-FR" dirty="0" smtClean="0">
                <a:solidFill>
                  <a:srgbClr val="003300"/>
                </a:solidFill>
              </a:rPr>
              <a:t>Par exemple, quand on possède une sensibilité écologiste, on a toute les chances d’être séduit, par exemple, par la </a:t>
            </a:r>
            <a:r>
              <a:rPr lang="fr-FR" i="1" dirty="0" err="1" smtClean="0">
                <a:solidFill>
                  <a:srgbClr val="003300"/>
                </a:solidFill>
              </a:rPr>
              <a:t>permaculture</a:t>
            </a:r>
            <a:r>
              <a:rPr lang="fr-FR" dirty="0" smtClean="0">
                <a:solidFill>
                  <a:srgbClr val="003300"/>
                </a:solidFill>
              </a:rPr>
              <a:t>. </a:t>
            </a:r>
            <a:r>
              <a:rPr lang="fr-FR" dirty="0" smtClean="0">
                <a:solidFill>
                  <a:srgbClr val="C00000"/>
                </a:solidFill>
              </a:rPr>
              <a:t>Or bien </a:t>
            </a:r>
            <a:r>
              <a:rPr lang="fr-FR" dirty="0">
                <a:solidFill>
                  <a:srgbClr val="C00000"/>
                </a:solidFill>
              </a:rPr>
              <a:t>que souvent qualifiée de </a:t>
            </a:r>
            <a:r>
              <a:rPr lang="fr-FR" u="sng" dirty="0">
                <a:solidFill>
                  <a:srgbClr val="C00000"/>
                </a:solidFill>
                <a:hlinkClick r:id="rId2" tooltip="Science"/>
              </a:rPr>
              <a:t>science</a:t>
            </a:r>
            <a:r>
              <a:rPr lang="fr-FR" dirty="0">
                <a:solidFill>
                  <a:srgbClr val="C00000"/>
                </a:solidFill>
              </a:rPr>
              <a:t> par ses promoteurs, elle n'est pas une science conforme aux </a:t>
            </a:r>
            <a:r>
              <a:rPr lang="fr-FR" u="sng" dirty="0">
                <a:solidFill>
                  <a:srgbClr val="C00000"/>
                </a:solidFill>
                <a:hlinkClick r:id="rId3" tooltip="Épistémologie"/>
              </a:rPr>
              <a:t>critères</a:t>
            </a:r>
            <a:r>
              <a:rPr lang="fr-FR" dirty="0">
                <a:solidFill>
                  <a:srgbClr val="C00000"/>
                </a:solidFill>
              </a:rPr>
              <a:t> de la </a:t>
            </a:r>
            <a:r>
              <a:rPr lang="fr-FR" u="sng" dirty="0">
                <a:solidFill>
                  <a:srgbClr val="C00000"/>
                </a:solidFill>
                <a:hlinkClick r:id="rId4" tooltip="Scientificité"/>
              </a:rPr>
              <a:t>scientificité</a:t>
            </a:r>
            <a:r>
              <a:rPr lang="fr-FR" dirty="0">
                <a:solidFill>
                  <a:srgbClr val="C00000"/>
                </a:solidFill>
              </a:rPr>
              <a:t>, et traitée avec la </a:t>
            </a:r>
            <a:r>
              <a:rPr lang="fr-FR" u="sng" dirty="0">
                <a:solidFill>
                  <a:srgbClr val="C00000"/>
                </a:solidFill>
                <a:hlinkClick r:id="rId5" tooltip="Méthode scientifique"/>
              </a:rPr>
              <a:t>méthode scientifique</a:t>
            </a:r>
            <a:r>
              <a:rPr lang="fr-FR" dirty="0">
                <a:solidFill>
                  <a:srgbClr val="C00000"/>
                </a:solidFill>
              </a:rPr>
              <a:t>, car elle n'est que très peu documentée dans la </a:t>
            </a:r>
            <a:r>
              <a:rPr lang="fr-FR" u="sng" dirty="0">
                <a:solidFill>
                  <a:srgbClr val="C00000"/>
                </a:solidFill>
                <a:hlinkClick r:id="rId6" tooltip="Évaluation par les pairs"/>
              </a:rPr>
              <a:t>littérature scientifique évaluée en comité de </a:t>
            </a:r>
            <a:r>
              <a:rPr lang="fr-FR" u="sng" dirty="0" smtClean="0">
                <a:solidFill>
                  <a:srgbClr val="C00000"/>
                </a:solidFill>
                <a:hlinkClick r:id="rId6" tooltip="Évaluation par les pairs"/>
              </a:rPr>
              <a:t>pairs</a:t>
            </a:r>
            <a:r>
              <a:rPr lang="fr-FR" dirty="0">
                <a:solidFill>
                  <a:srgbClr val="C00000"/>
                </a:solidFill>
              </a:rPr>
              <a:t> </a:t>
            </a:r>
            <a:r>
              <a:rPr lang="fr-FR" dirty="0" smtClean="0">
                <a:solidFill>
                  <a:srgbClr val="C00000"/>
                </a:solidFill>
              </a:rPr>
              <a:t>(°). </a:t>
            </a:r>
          </a:p>
          <a:p>
            <a:r>
              <a:rPr lang="en-US" sz="1200" dirty="0" smtClean="0">
                <a:solidFill>
                  <a:srgbClr val="003300"/>
                </a:solidFill>
              </a:rPr>
              <a:t>(°) CJ</a:t>
            </a:r>
            <a:r>
              <a:rPr lang="en-US" sz="1200" dirty="0">
                <a:solidFill>
                  <a:srgbClr val="003300"/>
                </a:solidFill>
              </a:rPr>
              <a:t>. Rhodes, « </a:t>
            </a:r>
            <a:r>
              <a:rPr lang="en-US" sz="1200" i="1" dirty="0">
                <a:solidFill>
                  <a:srgbClr val="003300"/>
                </a:solidFill>
              </a:rPr>
              <a:t>Feeding and healing the world: through regenerative agriculture and permaculture</a:t>
            </a:r>
            <a:r>
              <a:rPr lang="en-US" sz="1200" dirty="0">
                <a:solidFill>
                  <a:srgbClr val="003300"/>
                </a:solidFill>
              </a:rPr>
              <a:t>. », Science Progress, vol. 95, no 4,‎ 2012, p. 345-446,  </a:t>
            </a:r>
            <a:r>
              <a:rPr lang="en-US" sz="1200" u="sng" dirty="0">
                <a:solidFill>
                  <a:srgbClr val="003300"/>
                </a:solidFill>
                <a:hlinkClick r:id="rId7"/>
              </a:rPr>
              <a:t>http://find.galegroup.com/grnr/infomark.do?&amp;source=gale&amp;idigest=bd8aed67c33020b5b3b73d6dda3b2958&amp;prodId=GRNR&amp;userGroupName=acd_grnr&amp;tabID=T002&amp;docId=A320589587&amp;type=retrieve&amp;contentSet=IAC-Documents&amp;version=1.0&amp;digest=bd8aed67c33020b5b3b73d6dda3b2958</a:t>
            </a:r>
            <a:r>
              <a:rPr lang="en-US" sz="1200" dirty="0">
                <a:solidFill>
                  <a:srgbClr val="003300"/>
                </a:solidFill>
              </a:rPr>
              <a:t>  </a:t>
            </a:r>
            <a:endParaRPr lang="fr-FR" sz="1200" dirty="0">
              <a:solidFill>
                <a:srgbClr val="003300"/>
              </a:solidFill>
            </a:endParaRPr>
          </a:p>
        </p:txBody>
      </p:sp>
    </p:spTree>
    <p:extLst>
      <p:ext uri="{BB962C8B-B14F-4D97-AF65-F5344CB8AC3E}">
        <p14:creationId xmlns:p14="http://schemas.microsoft.com/office/powerpoint/2010/main" val="100460685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10924056" y="732729"/>
            <a:ext cx="542697" cy="279400"/>
          </a:xfrm>
        </p:spPr>
        <p:txBody>
          <a:bodyPr/>
          <a:lstStyle/>
          <a:p>
            <a:fld id="{D57F1E4F-1CFF-5643-939E-217C01CDF565}" type="slidenum">
              <a:rPr lang="en-US" smtClean="0"/>
              <a:pPr/>
              <a:t>39</a:t>
            </a:fld>
            <a:endParaRPr lang="en-US" dirty="0"/>
          </a:p>
        </p:txBody>
      </p:sp>
      <p:sp>
        <p:nvSpPr>
          <p:cNvPr id="3" name="ZoneTexte 2"/>
          <p:cNvSpPr txBox="1"/>
          <p:nvPr/>
        </p:nvSpPr>
        <p:spPr>
          <a:xfrm>
            <a:off x="733329" y="642797"/>
            <a:ext cx="6165411" cy="369332"/>
          </a:xfrm>
          <a:prstGeom prst="rect">
            <a:avLst/>
          </a:prstGeom>
          <a:noFill/>
        </p:spPr>
        <p:txBody>
          <a:bodyPr wrap="square" rtlCol="0">
            <a:spAutoFit/>
          </a:bodyPr>
          <a:lstStyle/>
          <a:p>
            <a:r>
              <a:rPr lang="fr-FR" b="1" dirty="0">
                <a:solidFill>
                  <a:srgbClr val="003300"/>
                </a:solidFill>
                <a:latin typeface="Calibri" panose="020F0502020204030204" pitchFamily="34" charset="0"/>
              </a:rPr>
              <a:t>7</a:t>
            </a:r>
            <a:r>
              <a:rPr lang="fr-FR" b="1" dirty="0" smtClean="0">
                <a:solidFill>
                  <a:srgbClr val="003300"/>
                </a:solidFill>
                <a:latin typeface="Calibri" panose="020F0502020204030204" pitchFamily="34" charset="0"/>
              </a:rPr>
              <a:t>. La démarche critique de la démarche scientifique (suite)</a:t>
            </a:r>
            <a:endParaRPr lang="fr-FR" b="1" dirty="0">
              <a:solidFill>
                <a:srgbClr val="003300"/>
              </a:solidFill>
              <a:latin typeface="Calibri" panose="020F0502020204030204" pitchFamily="34" charset="0"/>
            </a:endParaRPr>
          </a:p>
        </p:txBody>
      </p:sp>
      <p:sp>
        <p:nvSpPr>
          <p:cNvPr id="4" name="ZoneTexte 3"/>
          <p:cNvSpPr txBox="1"/>
          <p:nvPr/>
        </p:nvSpPr>
        <p:spPr>
          <a:xfrm>
            <a:off x="733329" y="1097281"/>
            <a:ext cx="7022935" cy="369332"/>
          </a:xfrm>
          <a:prstGeom prst="rect">
            <a:avLst/>
          </a:prstGeom>
          <a:noFill/>
        </p:spPr>
        <p:txBody>
          <a:bodyPr wrap="square" rtlCol="0">
            <a:spAutoFit/>
          </a:bodyPr>
          <a:lstStyle/>
          <a:p>
            <a:r>
              <a:rPr lang="fr-FR" dirty="0" smtClean="0">
                <a:solidFill>
                  <a:srgbClr val="003300"/>
                </a:solidFill>
              </a:rPr>
              <a:t>7.6. </a:t>
            </a:r>
            <a:r>
              <a:rPr lang="fr-FR" b="1" dirty="0">
                <a:solidFill>
                  <a:srgbClr val="003300"/>
                </a:solidFill>
              </a:rPr>
              <a:t>Croire n'est pas détenir la vérité</a:t>
            </a:r>
            <a:endParaRPr lang="fr-FR" dirty="0">
              <a:solidFill>
                <a:srgbClr val="003300"/>
              </a:solidFill>
            </a:endParaRPr>
          </a:p>
        </p:txBody>
      </p:sp>
      <p:sp>
        <p:nvSpPr>
          <p:cNvPr id="5" name="ZoneTexte 4"/>
          <p:cNvSpPr txBox="1"/>
          <p:nvPr/>
        </p:nvSpPr>
        <p:spPr>
          <a:xfrm>
            <a:off x="733329" y="1570616"/>
            <a:ext cx="10562200" cy="923330"/>
          </a:xfrm>
          <a:prstGeom prst="rect">
            <a:avLst/>
          </a:prstGeom>
          <a:noFill/>
        </p:spPr>
        <p:txBody>
          <a:bodyPr wrap="square" rtlCol="0">
            <a:spAutoFit/>
          </a:bodyPr>
          <a:lstStyle/>
          <a:p>
            <a:r>
              <a:rPr lang="fr-FR" dirty="0">
                <a:solidFill>
                  <a:srgbClr val="003300"/>
                </a:solidFill>
              </a:rPr>
              <a:t>On ne doit pas faire la confusion entre religion et science (les démarches sont opposées).</a:t>
            </a:r>
          </a:p>
          <a:p>
            <a:r>
              <a:rPr lang="fr-FR" dirty="0">
                <a:solidFill>
                  <a:srgbClr val="FF0000"/>
                </a:solidFill>
              </a:rPr>
              <a:t>La vérité n’est pas ce que vous voulez qu’elle soit</a:t>
            </a:r>
            <a:r>
              <a:rPr lang="fr-FR" dirty="0">
                <a:solidFill>
                  <a:srgbClr val="003300"/>
                </a:solidFill>
              </a:rPr>
              <a:t>, </a:t>
            </a:r>
            <a:r>
              <a:rPr lang="fr-FR" b="1" dirty="0">
                <a:solidFill>
                  <a:srgbClr val="008000"/>
                </a:solidFill>
              </a:rPr>
              <a:t>la vérité est ce qui est</a:t>
            </a:r>
            <a:r>
              <a:rPr lang="fr-FR" dirty="0">
                <a:solidFill>
                  <a:srgbClr val="003300"/>
                </a:solidFill>
              </a:rPr>
              <a:t>.</a:t>
            </a:r>
          </a:p>
          <a:p>
            <a:r>
              <a:rPr lang="fr-FR" dirty="0">
                <a:solidFill>
                  <a:srgbClr val="003300"/>
                </a:solidFill>
              </a:rPr>
              <a:t>La bonne chose à propos de la science, c'est </a:t>
            </a:r>
            <a:r>
              <a:rPr lang="fr-FR" dirty="0" smtClean="0">
                <a:solidFill>
                  <a:srgbClr val="003300"/>
                </a:solidFill>
              </a:rPr>
              <a:t>qu’elle est </a:t>
            </a:r>
            <a:r>
              <a:rPr lang="fr-FR" dirty="0">
                <a:solidFill>
                  <a:srgbClr val="003300"/>
                </a:solidFill>
              </a:rPr>
              <a:t>vrai, que vous croyez ou non en elle.</a:t>
            </a:r>
          </a:p>
        </p:txBody>
      </p:sp>
      <p:pic>
        <p:nvPicPr>
          <p:cNvPr id="4099" name="Picture 3" descr="D:\Users\blisan\Documents\divers\science\méthode scientifique\images\singes qui ne voient pas n'entendent pas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4526" y="3308240"/>
            <a:ext cx="3261012" cy="148104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D:\Users\blisan\Documents\divers\science\méthode scientifique\images\pensee-uniqu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7719" y="3110548"/>
            <a:ext cx="2438400" cy="1876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04348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11365119" y="6463852"/>
            <a:ext cx="542697" cy="279400"/>
          </a:xfrm>
        </p:spPr>
        <p:txBody>
          <a:bodyPr/>
          <a:lstStyle/>
          <a:p>
            <a:fld id="{D57F1E4F-1CFF-5643-939E-217C01CDF565}" type="slidenum">
              <a:rPr lang="en-US" smtClean="0"/>
              <a:pPr/>
              <a:t>4</a:t>
            </a:fld>
            <a:endParaRPr lang="en-US" dirty="0"/>
          </a:p>
        </p:txBody>
      </p:sp>
      <p:sp>
        <p:nvSpPr>
          <p:cNvPr id="6" name="ZoneTexte 5"/>
          <p:cNvSpPr txBox="1"/>
          <p:nvPr/>
        </p:nvSpPr>
        <p:spPr>
          <a:xfrm>
            <a:off x="742277" y="1240325"/>
            <a:ext cx="10601715" cy="2585323"/>
          </a:xfrm>
          <a:prstGeom prst="rect">
            <a:avLst/>
          </a:prstGeom>
          <a:noFill/>
        </p:spPr>
        <p:txBody>
          <a:bodyPr wrap="square" rtlCol="0">
            <a:spAutoFit/>
          </a:bodyPr>
          <a:lstStyle/>
          <a:p>
            <a:pPr algn="just"/>
            <a:r>
              <a:rPr lang="fr-FR" dirty="0" smtClean="0">
                <a:solidFill>
                  <a:srgbClr val="003300"/>
                </a:solidFill>
                <a:latin typeface="Calibri" panose="020F0502020204030204" pitchFamily="34" charset="0"/>
              </a:rPr>
              <a:t>La démarche scientifique est une démarche totalement opposée à la croyance ou à la foi religieuse. Car </a:t>
            </a:r>
            <a:r>
              <a:rPr lang="fr-FR" dirty="0">
                <a:solidFill>
                  <a:srgbClr val="003300"/>
                </a:solidFill>
                <a:latin typeface="Calibri" panose="020F0502020204030204" pitchFamily="34" charset="0"/>
              </a:rPr>
              <a:t>e</a:t>
            </a:r>
            <a:r>
              <a:rPr lang="fr-FR" dirty="0" smtClean="0">
                <a:solidFill>
                  <a:srgbClr val="003300"/>
                </a:solidFill>
                <a:latin typeface="Calibri" panose="020F0502020204030204" pitchFamily="34" charset="0"/>
              </a:rPr>
              <a:t>lle consiste à vérifier toute affirmation (en général mesurable et quantitative), par des méthodes expérimentales extrêmement précises et rigoureuses, vérifications, elles-mêmes contrôlées par d’autres  ou laboratoires scientifiques, en général indépendants de ceux qui ont procédé aux premières vérifications.</a:t>
            </a:r>
          </a:p>
          <a:p>
            <a:pPr algn="just"/>
            <a:r>
              <a:rPr lang="fr-FR" dirty="0" smtClean="0">
                <a:solidFill>
                  <a:srgbClr val="003300"/>
                </a:solidFill>
                <a:latin typeface="Calibri" panose="020F0502020204030204" pitchFamily="34" charset="0"/>
              </a:rPr>
              <a:t>Elle refuse tout dogme, toute connaissance révélée, toute affirmation religieuse, qui n’ait été vérifiée, avec impartialité, recul, sérénité et scientifiquement. Pour la </a:t>
            </a:r>
            <a:r>
              <a:rPr lang="fr-FR" i="1" dirty="0" smtClean="0">
                <a:solidFill>
                  <a:srgbClr val="003300"/>
                </a:solidFill>
                <a:latin typeface="Calibri" panose="020F0502020204030204" pitchFamily="34" charset="0"/>
              </a:rPr>
              <a:t>science</a:t>
            </a:r>
            <a:r>
              <a:rPr lang="fr-FR" dirty="0" smtClean="0">
                <a:solidFill>
                  <a:srgbClr val="003300"/>
                </a:solidFill>
                <a:latin typeface="Calibri" panose="020F0502020204030204" pitchFamily="34" charset="0"/>
              </a:rPr>
              <a:t>, a priori, toute les affirmations religieuses ou toute affirmation dites « sacrées » peuvent et doivent être soumise à la critique et à la vérification scientifique. Et pour elle, le « délit de blasphème » n’existe pas et n’a pas lieu d’exister. Si un religieux est honnête, il doit accepter que toutes les affirmations religieuse qu’il défend soient soumises à la stricte vérification scientifique. </a:t>
            </a:r>
            <a:endParaRPr lang="fr-FR" dirty="0">
              <a:solidFill>
                <a:srgbClr val="003300"/>
              </a:solidFill>
              <a:latin typeface="Calibri" panose="020F0502020204030204" pitchFamily="34" charset="0"/>
            </a:endParaRPr>
          </a:p>
        </p:txBody>
      </p:sp>
      <p:sp>
        <p:nvSpPr>
          <p:cNvPr id="7" name="ZoneTexte 6"/>
          <p:cNvSpPr txBox="1"/>
          <p:nvPr/>
        </p:nvSpPr>
        <p:spPr>
          <a:xfrm>
            <a:off x="894677" y="882109"/>
            <a:ext cx="1606402" cy="369332"/>
          </a:xfrm>
          <a:prstGeom prst="rect">
            <a:avLst/>
          </a:prstGeom>
          <a:noFill/>
        </p:spPr>
        <p:txBody>
          <a:bodyPr wrap="none" rtlCol="0">
            <a:spAutoFit/>
          </a:bodyPr>
          <a:lstStyle/>
          <a:p>
            <a:r>
              <a:rPr lang="fr-FR" b="1" dirty="0">
                <a:solidFill>
                  <a:schemeClr val="accent2">
                    <a:lumMod val="50000"/>
                  </a:schemeClr>
                </a:solidFill>
                <a:latin typeface="Calibri" panose="020F0502020204030204" pitchFamily="34" charset="0"/>
              </a:rPr>
              <a:t>1</a:t>
            </a:r>
            <a:r>
              <a:rPr lang="fr-FR" b="1" dirty="0" smtClean="0">
                <a:solidFill>
                  <a:schemeClr val="accent2">
                    <a:lumMod val="50000"/>
                  </a:schemeClr>
                </a:solidFill>
                <a:latin typeface="Calibri" panose="020F0502020204030204" pitchFamily="34" charset="0"/>
              </a:rPr>
              <a:t>. Introduction</a:t>
            </a:r>
            <a:endParaRPr lang="fr-FR" b="1" dirty="0">
              <a:solidFill>
                <a:schemeClr val="accent2">
                  <a:lumMod val="50000"/>
                </a:schemeClr>
              </a:solidFill>
              <a:latin typeface="Calibri" panose="020F0502020204030204" pitchFamily="34" charset="0"/>
            </a:endParaRPr>
          </a:p>
        </p:txBody>
      </p:sp>
      <p:pic>
        <p:nvPicPr>
          <p:cNvPr id="5" name="Picture 2" descr="D:\Users\blisan\Documents\divers\science\méthode scientifique\images\foi-evolut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0966" y="3825649"/>
            <a:ext cx="2009871" cy="1628174"/>
          </a:xfrm>
          <a:prstGeom prst="rect">
            <a:avLst/>
          </a:prstGeom>
          <a:noFill/>
          <a:extLst>
            <a:ext uri="{909E8E84-426E-40DD-AFC4-6F175D3DCCD1}">
              <a14:hiddenFill xmlns:a14="http://schemas.microsoft.com/office/drawing/2010/main">
                <a:solidFill>
                  <a:srgbClr val="FFFFFF"/>
                </a:solidFill>
              </a14:hiddenFill>
            </a:ext>
          </a:extLst>
        </p:spPr>
      </p:pic>
      <p:sp>
        <p:nvSpPr>
          <p:cNvPr id="8" name="ZoneTexte 7"/>
          <p:cNvSpPr txBox="1"/>
          <p:nvPr/>
        </p:nvSpPr>
        <p:spPr>
          <a:xfrm>
            <a:off x="889598" y="5493672"/>
            <a:ext cx="3132606" cy="276999"/>
          </a:xfrm>
          <a:prstGeom prst="rect">
            <a:avLst/>
          </a:prstGeom>
          <a:noFill/>
        </p:spPr>
        <p:txBody>
          <a:bodyPr wrap="square" rtlCol="0">
            <a:spAutoFit/>
          </a:bodyPr>
          <a:lstStyle/>
          <a:p>
            <a:pPr algn="ctr"/>
            <a:r>
              <a:rPr lang="fr-FR" sz="1200" dirty="0" err="1" smtClean="0">
                <a:solidFill>
                  <a:srgbClr val="008000"/>
                </a:solidFill>
              </a:rPr>
              <a:t>Lesévolutionnistes</a:t>
            </a:r>
            <a:r>
              <a:rPr lang="fr-FR" sz="1200" dirty="0" smtClean="0">
                <a:solidFill>
                  <a:srgbClr val="008000"/>
                </a:solidFill>
              </a:rPr>
              <a:t> vus par les créationnistes.</a:t>
            </a:r>
            <a:endParaRPr lang="fr-FR" sz="1200" dirty="0">
              <a:solidFill>
                <a:srgbClr val="008000"/>
              </a:solidFill>
            </a:endParaRPr>
          </a:p>
        </p:txBody>
      </p:sp>
      <p:pic>
        <p:nvPicPr>
          <p:cNvPr id="10242" name="Picture 2" descr="D:\Users\blisan\Documents\divers\science\méthode scientifique\images\confiance-bibl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15791" y="3689216"/>
            <a:ext cx="2267299" cy="2081455"/>
          </a:xfrm>
          <a:prstGeom prst="rect">
            <a:avLst/>
          </a:prstGeom>
          <a:noFill/>
          <a:extLst>
            <a:ext uri="{909E8E84-426E-40DD-AFC4-6F175D3DCCD1}">
              <a14:hiddenFill xmlns:a14="http://schemas.microsoft.com/office/drawing/2010/main">
                <a:solidFill>
                  <a:srgbClr val="FFFFFF"/>
                </a:solidFill>
              </a14:hiddenFill>
            </a:ext>
          </a:extLst>
        </p:spPr>
      </p:pic>
      <p:sp>
        <p:nvSpPr>
          <p:cNvPr id="9" name="ZoneTexte 8"/>
          <p:cNvSpPr txBox="1"/>
          <p:nvPr/>
        </p:nvSpPr>
        <p:spPr>
          <a:xfrm>
            <a:off x="7983137" y="5770671"/>
            <a:ext cx="3132606" cy="276999"/>
          </a:xfrm>
          <a:prstGeom prst="rect">
            <a:avLst/>
          </a:prstGeom>
          <a:noFill/>
        </p:spPr>
        <p:txBody>
          <a:bodyPr wrap="square" rtlCol="0">
            <a:spAutoFit/>
          </a:bodyPr>
          <a:lstStyle/>
          <a:p>
            <a:pPr algn="ctr"/>
            <a:r>
              <a:rPr lang="fr-FR" sz="1200" dirty="0" smtClean="0">
                <a:solidFill>
                  <a:srgbClr val="008000"/>
                </a:solidFill>
              </a:rPr>
              <a:t>Créationnistes vus par eux-mêmes.</a:t>
            </a:r>
            <a:endParaRPr lang="fr-FR" sz="1200" dirty="0">
              <a:solidFill>
                <a:srgbClr val="008000"/>
              </a:solidFill>
            </a:endParaRPr>
          </a:p>
        </p:txBody>
      </p:sp>
      <p:pic>
        <p:nvPicPr>
          <p:cNvPr id="10" name="Picture 3" descr="D:\Users\blisan\Documents\divers\science\méthode scientifique\images\expérimentation scientifiqu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27857" y="3825649"/>
            <a:ext cx="3400665" cy="2092717"/>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p:cNvSpPr txBox="1"/>
          <p:nvPr/>
        </p:nvSpPr>
        <p:spPr>
          <a:xfrm>
            <a:off x="4329834" y="5909170"/>
            <a:ext cx="3196709" cy="276999"/>
          </a:xfrm>
          <a:prstGeom prst="rect">
            <a:avLst/>
          </a:prstGeom>
          <a:noFill/>
        </p:spPr>
        <p:txBody>
          <a:bodyPr wrap="none" rtlCol="0">
            <a:spAutoFit/>
          </a:bodyPr>
          <a:lstStyle/>
          <a:p>
            <a:pPr algn="ctr"/>
            <a:r>
              <a:rPr lang="fr-FR" sz="1200" dirty="0" smtClean="0">
                <a:solidFill>
                  <a:srgbClr val="008000"/>
                </a:solidFill>
              </a:rPr>
              <a:t>Le cycle vertueux de la démarche expérimentale</a:t>
            </a:r>
            <a:endParaRPr lang="fr-FR" sz="1200" dirty="0">
              <a:solidFill>
                <a:srgbClr val="008000"/>
              </a:solidFill>
            </a:endParaRPr>
          </a:p>
        </p:txBody>
      </p:sp>
    </p:spTree>
    <p:extLst>
      <p:ext uri="{BB962C8B-B14F-4D97-AF65-F5344CB8AC3E}">
        <p14:creationId xmlns:p14="http://schemas.microsoft.com/office/powerpoint/2010/main" val="175256048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10924056" y="732729"/>
            <a:ext cx="542697" cy="279400"/>
          </a:xfrm>
        </p:spPr>
        <p:txBody>
          <a:bodyPr/>
          <a:lstStyle/>
          <a:p>
            <a:fld id="{D57F1E4F-1CFF-5643-939E-217C01CDF565}" type="slidenum">
              <a:rPr lang="en-US" smtClean="0"/>
              <a:pPr/>
              <a:t>40</a:t>
            </a:fld>
            <a:endParaRPr lang="en-US" dirty="0"/>
          </a:p>
        </p:txBody>
      </p:sp>
      <p:sp>
        <p:nvSpPr>
          <p:cNvPr id="3" name="ZoneTexte 2"/>
          <p:cNvSpPr txBox="1"/>
          <p:nvPr/>
        </p:nvSpPr>
        <p:spPr>
          <a:xfrm>
            <a:off x="733329" y="642797"/>
            <a:ext cx="6165411" cy="369332"/>
          </a:xfrm>
          <a:prstGeom prst="rect">
            <a:avLst/>
          </a:prstGeom>
          <a:noFill/>
        </p:spPr>
        <p:txBody>
          <a:bodyPr wrap="square" rtlCol="0">
            <a:spAutoFit/>
          </a:bodyPr>
          <a:lstStyle/>
          <a:p>
            <a:r>
              <a:rPr lang="fr-FR" b="1" dirty="0">
                <a:solidFill>
                  <a:srgbClr val="003300"/>
                </a:solidFill>
                <a:latin typeface="Calibri" panose="020F0502020204030204" pitchFamily="34" charset="0"/>
              </a:rPr>
              <a:t>7</a:t>
            </a:r>
            <a:r>
              <a:rPr lang="fr-FR" b="1" dirty="0" smtClean="0">
                <a:solidFill>
                  <a:srgbClr val="003300"/>
                </a:solidFill>
                <a:latin typeface="Calibri" panose="020F0502020204030204" pitchFamily="34" charset="0"/>
              </a:rPr>
              <a:t>. La démarche critique de la démarche scientifique (suite)</a:t>
            </a:r>
            <a:endParaRPr lang="fr-FR" b="1" dirty="0">
              <a:solidFill>
                <a:srgbClr val="003300"/>
              </a:solidFill>
              <a:latin typeface="Calibri" panose="020F0502020204030204" pitchFamily="34" charset="0"/>
            </a:endParaRPr>
          </a:p>
        </p:txBody>
      </p:sp>
      <p:sp>
        <p:nvSpPr>
          <p:cNvPr id="4" name="ZoneTexte 3"/>
          <p:cNvSpPr txBox="1"/>
          <p:nvPr/>
        </p:nvSpPr>
        <p:spPr>
          <a:xfrm>
            <a:off x="733329" y="1097281"/>
            <a:ext cx="9239010" cy="369332"/>
          </a:xfrm>
          <a:prstGeom prst="rect">
            <a:avLst/>
          </a:prstGeom>
          <a:noFill/>
        </p:spPr>
        <p:txBody>
          <a:bodyPr wrap="square" rtlCol="0">
            <a:spAutoFit/>
          </a:bodyPr>
          <a:lstStyle/>
          <a:p>
            <a:r>
              <a:rPr lang="fr-FR" dirty="0" smtClean="0">
                <a:solidFill>
                  <a:srgbClr val="003300"/>
                </a:solidFill>
              </a:rPr>
              <a:t>7.7. </a:t>
            </a:r>
            <a:r>
              <a:rPr lang="fr-FR" b="1" dirty="0">
                <a:solidFill>
                  <a:srgbClr val="003300"/>
                </a:solidFill>
              </a:rPr>
              <a:t>Confrontez les idées aux preuves établies, grâce à l’observation et à l’expérimentation</a:t>
            </a:r>
            <a:endParaRPr lang="fr-FR" dirty="0">
              <a:solidFill>
                <a:srgbClr val="003300"/>
              </a:solidFill>
            </a:endParaRPr>
          </a:p>
        </p:txBody>
      </p:sp>
      <p:sp>
        <p:nvSpPr>
          <p:cNvPr id="5" name="ZoneTexte 4"/>
          <p:cNvSpPr txBox="1"/>
          <p:nvPr/>
        </p:nvSpPr>
        <p:spPr>
          <a:xfrm>
            <a:off x="733329" y="1570616"/>
            <a:ext cx="10562200" cy="4524315"/>
          </a:xfrm>
          <a:prstGeom prst="rect">
            <a:avLst/>
          </a:prstGeom>
          <a:noFill/>
        </p:spPr>
        <p:txBody>
          <a:bodyPr wrap="square" rtlCol="0">
            <a:spAutoFit/>
          </a:bodyPr>
          <a:lstStyle/>
          <a:p>
            <a:pPr algn="just"/>
            <a:r>
              <a:rPr lang="fr-FR" dirty="0">
                <a:solidFill>
                  <a:srgbClr val="003300"/>
                </a:solidFill>
              </a:rPr>
              <a:t>La méthode scientifique: faire des hypothèses, les confronter à la réalité, puis répéter ce processus de vérification soigneux et tatillon encore et </a:t>
            </a:r>
            <a:r>
              <a:rPr lang="fr-FR" dirty="0" smtClean="0">
                <a:solidFill>
                  <a:srgbClr val="003300"/>
                </a:solidFill>
              </a:rPr>
              <a:t>encore. Suivez </a:t>
            </a:r>
            <a:r>
              <a:rPr lang="fr-FR" dirty="0">
                <a:solidFill>
                  <a:srgbClr val="003300"/>
                </a:solidFill>
              </a:rPr>
              <a:t>les pistes sûres auxquelles vous conduit le processus scientifique</a:t>
            </a:r>
            <a:r>
              <a:rPr lang="fr-FR" dirty="0" smtClean="0">
                <a:solidFill>
                  <a:srgbClr val="003300"/>
                </a:solidFill>
              </a:rPr>
              <a:t>. </a:t>
            </a:r>
            <a:r>
              <a:rPr lang="fr-FR" b="1" dirty="0" smtClean="0">
                <a:solidFill>
                  <a:srgbClr val="008000"/>
                </a:solidFill>
              </a:rPr>
              <a:t>Ne </a:t>
            </a:r>
            <a:r>
              <a:rPr lang="fr-FR" b="1" dirty="0">
                <a:solidFill>
                  <a:srgbClr val="008000"/>
                </a:solidFill>
              </a:rPr>
              <a:t>jamais rien tenir pour acquis</a:t>
            </a:r>
            <a:r>
              <a:rPr lang="fr-FR" dirty="0">
                <a:solidFill>
                  <a:srgbClr val="003300"/>
                </a:solidFill>
              </a:rPr>
              <a:t>.</a:t>
            </a:r>
          </a:p>
          <a:p>
            <a:pPr algn="just"/>
            <a:r>
              <a:rPr lang="fr-FR" dirty="0">
                <a:solidFill>
                  <a:srgbClr val="003300"/>
                </a:solidFill>
              </a:rPr>
              <a:t> </a:t>
            </a:r>
          </a:p>
          <a:p>
            <a:pPr algn="just"/>
            <a:r>
              <a:rPr lang="fr-FR" dirty="0">
                <a:solidFill>
                  <a:srgbClr val="003300"/>
                </a:solidFill>
              </a:rPr>
              <a:t>La science ne se base pas uniquement sur notre imagination ou nos capacités à inventer …</a:t>
            </a:r>
          </a:p>
          <a:p>
            <a:pPr algn="just"/>
            <a:r>
              <a:rPr lang="fr-FR" dirty="0">
                <a:solidFill>
                  <a:srgbClr val="003300"/>
                </a:solidFill>
              </a:rPr>
              <a:t>Un scientifique veut être sûr que tout cela [le monde qui nous entoure avec ses lois] est bien réel et pas le fruit de son / notre imagination, parce que la vérité est importante pour lui.</a:t>
            </a:r>
          </a:p>
          <a:p>
            <a:pPr algn="just"/>
            <a:r>
              <a:rPr lang="fr-FR" dirty="0">
                <a:solidFill>
                  <a:srgbClr val="003300"/>
                </a:solidFill>
              </a:rPr>
              <a:t> </a:t>
            </a:r>
          </a:p>
          <a:p>
            <a:pPr algn="just"/>
            <a:r>
              <a:rPr lang="fr-FR" dirty="0">
                <a:solidFill>
                  <a:srgbClr val="003300"/>
                </a:solidFill>
              </a:rPr>
              <a:t>En fait, notre imagination n’est rien </a:t>
            </a:r>
            <a:r>
              <a:rPr lang="fr-FR" dirty="0" smtClean="0">
                <a:solidFill>
                  <a:srgbClr val="003300"/>
                </a:solidFill>
              </a:rPr>
              <a:t>comparée</a:t>
            </a:r>
            <a:r>
              <a:rPr lang="fr-FR" dirty="0">
                <a:solidFill>
                  <a:srgbClr val="003300"/>
                </a:solidFill>
              </a:rPr>
              <a:t> à la formidable réalité de la Nature.</a:t>
            </a:r>
          </a:p>
          <a:p>
            <a:pPr algn="just"/>
            <a:r>
              <a:rPr lang="fr-FR" dirty="0">
                <a:solidFill>
                  <a:srgbClr val="003300"/>
                </a:solidFill>
              </a:rPr>
              <a:t>Par contre «</a:t>
            </a:r>
            <a:r>
              <a:rPr lang="fr-FR" i="1" dirty="0">
                <a:solidFill>
                  <a:srgbClr val="003300"/>
                </a:solidFill>
              </a:rPr>
              <a:t>Il n'y a aucune idée qui soit trop complexe pour être exprimée avec des mots simples</a:t>
            </a:r>
            <a:r>
              <a:rPr lang="fr-FR" dirty="0">
                <a:solidFill>
                  <a:srgbClr val="003300"/>
                </a:solidFill>
              </a:rPr>
              <a:t>.»</a:t>
            </a:r>
          </a:p>
          <a:p>
            <a:pPr algn="just"/>
            <a:r>
              <a:rPr lang="fr-FR" dirty="0">
                <a:solidFill>
                  <a:srgbClr val="003300"/>
                </a:solidFill>
              </a:rPr>
              <a:t> </a:t>
            </a:r>
          </a:p>
          <a:p>
            <a:pPr algn="just"/>
            <a:r>
              <a:rPr lang="fr-FR" dirty="0" smtClean="0">
                <a:solidFill>
                  <a:srgbClr val="003300"/>
                </a:solidFill>
              </a:rPr>
              <a:t>La conduite des expérimentations scientifiques </a:t>
            </a:r>
            <a:r>
              <a:rPr lang="fr-FR" dirty="0">
                <a:solidFill>
                  <a:srgbClr val="003300"/>
                </a:solidFill>
              </a:rPr>
              <a:t>est très exigeante.</a:t>
            </a:r>
          </a:p>
          <a:p>
            <a:pPr algn="just"/>
            <a:r>
              <a:rPr lang="fr-FR" dirty="0" smtClean="0">
                <a:solidFill>
                  <a:srgbClr val="003300"/>
                </a:solidFill>
              </a:rPr>
              <a:t>Par exemple, en </a:t>
            </a:r>
            <a:r>
              <a:rPr lang="fr-FR" dirty="0">
                <a:solidFill>
                  <a:srgbClr val="003300"/>
                </a:solidFill>
              </a:rPr>
              <a:t>79, </a:t>
            </a:r>
            <a:r>
              <a:rPr lang="fr-FR" dirty="0" smtClean="0">
                <a:solidFill>
                  <a:srgbClr val="003300"/>
                </a:solidFill>
              </a:rPr>
              <a:t>l’auteur </a:t>
            </a:r>
            <a:r>
              <a:rPr lang="fr-FR" dirty="0">
                <a:solidFill>
                  <a:srgbClr val="003300"/>
                </a:solidFill>
              </a:rPr>
              <a:t>découvert un petit phénomène en physique des plasmas. </a:t>
            </a:r>
            <a:r>
              <a:rPr lang="fr-FR" dirty="0" smtClean="0">
                <a:solidFill>
                  <a:srgbClr val="003300"/>
                </a:solidFill>
              </a:rPr>
              <a:t>Il a </a:t>
            </a:r>
            <a:r>
              <a:rPr lang="fr-FR" dirty="0">
                <a:solidFill>
                  <a:srgbClr val="003300"/>
                </a:solidFill>
              </a:rPr>
              <a:t>voulu publier. </a:t>
            </a:r>
            <a:r>
              <a:rPr lang="fr-FR" dirty="0" smtClean="0">
                <a:solidFill>
                  <a:srgbClr val="003300"/>
                </a:solidFill>
              </a:rPr>
              <a:t>Et son directeur </a:t>
            </a:r>
            <a:r>
              <a:rPr lang="fr-FR" dirty="0">
                <a:solidFill>
                  <a:srgbClr val="003300"/>
                </a:solidFill>
              </a:rPr>
              <a:t>de thèse </a:t>
            </a:r>
            <a:r>
              <a:rPr lang="fr-FR" dirty="0" smtClean="0">
                <a:solidFill>
                  <a:srgbClr val="003300"/>
                </a:solidFill>
              </a:rPr>
              <a:t>l’en </a:t>
            </a:r>
            <a:r>
              <a:rPr lang="fr-FR" dirty="0">
                <a:solidFill>
                  <a:srgbClr val="003300"/>
                </a:solidFill>
              </a:rPr>
              <a:t>a empêché, </a:t>
            </a:r>
            <a:r>
              <a:rPr lang="fr-FR" dirty="0" smtClean="0">
                <a:solidFill>
                  <a:srgbClr val="003300"/>
                </a:solidFill>
              </a:rPr>
              <a:t>lui demandant </a:t>
            </a:r>
            <a:r>
              <a:rPr lang="fr-FR" dirty="0">
                <a:solidFill>
                  <a:srgbClr val="003300"/>
                </a:solidFill>
              </a:rPr>
              <a:t>de vérifier </a:t>
            </a:r>
            <a:r>
              <a:rPr lang="fr-FR" dirty="0" smtClean="0">
                <a:solidFill>
                  <a:srgbClr val="003300"/>
                </a:solidFill>
              </a:rPr>
              <a:t>ses </a:t>
            </a:r>
            <a:r>
              <a:rPr lang="fr-FR" dirty="0">
                <a:solidFill>
                  <a:srgbClr val="003300"/>
                </a:solidFill>
              </a:rPr>
              <a:t>résultats, d’une façon plus approfondie.</a:t>
            </a:r>
          </a:p>
          <a:p>
            <a:pPr algn="just"/>
            <a:r>
              <a:rPr lang="fr-FR" dirty="0">
                <a:solidFill>
                  <a:srgbClr val="003300"/>
                </a:solidFill>
              </a:rPr>
              <a:t>Il avait raison, car l’hypothèse </a:t>
            </a:r>
            <a:r>
              <a:rPr lang="fr-FR" dirty="0" smtClean="0">
                <a:solidFill>
                  <a:srgbClr val="003300"/>
                </a:solidFill>
              </a:rPr>
              <a:t>qu’il avait </a:t>
            </a:r>
            <a:r>
              <a:rPr lang="fr-FR" dirty="0">
                <a:solidFill>
                  <a:srgbClr val="003300"/>
                </a:solidFill>
              </a:rPr>
              <a:t>émise pour expliquer </a:t>
            </a:r>
            <a:r>
              <a:rPr lang="fr-FR" dirty="0" smtClean="0">
                <a:solidFill>
                  <a:srgbClr val="003300"/>
                </a:solidFill>
              </a:rPr>
              <a:t>ses </a:t>
            </a:r>
            <a:r>
              <a:rPr lang="fr-FR" dirty="0">
                <a:solidFill>
                  <a:srgbClr val="003300"/>
                </a:solidFill>
              </a:rPr>
              <a:t>trouvailles </a:t>
            </a:r>
            <a:r>
              <a:rPr lang="fr-FR" dirty="0" smtClean="0">
                <a:solidFill>
                  <a:srgbClr val="003300"/>
                </a:solidFill>
              </a:rPr>
              <a:t>était fausse </a:t>
            </a:r>
            <a:r>
              <a:rPr lang="fr-FR" dirty="0">
                <a:solidFill>
                  <a:srgbClr val="003300"/>
                </a:solidFill>
              </a:rPr>
              <a:t>(et une autre explication a été trouvée).</a:t>
            </a:r>
          </a:p>
        </p:txBody>
      </p:sp>
    </p:spTree>
    <p:extLst>
      <p:ext uri="{BB962C8B-B14F-4D97-AF65-F5344CB8AC3E}">
        <p14:creationId xmlns:p14="http://schemas.microsoft.com/office/powerpoint/2010/main" val="237489349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10924056" y="732729"/>
            <a:ext cx="542697" cy="279400"/>
          </a:xfrm>
        </p:spPr>
        <p:txBody>
          <a:bodyPr/>
          <a:lstStyle/>
          <a:p>
            <a:fld id="{D57F1E4F-1CFF-5643-939E-217C01CDF565}" type="slidenum">
              <a:rPr lang="en-US" smtClean="0"/>
              <a:pPr/>
              <a:t>41</a:t>
            </a:fld>
            <a:endParaRPr lang="en-US" dirty="0"/>
          </a:p>
        </p:txBody>
      </p:sp>
      <p:sp>
        <p:nvSpPr>
          <p:cNvPr id="3" name="ZoneTexte 2"/>
          <p:cNvSpPr txBox="1"/>
          <p:nvPr/>
        </p:nvSpPr>
        <p:spPr>
          <a:xfrm>
            <a:off x="733329" y="642797"/>
            <a:ext cx="6165411" cy="369332"/>
          </a:xfrm>
          <a:prstGeom prst="rect">
            <a:avLst/>
          </a:prstGeom>
          <a:noFill/>
        </p:spPr>
        <p:txBody>
          <a:bodyPr wrap="square" rtlCol="0">
            <a:spAutoFit/>
          </a:bodyPr>
          <a:lstStyle/>
          <a:p>
            <a:r>
              <a:rPr lang="fr-FR" b="1" dirty="0">
                <a:solidFill>
                  <a:srgbClr val="003300"/>
                </a:solidFill>
                <a:latin typeface="Calibri" panose="020F0502020204030204" pitchFamily="34" charset="0"/>
              </a:rPr>
              <a:t>7</a:t>
            </a:r>
            <a:r>
              <a:rPr lang="fr-FR" b="1" dirty="0" smtClean="0">
                <a:solidFill>
                  <a:srgbClr val="003300"/>
                </a:solidFill>
                <a:latin typeface="Calibri" panose="020F0502020204030204" pitchFamily="34" charset="0"/>
              </a:rPr>
              <a:t>. La démarche critique de la démarche scientifique (suite)</a:t>
            </a:r>
            <a:endParaRPr lang="fr-FR" b="1" dirty="0">
              <a:solidFill>
                <a:srgbClr val="003300"/>
              </a:solidFill>
              <a:latin typeface="Calibri" panose="020F0502020204030204" pitchFamily="34" charset="0"/>
            </a:endParaRPr>
          </a:p>
        </p:txBody>
      </p:sp>
      <p:sp>
        <p:nvSpPr>
          <p:cNvPr id="4" name="ZoneTexte 3"/>
          <p:cNvSpPr txBox="1"/>
          <p:nvPr/>
        </p:nvSpPr>
        <p:spPr>
          <a:xfrm>
            <a:off x="733329" y="1097281"/>
            <a:ext cx="10733424" cy="369332"/>
          </a:xfrm>
          <a:prstGeom prst="rect">
            <a:avLst/>
          </a:prstGeom>
          <a:noFill/>
        </p:spPr>
        <p:txBody>
          <a:bodyPr wrap="square" rtlCol="0">
            <a:spAutoFit/>
          </a:bodyPr>
          <a:lstStyle/>
          <a:p>
            <a:r>
              <a:rPr lang="fr-FR" dirty="0" smtClean="0">
                <a:solidFill>
                  <a:srgbClr val="003300"/>
                </a:solidFill>
              </a:rPr>
              <a:t>7.8. </a:t>
            </a:r>
            <a:r>
              <a:rPr lang="fr-FR" b="1" dirty="0">
                <a:solidFill>
                  <a:srgbClr val="003300"/>
                </a:solidFill>
              </a:rPr>
              <a:t>Si une hypothèse privilégiée échoue à un test bien conçu, c'est qu'elle est fausse. Passez à autre chose</a:t>
            </a:r>
            <a:endParaRPr lang="fr-FR" dirty="0">
              <a:solidFill>
                <a:srgbClr val="003300"/>
              </a:solidFill>
            </a:endParaRPr>
          </a:p>
        </p:txBody>
      </p:sp>
      <p:sp>
        <p:nvSpPr>
          <p:cNvPr id="5" name="ZoneTexte 4"/>
          <p:cNvSpPr txBox="1"/>
          <p:nvPr/>
        </p:nvSpPr>
        <p:spPr>
          <a:xfrm>
            <a:off x="733329" y="1570616"/>
            <a:ext cx="10562200" cy="2585323"/>
          </a:xfrm>
          <a:prstGeom prst="rect">
            <a:avLst/>
          </a:prstGeom>
          <a:noFill/>
        </p:spPr>
        <p:txBody>
          <a:bodyPr wrap="square" rtlCol="0">
            <a:spAutoFit/>
          </a:bodyPr>
          <a:lstStyle/>
          <a:p>
            <a:pPr algn="just"/>
            <a:r>
              <a:rPr lang="fr-FR" dirty="0">
                <a:solidFill>
                  <a:srgbClr val="003300"/>
                </a:solidFill>
              </a:rPr>
              <a:t>C’est le </a:t>
            </a:r>
            <a:r>
              <a:rPr lang="fr-FR" b="1" dirty="0">
                <a:solidFill>
                  <a:srgbClr val="003300"/>
                </a:solidFill>
              </a:rPr>
              <a:t>principe de la réfutation scientifique</a:t>
            </a:r>
            <a:r>
              <a:rPr lang="fr-FR" dirty="0">
                <a:solidFill>
                  <a:srgbClr val="003300"/>
                </a:solidFill>
              </a:rPr>
              <a:t> </a:t>
            </a:r>
            <a:r>
              <a:rPr lang="fr-FR" dirty="0" smtClean="0">
                <a:solidFill>
                  <a:srgbClr val="003300"/>
                </a:solidFill>
              </a:rPr>
              <a:t>ou de la  </a:t>
            </a:r>
            <a:r>
              <a:rPr lang="fr-FR" dirty="0">
                <a:solidFill>
                  <a:srgbClr val="003300"/>
                </a:solidFill>
              </a:rPr>
              <a:t>« </a:t>
            </a:r>
            <a:r>
              <a:rPr lang="fr-FR" b="1" dirty="0">
                <a:solidFill>
                  <a:srgbClr val="003300"/>
                </a:solidFill>
              </a:rPr>
              <a:t>falsification </a:t>
            </a:r>
            <a:r>
              <a:rPr lang="fr-FR" b="1" dirty="0" err="1">
                <a:solidFill>
                  <a:srgbClr val="003300"/>
                </a:solidFill>
              </a:rPr>
              <a:t>popérienne</a:t>
            </a:r>
            <a:r>
              <a:rPr lang="fr-FR" dirty="0">
                <a:solidFill>
                  <a:srgbClr val="003300"/>
                </a:solidFill>
              </a:rPr>
              <a:t> », selon la théorie du philosophe des sciences </a:t>
            </a:r>
            <a:r>
              <a:rPr lang="fr-FR" b="1" dirty="0">
                <a:solidFill>
                  <a:srgbClr val="003300"/>
                </a:solidFill>
              </a:rPr>
              <a:t>Karl Popper</a:t>
            </a:r>
            <a:r>
              <a:rPr lang="fr-FR" dirty="0">
                <a:solidFill>
                  <a:srgbClr val="003300"/>
                </a:solidFill>
              </a:rPr>
              <a:t> </a:t>
            </a:r>
            <a:r>
              <a:rPr lang="fr-FR" dirty="0" smtClean="0">
                <a:solidFill>
                  <a:srgbClr val="003300"/>
                </a:solidFill>
              </a:rPr>
              <a:t>(+).</a:t>
            </a:r>
            <a:endParaRPr lang="fr-FR" dirty="0">
              <a:solidFill>
                <a:srgbClr val="003300"/>
              </a:solidFill>
            </a:endParaRPr>
          </a:p>
          <a:p>
            <a:pPr algn="just"/>
            <a:r>
              <a:rPr lang="fr-FR" dirty="0">
                <a:solidFill>
                  <a:srgbClr val="003300"/>
                </a:solidFill>
              </a:rPr>
              <a:t> </a:t>
            </a:r>
          </a:p>
          <a:p>
            <a:pPr algn="just"/>
            <a:r>
              <a:rPr lang="fr-FR" dirty="0">
                <a:solidFill>
                  <a:srgbClr val="003300"/>
                </a:solidFill>
              </a:rPr>
              <a:t>Une théorie ne peut avoir des critères d’admissibilité scientifique, que </a:t>
            </a:r>
            <a:r>
              <a:rPr lang="fr-FR" b="1" dirty="0">
                <a:solidFill>
                  <a:srgbClr val="003300"/>
                </a:solidFill>
              </a:rPr>
              <a:t>si elle est réfutable</a:t>
            </a:r>
            <a:r>
              <a:rPr lang="fr-FR" dirty="0">
                <a:solidFill>
                  <a:srgbClr val="003300"/>
                </a:solidFill>
              </a:rPr>
              <a:t> (</a:t>
            </a:r>
            <a:r>
              <a:rPr lang="fr-FR" i="1" dirty="0">
                <a:solidFill>
                  <a:srgbClr val="003300"/>
                </a:solidFill>
              </a:rPr>
              <a:t>qu’il est possible de monter une expérimentation, fournissant des données quantitatives, permettant de la réfuter ou non ou de la valider</a:t>
            </a:r>
            <a:r>
              <a:rPr lang="fr-FR" dirty="0" smtClean="0">
                <a:solidFill>
                  <a:srgbClr val="003300"/>
                </a:solidFill>
              </a:rPr>
              <a:t>).</a:t>
            </a:r>
          </a:p>
          <a:p>
            <a:pPr algn="just"/>
            <a:endParaRPr lang="fr-FR" dirty="0" smtClean="0">
              <a:solidFill>
                <a:srgbClr val="003300"/>
              </a:solidFill>
            </a:endParaRPr>
          </a:p>
          <a:p>
            <a:pPr algn="just"/>
            <a:r>
              <a:rPr lang="fr-FR" dirty="0" smtClean="0">
                <a:solidFill>
                  <a:srgbClr val="003300"/>
                </a:solidFill>
              </a:rPr>
              <a:t>(+) </a:t>
            </a:r>
            <a:r>
              <a:rPr lang="fr-FR" dirty="0">
                <a:solidFill>
                  <a:srgbClr val="003300"/>
                </a:solidFill>
              </a:rPr>
              <a:t>sur ce principe voir aussi le livre « </a:t>
            </a:r>
            <a:r>
              <a:rPr lang="fr-FR" i="1" dirty="0">
                <a:solidFill>
                  <a:srgbClr val="003300"/>
                </a:solidFill>
              </a:rPr>
              <a:t>structure des révolutions scientifiques</a:t>
            </a:r>
            <a:r>
              <a:rPr lang="fr-FR" dirty="0">
                <a:solidFill>
                  <a:srgbClr val="003300"/>
                </a:solidFill>
              </a:rPr>
              <a:t> » de Thomas Samuel Kuhn, Flammarion, 1983. Source : </a:t>
            </a:r>
            <a:r>
              <a:rPr lang="fr-FR" u="sng" dirty="0">
                <a:solidFill>
                  <a:srgbClr val="003300"/>
                </a:solidFill>
                <a:hlinkClick r:id="rId2"/>
              </a:rPr>
              <a:t>https://fr.wikipedia.org/wiki/La_Structure_des_r%C3%A9volutions_scientifiques</a:t>
            </a:r>
            <a:r>
              <a:rPr lang="fr-FR" dirty="0">
                <a:solidFill>
                  <a:srgbClr val="003300"/>
                </a:solidFill>
              </a:rPr>
              <a:t> </a:t>
            </a:r>
          </a:p>
        </p:txBody>
      </p:sp>
    </p:spTree>
    <p:extLst>
      <p:ext uri="{BB962C8B-B14F-4D97-AF65-F5344CB8AC3E}">
        <p14:creationId xmlns:p14="http://schemas.microsoft.com/office/powerpoint/2010/main" val="215220142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10924056" y="732729"/>
            <a:ext cx="542697" cy="279400"/>
          </a:xfrm>
        </p:spPr>
        <p:txBody>
          <a:bodyPr/>
          <a:lstStyle/>
          <a:p>
            <a:fld id="{D57F1E4F-1CFF-5643-939E-217C01CDF565}" type="slidenum">
              <a:rPr lang="en-US" smtClean="0"/>
              <a:pPr/>
              <a:t>42</a:t>
            </a:fld>
            <a:endParaRPr lang="en-US" dirty="0"/>
          </a:p>
        </p:txBody>
      </p:sp>
      <p:sp>
        <p:nvSpPr>
          <p:cNvPr id="3" name="ZoneTexte 2"/>
          <p:cNvSpPr txBox="1"/>
          <p:nvPr/>
        </p:nvSpPr>
        <p:spPr>
          <a:xfrm>
            <a:off x="733329" y="642797"/>
            <a:ext cx="6165411" cy="369332"/>
          </a:xfrm>
          <a:prstGeom prst="rect">
            <a:avLst/>
          </a:prstGeom>
          <a:noFill/>
        </p:spPr>
        <p:txBody>
          <a:bodyPr wrap="square" rtlCol="0">
            <a:spAutoFit/>
          </a:bodyPr>
          <a:lstStyle/>
          <a:p>
            <a:r>
              <a:rPr lang="fr-FR" b="1" dirty="0">
                <a:solidFill>
                  <a:srgbClr val="003300"/>
                </a:solidFill>
                <a:latin typeface="Calibri" panose="020F0502020204030204" pitchFamily="34" charset="0"/>
              </a:rPr>
              <a:t>7</a:t>
            </a:r>
            <a:r>
              <a:rPr lang="fr-FR" b="1" dirty="0" smtClean="0">
                <a:solidFill>
                  <a:srgbClr val="003300"/>
                </a:solidFill>
                <a:latin typeface="Calibri" panose="020F0502020204030204" pitchFamily="34" charset="0"/>
              </a:rPr>
              <a:t>. La démarche critique de la démarche scientifique (suite)</a:t>
            </a:r>
            <a:endParaRPr lang="fr-FR" b="1" dirty="0">
              <a:solidFill>
                <a:srgbClr val="003300"/>
              </a:solidFill>
              <a:latin typeface="Calibri" panose="020F0502020204030204" pitchFamily="34" charset="0"/>
            </a:endParaRPr>
          </a:p>
        </p:txBody>
      </p:sp>
      <p:sp>
        <p:nvSpPr>
          <p:cNvPr id="4" name="ZoneTexte 3"/>
          <p:cNvSpPr txBox="1"/>
          <p:nvPr/>
        </p:nvSpPr>
        <p:spPr>
          <a:xfrm>
            <a:off x="733329" y="1097281"/>
            <a:ext cx="10733424" cy="369332"/>
          </a:xfrm>
          <a:prstGeom prst="rect">
            <a:avLst/>
          </a:prstGeom>
          <a:noFill/>
        </p:spPr>
        <p:txBody>
          <a:bodyPr wrap="square" rtlCol="0">
            <a:spAutoFit/>
          </a:bodyPr>
          <a:lstStyle/>
          <a:p>
            <a:pPr lvl="0"/>
            <a:r>
              <a:rPr lang="fr-FR" dirty="0" smtClean="0">
                <a:solidFill>
                  <a:srgbClr val="003300"/>
                </a:solidFill>
              </a:rPr>
              <a:t>7.9. </a:t>
            </a:r>
            <a:r>
              <a:rPr lang="fr-FR" b="1" dirty="0">
                <a:solidFill>
                  <a:srgbClr val="003300"/>
                </a:solidFill>
              </a:rPr>
              <a:t>Si vous n’avez rien de tangible, réservez votre </a:t>
            </a:r>
            <a:r>
              <a:rPr lang="fr-FR" b="1" dirty="0" smtClean="0">
                <a:solidFill>
                  <a:srgbClr val="003300"/>
                </a:solidFill>
              </a:rPr>
              <a:t>jugement</a:t>
            </a:r>
            <a:endParaRPr lang="fr-FR" dirty="0">
              <a:solidFill>
                <a:srgbClr val="003300"/>
              </a:solidFill>
            </a:endParaRPr>
          </a:p>
        </p:txBody>
      </p:sp>
      <p:sp>
        <p:nvSpPr>
          <p:cNvPr id="5" name="ZoneTexte 4"/>
          <p:cNvSpPr txBox="1"/>
          <p:nvPr/>
        </p:nvSpPr>
        <p:spPr>
          <a:xfrm>
            <a:off x="733329" y="1570616"/>
            <a:ext cx="10562200" cy="646331"/>
          </a:xfrm>
          <a:prstGeom prst="rect">
            <a:avLst/>
          </a:prstGeom>
          <a:noFill/>
        </p:spPr>
        <p:txBody>
          <a:bodyPr wrap="square" rtlCol="0">
            <a:spAutoFit/>
          </a:bodyPr>
          <a:lstStyle/>
          <a:p>
            <a:pPr algn="just"/>
            <a:r>
              <a:rPr lang="fr-FR" dirty="0">
                <a:solidFill>
                  <a:srgbClr val="003300"/>
                </a:solidFill>
              </a:rPr>
              <a:t>Eviter de vous exalter pour une doctrine, une religion, une idéologie, une théorie scientifique, quelle qu’elle soit, aussi séduisante soit-elle</a:t>
            </a:r>
            <a:r>
              <a:rPr lang="fr-FR" dirty="0" smtClean="0">
                <a:solidFill>
                  <a:srgbClr val="003300"/>
                </a:solidFill>
              </a:rPr>
              <a:t>.</a:t>
            </a:r>
            <a:endParaRPr lang="fr-FR" dirty="0">
              <a:solidFill>
                <a:srgbClr val="003300"/>
              </a:solidFill>
            </a:endParaRPr>
          </a:p>
        </p:txBody>
      </p:sp>
    </p:spTree>
    <p:extLst>
      <p:ext uri="{BB962C8B-B14F-4D97-AF65-F5344CB8AC3E}">
        <p14:creationId xmlns:p14="http://schemas.microsoft.com/office/powerpoint/2010/main" val="258006947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10924056" y="732729"/>
            <a:ext cx="542697" cy="279400"/>
          </a:xfrm>
        </p:spPr>
        <p:txBody>
          <a:bodyPr/>
          <a:lstStyle/>
          <a:p>
            <a:fld id="{D57F1E4F-1CFF-5643-939E-217C01CDF565}" type="slidenum">
              <a:rPr lang="en-US" smtClean="0"/>
              <a:pPr/>
              <a:t>43</a:t>
            </a:fld>
            <a:endParaRPr lang="en-US" dirty="0"/>
          </a:p>
        </p:txBody>
      </p:sp>
      <p:sp>
        <p:nvSpPr>
          <p:cNvPr id="3" name="ZoneTexte 2"/>
          <p:cNvSpPr txBox="1"/>
          <p:nvPr/>
        </p:nvSpPr>
        <p:spPr>
          <a:xfrm>
            <a:off x="733329" y="642797"/>
            <a:ext cx="6710963" cy="369332"/>
          </a:xfrm>
          <a:prstGeom prst="rect">
            <a:avLst/>
          </a:prstGeom>
          <a:noFill/>
        </p:spPr>
        <p:txBody>
          <a:bodyPr wrap="square" rtlCol="0">
            <a:spAutoFit/>
          </a:bodyPr>
          <a:lstStyle/>
          <a:p>
            <a:r>
              <a:rPr lang="fr-FR" b="1" dirty="0">
                <a:solidFill>
                  <a:srgbClr val="003300"/>
                </a:solidFill>
                <a:latin typeface="Calibri" panose="020F0502020204030204" pitchFamily="34" charset="0"/>
              </a:rPr>
              <a:t>7</a:t>
            </a:r>
            <a:r>
              <a:rPr lang="fr-FR" b="1" dirty="0" smtClean="0">
                <a:solidFill>
                  <a:srgbClr val="003300"/>
                </a:solidFill>
                <a:latin typeface="Calibri" panose="020F0502020204030204" pitchFamily="34" charset="0"/>
              </a:rPr>
              <a:t>. La démarche critique de la démarche scientifique (suite et fin)</a:t>
            </a:r>
            <a:endParaRPr lang="fr-FR" b="1" dirty="0">
              <a:solidFill>
                <a:srgbClr val="003300"/>
              </a:solidFill>
              <a:latin typeface="Calibri" panose="020F0502020204030204" pitchFamily="34" charset="0"/>
            </a:endParaRPr>
          </a:p>
        </p:txBody>
      </p:sp>
      <p:sp>
        <p:nvSpPr>
          <p:cNvPr id="4" name="ZoneTexte 3"/>
          <p:cNvSpPr txBox="1"/>
          <p:nvPr/>
        </p:nvSpPr>
        <p:spPr>
          <a:xfrm>
            <a:off x="733329" y="1097281"/>
            <a:ext cx="10733424" cy="646331"/>
          </a:xfrm>
          <a:prstGeom prst="rect">
            <a:avLst/>
          </a:prstGeom>
          <a:noFill/>
        </p:spPr>
        <p:txBody>
          <a:bodyPr wrap="square" rtlCol="0">
            <a:spAutoFit/>
          </a:bodyPr>
          <a:lstStyle/>
          <a:p>
            <a:pPr lvl="0"/>
            <a:r>
              <a:rPr lang="fr-FR" dirty="0" smtClean="0">
                <a:solidFill>
                  <a:srgbClr val="003300"/>
                </a:solidFill>
              </a:rPr>
              <a:t>7.9. </a:t>
            </a:r>
            <a:r>
              <a:rPr lang="fr-FR" b="1" dirty="0">
                <a:solidFill>
                  <a:srgbClr val="003300"/>
                </a:solidFill>
              </a:rPr>
              <a:t>N’oubliez pas que vous faites peut-être fausse route. Les meilleurs scientifiques, eux-mêmes, se sont trompés sur certains sujets</a:t>
            </a:r>
            <a:endParaRPr lang="fr-FR" dirty="0">
              <a:solidFill>
                <a:srgbClr val="003300"/>
              </a:solidFill>
            </a:endParaRPr>
          </a:p>
        </p:txBody>
      </p:sp>
      <p:sp>
        <p:nvSpPr>
          <p:cNvPr id="5" name="ZoneTexte 4"/>
          <p:cNvSpPr txBox="1"/>
          <p:nvPr/>
        </p:nvSpPr>
        <p:spPr>
          <a:xfrm>
            <a:off x="733329" y="1743612"/>
            <a:ext cx="10562200" cy="2862322"/>
          </a:xfrm>
          <a:prstGeom prst="rect">
            <a:avLst/>
          </a:prstGeom>
          <a:noFill/>
        </p:spPr>
        <p:txBody>
          <a:bodyPr wrap="square" rtlCol="0">
            <a:spAutoFit/>
          </a:bodyPr>
          <a:lstStyle/>
          <a:p>
            <a:r>
              <a:rPr lang="fr-FR" dirty="0">
                <a:solidFill>
                  <a:srgbClr val="003300"/>
                </a:solidFill>
              </a:rPr>
              <a:t>Car les meilleurs scientifiques étaient aussi humains que nous. Tout être humain est faillible. Nous sommes tous faillibles. Tous les grands savants de l’histoire ont tous commis des erreurs.</a:t>
            </a:r>
          </a:p>
          <a:p>
            <a:r>
              <a:rPr lang="fr-FR" dirty="0">
                <a:solidFill>
                  <a:srgbClr val="003300"/>
                </a:solidFill>
              </a:rPr>
              <a:t> </a:t>
            </a:r>
          </a:p>
          <a:p>
            <a:r>
              <a:rPr lang="fr-FR" dirty="0">
                <a:solidFill>
                  <a:srgbClr val="003300"/>
                </a:solidFill>
              </a:rPr>
              <a:t>Newton s’est acharné, sans résultat, une grande partie de sa vie, à prouver la validité de l’alchimie. </a:t>
            </a:r>
          </a:p>
          <a:p>
            <a:endParaRPr lang="fr-FR" dirty="0" smtClean="0">
              <a:solidFill>
                <a:srgbClr val="003300"/>
              </a:solidFill>
            </a:endParaRPr>
          </a:p>
          <a:p>
            <a:r>
              <a:rPr lang="fr-FR" dirty="0" smtClean="0">
                <a:solidFill>
                  <a:srgbClr val="003300"/>
                </a:solidFill>
              </a:rPr>
              <a:t>Einstein </a:t>
            </a:r>
            <a:r>
              <a:rPr lang="fr-FR" dirty="0">
                <a:solidFill>
                  <a:srgbClr val="003300"/>
                </a:solidFill>
              </a:rPr>
              <a:t>dans sa première version de sa théorie de la relativité générale, en 1915, s’était trompé dans son calcul de la déviation gravitationnelle des rayons lumineux autour du soleil. Et heureusement, il l’a </a:t>
            </a:r>
            <a:r>
              <a:rPr lang="fr-FR" dirty="0" smtClean="0">
                <a:solidFill>
                  <a:srgbClr val="003300"/>
                </a:solidFill>
              </a:rPr>
              <a:t>corrigé (°).</a:t>
            </a:r>
            <a:endParaRPr lang="fr-FR" dirty="0">
              <a:solidFill>
                <a:srgbClr val="003300"/>
              </a:solidFill>
            </a:endParaRPr>
          </a:p>
          <a:p>
            <a:endParaRPr lang="fr-FR" dirty="0" smtClean="0">
              <a:solidFill>
                <a:srgbClr val="003300"/>
              </a:solidFill>
            </a:endParaRPr>
          </a:p>
          <a:p>
            <a:r>
              <a:rPr lang="fr-FR" dirty="0" smtClean="0">
                <a:solidFill>
                  <a:srgbClr val="003300"/>
                </a:solidFill>
              </a:rPr>
              <a:t>(°) Source </a:t>
            </a:r>
            <a:r>
              <a:rPr lang="fr-FR" dirty="0">
                <a:solidFill>
                  <a:srgbClr val="003300"/>
                </a:solidFill>
              </a:rPr>
              <a:t>: </a:t>
            </a:r>
            <a:r>
              <a:rPr lang="fr-FR" i="1" dirty="0">
                <a:solidFill>
                  <a:srgbClr val="003300"/>
                </a:solidFill>
              </a:rPr>
              <a:t>Albert Einstein créateur et rebelle</a:t>
            </a:r>
            <a:r>
              <a:rPr lang="fr-FR" dirty="0">
                <a:solidFill>
                  <a:srgbClr val="003300"/>
                </a:solidFill>
              </a:rPr>
              <a:t>, </a:t>
            </a:r>
            <a:r>
              <a:rPr lang="fr-FR" dirty="0" err="1">
                <a:solidFill>
                  <a:srgbClr val="003300"/>
                </a:solidFill>
              </a:rPr>
              <a:t>Banesh</a:t>
            </a:r>
            <a:r>
              <a:rPr lang="fr-FR" dirty="0">
                <a:solidFill>
                  <a:srgbClr val="003300"/>
                </a:solidFill>
              </a:rPr>
              <a:t> Hoffmann, Helen Dukas, Maurice </a:t>
            </a:r>
            <a:r>
              <a:rPr lang="fr-FR" dirty="0" err="1">
                <a:solidFill>
                  <a:srgbClr val="003300"/>
                </a:solidFill>
              </a:rPr>
              <a:t>Manly</a:t>
            </a:r>
            <a:r>
              <a:rPr lang="fr-FR" dirty="0">
                <a:solidFill>
                  <a:srgbClr val="003300"/>
                </a:solidFill>
              </a:rPr>
              <a:t>, Collection Points Sciences, Ed. Seuil, </a:t>
            </a:r>
            <a:r>
              <a:rPr lang="fr-FR" dirty="0" smtClean="0">
                <a:solidFill>
                  <a:srgbClr val="003300"/>
                </a:solidFill>
              </a:rPr>
              <a:t>1979.</a:t>
            </a:r>
            <a:endParaRPr lang="fr-FR" dirty="0">
              <a:solidFill>
                <a:srgbClr val="003300"/>
              </a:solidFill>
            </a:endParaRPr>
          </a:p>
        </p:txBody>
      </p:sp>
    </p:spTree>
    <p:extLst>
      <p:ext uri="{BB962C8B-B14F-4D97-AF65-F5344CB8AC3E}">
        <p14:creationId xmlns:p14="http://schemas.microsoft.com/office/powerpoint/2010/main" val="38414285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11024180" y="687763"/>
            <a:ext cx="542697" cy="279400"/>
          </a:xfrm>
        </p:spPr>
        <p:txBody>
          <a:bodyPr/>
          <a:lstStyle/>
          <a:p>
            <a:fld id="{D57F1E4F-1CFF-5643-939E-217C01CDF565}" type="slidenum">
              <a:rPr lang="en-US" smtClean="0"/>
              <a:pPr/>
              <a:t>44</a:t>
            </a:fld>
            <a:endParaRPr lang="en-US" dirty="0"/>
          </a:p>
        </p:txBody>
      </p:sp>
      <p:sp>
        <p:nvSpPr>
          <p:cNvPr id="3" name="ZoneTexte 2"/>
          <p:cNvSpPr txBox="1"/>
          <p:nvPr/>
        </p:nvSpPr>
        <p:spPr>
          <a:xfrm>
            <a:off x="733329" y="642797"/>
            <a:ext cx="6165411" cy="369332"/>
          </a:xfrm>
          <a:prstGeom prst="rect">
            <a:avLst/>
          </a:prstGeom>
          <a:noFill/>
        </p:spPr>
        <p:txBody>
          <a:bodyPr wrap="square" rtlCol="0">
            <a:spAutoFit/>
          </a:bodyPr>
          <a:lstStyle/>
          <a:p>
            <a:r>
              <a:rPr lang="fr-FR" b="1" dirty="0">
                <a:solidFill>
                  <a:srgbClr val="003300"/>
                </a:solidFill>
                <a:latin typeface="Calibri" panose="020F0502020204030204" pitchFamily="34" charset="0"/>
              </a:rPr>
              <a:t>8</a:t>
            </a:r>
            <a:r>
              <a:rPr lang="fr-FR" b="1" dirty="0" smtClean="0">
                <a:solidFill>
                  <a:srgbClr val="003300"/>
                </a:solidFill>
                <a:latin typeface="Calibri" panose="020F0502020204030204" pitchFamily="34" charset="0"/>
              </a:rPr>
              <a:t>. Les biais de raisonnement ou de confirmation</a:t>
            </a:r>
            <a:endParaRPr lang="fr-FR" b="1" dirty="0">
              <a:solidFill>
                <a:srgbClr val="003300"/>
              </a:solidFill>
              <a:latin typeface="Calibri" panose="020F0502020204030204" pitchFamily="34" charset="0"/>
            </a:endParaRPr>
          </a:p>
        </p:txBody>
      </p:sp>
      <p:sp>
        <p:nvSpPr>
          <p:cNvPr id="4" name="ZoneTexte 3"/>
          <p:cNvSpPr txBox="1"/>
          <p:nvPr/>
        </p:nvSpPr>
        <p:spPr>
          <a:xfrm>
            <a:off x="733329" y="1030387"/>
            <a:ext cx="10562200" cy="5078313"/>
          </a:xfrm>
          <a:prstGeom prst="rect">
            <a:avLst/>
          </a:prstGeom>
          <a:noFill/>
        </p:spPr>
        <p:txBody>
          <a:bodyPr wrap="square" rtlCol="0">
            <a:spAutoFit/>
          </a:bodyPr>
          <a:lstStyle/>
          <a:p>
            <a:pPr algn="just"/>
            <a:r>
              <a:rPr lang="fr-FR" dirty="0" smtClean="0">
                <a:solidFill>
                  <a:srgbClr val="003300"/>
                </a:solidFill>
              </a:rPr>
              <a:t>Le « biais </a:t>
            </a:r>
            <a:r>
              <a:rPr lang="fr-FR" dirty="0">
                <a:solidFill>
                  <a:srgbClr val="003300"/>
                </a:solidFill>
              </a:rPr>
              <a:t>de </a:t>
            </a:r>
            <a:r>
              <a:rPr lang="fr-FR" dirty="0" smtClean="0">
                <a:solidFill>
                  <a:srgbClr val="003300"/>
                </a:solidFill>
              </a:rPr>
              <a:t>confirmation » </a:t>
            </a:r>
            <a:r>
              <a:rPr lang="fr-FR" dirty="0">
                <a:solidFill>
                  <a:srgbClr val="003300"/>
                </a:solidFill>
              </a:rPr>
              <a:t>est cette tendance à chercher ou à interpréter toute preuve comme étant en faveur d'une croyance préexistante, et d'ignorer ou de réinterpréter tout élément qui n'est pas favorable à ses </a:t>
            </a:r>
            <a:r>
              <a:rPr lang="fr-FR" dirty="0" smtClean="0">
                <a:solidFill>
                  <a:srgbClr val="003300"/>
                </a:solidFill>
              </a:rPr>
              <a:t>croyances. Source </a:t>
            </a:r>
            <a:r>
              <a:rPr lang="fr-FR" dirty="0">
                <a:solidFill>
                  <a:srgbClr val="003300"/>
                </a:solidFill>
              </a:rPr>
              <a:t>: </a:t>
            </a:r>
            <a:r>
              <a:rPr lang="fr-FR" dirty="0">
                <a:solidFill>
                  <a:srgbClr val="003300"/>
                </a:solidFill>
                <a:hlinkClick r:id="rId2"/>
              </a:rPr>
              <a:t>http://</a:t>
            </a:r>
            <a:r>
              <a:rPr lang="fr-FR" dirty="0" smtClean="0">
                <a:solidFill>
                  <a:srgbClr val="003300"/>
                </a:solidFill>
                <a:hlinkClick r:id="rId2"/>
              </a:rPr>
              <a:t>www.charlatans.info/biais-confirmation.php</a:t>
            </a:r>
            <a:r>
              <a:rPr lang="fr-FR" dirty="0" smtClean="0">
                <a:solidFill>
                  <a:srgbClr val="003300"/>
                </a:solidFill>
              </a:rPr>
              <a:t> </a:t>
            </a:r>
          </a:p>
          <a:p>
            <a:pPr algn="just"/>
            <a:r>
              <a:rPr lang="fr-FR" dirty="0">
                <a:solidFill>
                  <a:srgbClr val="003300"/>
                </a:solidFill>
              </a:rPr>
              <a:t>Il désigne la tendance naturelle qu'ont les personnes à privilégier les informations qui confirment leurs idées préconçues ou leurs </a:t>
            </a:r>
            <a:r>
              <a:rPr lang="fr-FR" dirty="0">
                <a:solidFill>
                  <a:srgbClr val="003300"/>
                </a:solidFill>
                <a:hlinkClick r:id="rId3" tooltip="Hypothèse"/>
              </a:rPr>
              <a:t>hypothèses</a:t>
            </a:r>
            <a:r>
              <a:rPr lang="fr-FR" dirty="0">
                <a:solidFill>
                  <a:srgbClr val="003300"/>
                </a:solidFill>
              </a:rPr>
              <a:t> (sans considération pour la </a:t>
            </a:r>
            <a:r>
              <a:rPr lang="fr-FR" dirty="0">
                <a:solidFill>
                  <a:srgbClr val="003300"/>
                </a:solidFill>
                <a:hlinkClick r:id="rId4" tooltip="Véracité"/>
              </a:rPr>
              <a:t>véracité</a:t>
            </a:r>
            <a:r>
              <a:rPr lang="fr-FR" dirty="0">
                <a:solidFill>
                  <a:srgbClr val="003300"/>
                </a:solidFill>
              </a:rPr>
              <a:t> de ces informations) et/ou d'accorder moins de poids aux hypothèses jouant en défaveur de leurs conceptions. En conséquence, les personnes rassemblent des éléments ou se rappellent les informations mémorisées, de manière sélective, et les interprètent d'une </a:t>
            </a:r>
            <a:r>
              <a:rPr lang="fr-FR" dirty="0">
                <a:solidFill>
                  <a:srgbClr val="003300"/>
                </a:solidFill>
                <a:hlinkClick r:id="rId5" tooltip="Biais cognitif"/>
              </a:rPr>
              <a:t>manière biaisée</a:t>
            </a:r>
            <a:r>
              <a:rPr lang="fr-FR" dirty="0">
                <a:solidFill>
                  <a:srgbClr val="003300"/>
                </a:solidFill>
              </a:rPr>
              <a:t>. On dit aussi que les personnes « tirent la réalité » à elles</a:t>
            </a:r>
            <a:r>
              <a:rPr lang="fr-FR" dirty="0" smtClean="0">
                <a:solidFill>
                  <a:srgbClr val="003300"/>
                </a:solidFill>
              </a:rPr>
              <a:t>.</a:t>
            </a:r>
          </a:p>
          <a:p>
            <a:pPr algn="just"/>
            <a:r>
              <a:rPr lang="fr-FR" dirty="0">
                <a:solidFill>
                  <a:srgbClr val="003300"/>
                </a:solidFill>
              </a:rPr>
              <a:t>Les biais de confirmation apparaissent notamment autour de questions de nature </a:t>
            </a:r>
            <a:r>
              <a:rPr lang="fr-FR" dirty="0">
                <a:solidFill>
                  <a:srgbClr val="003300"/>
                </a:solidFill>
                <a:hlinkClick r:id="rId6" tooltip="Affectivité"/>
              </a:rPr>
              <a:t>affective</a:t>
            </a:r>
            <a:r>
              <a:rPr lang="fr-FR" dirty="0">
                <a:solidFill>
                  <a:srgbClr val="003300"/>
                </a:solidFill>
              </a:rPr>
              <a:t> et concernant des croyances établies. Par exemple, pour s'informer d'un sujet controversé, les personnes victimes d'un biais de confirmation préfèrent généralement lire des sources qui confirment ou affirment leur position actuelle. Elles ont aussi tendance à interpréter des preuves équivoques pour appuyer leur position actuelle. Les biais dans la recherche, l'interprétation et le rappel de la mémoire ont été invoqués pour expliquer l'attitude de polarisation (quand un désaccord devient plus extrême, même si les différentes parties sont confrontées à la même preuve), de persévérance de conviction (quand la croyance persiste après que les preuves la soutenant sont démontrées fausses), l'effet de primauté irrationnelle (une plus forte importance pour les premières données rencontrées) et l'illusion de corrélation (par laquelle les personnes perçoivent à tort une association entre deux événements ou situations</a:t>
            </a:r>
            <a:r>
              <a:rPr lang="fr-FR" dirty="0" smtClean="0">
                <a:solidFill>
                  <a:srgbClr val="003300"/>
                </a:solidFill>
              </a:rPr>
              <a:t>). </a:t>
            </a:r>
            <a:r>
              <a:rPr lang="fr-FR" dirty="0">
                <a:solidFill>
                  <a:srgbClr val="003300"/>
                </a:solidFill>
              </a:rPr>
              <a:t>Source : </a:t>
            </a:r>
            <a:r>
              <a:rPr lang="fr-FR" dirty="0">
                <a:solidFill>
                  <a:srgbClr val="003300"/>
                </a:solidFill>
                <a:hlinkClick r:id="rId7"/>
              </a:rPr>
              <a:t>http://</a:t>
            </a:r>
            <a:r>
              <a:rPr lang="fr-FR" dirty="0" smtClean="0">
                <a:solidFill>
                  <a:srgbClr val="003300"/>
                </a:solidFill>
                <a:hlinkClick r:id="rId7"/>
              </a:rPr>
              <a:t>fr.wikipedia.org/wiki/Biais_de_confirmation</a:t>
            </a:r>
            <a:r>
              <a:rPr lang="fr-FR" dirty="0" smtClean="0">
                <a:solidFill>
                  <a:srgbClr val="003300"/>
                </a:solidFill>
              </a:rPr>
              <a:t> </a:t>
            </a:r>
            <a:endParaRPr lang="fr-FR" dirty="0">
              <a:solidFill>
                <a:srgbClr val="003300"/>
              </a:solidFill>
            </a:endParaRPr>
          </a:p>
        </p:txBody>
      </p:sp>
    </p:spTree>
    <p:extLst>
      <p:ext uri="{BB962C8B-B14F-4D97-AF65-F5344CB8AC3E}">
        <p14:creationId xmlns:p14="http://schemas.microsoft.com/office/powerpoint/2010/main" val="40374106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10959635" y="687763"/>
            <a:ext cx="542697" cy="279400"/>
          </a:xfrm>
        </p:spPr>
        <p:txBody>
          <a:bodyPr/>
          <a:lstStyle/>
          <a:p>
            <a:fld id="{D57F1E4F-1CFF-5643-939E-217C01CDF565}" type="slidenum">
              <a:rPr lang="en-US" smtClean="0"/>
              <a:pPr/>
              <a:t>45</a:t>
            </a:fld>
            <a:endParaRPr lang="en-US" dirty="0"/>
          </a:p>
        </p:txBody>
      </p:sp>
      <p:sp>
        <p:nvSpPr>
          <p:cNvPr id="3" name="ZoneTexte 2"/>
          <p:cNvSpPr txBox="1"/>
          <p:nvPr/>
        </p:nvSpPr>
        <p:spPr>
          <a:xfrm>
            <a:off x="733329" y="642797"/>
            <a:ext cx="6165411" cy="369332"/>
          </a:xfrm>
          <a:prstGeom prst="rect">
            <a:avLst/>
          </a:prstGeom>
          <a:noFill/>
        </p:spPr>
        <p:txBody>
          <a:bodyPr wrap="square" rtlCol="0">
            <a:spAutoFit/>
          </a:bodyPr>
          <a:lstStyle/>
          <a:p>
            <a:r>
              <a:rPr lang="fr-FR" b="1" dirty="0">
                <a:solidFill>
                  <a:srgbClr val="003300"/>
                </a:solidFill>
                <a:latin typeface="Calibri" panose="020F0502020204030204" pitchFamily="34" charset="0"/>
              </a:rPr>
              <a:t>8</a:t>
            </a:r>
            <a:r>
              <a:rPr lang="fr-FR" b="1" dirty="0" smtClean="0">
                <a:solidFill>
                  <a:srgbClr val="003300"/>
                </a:solidFill>
                <a:latin typeface="Calibri" panose="020F0502020204030204" pitchFamily="34" charset="0"/>
              </a:rPr>
              <a:t>. Les biais de raisonnement ou de confirmation</a:t>
            </a:r>
            <a:endParaRPr lang="fr-FR" b="1" dirty="0">
              <a:solidFill>
                <a:srgbClr val="003300"/>
              </a:solidFill>
              <a:latin typeface="Calibri" panose="020F0502020204030204" pitchFamily="34" charset="0"/>
            </a:endParaRPr>
          </a:p>
        </p:txBody>
      </p:sp>
      <p:sp>
        <p:nvSpPr>
          <p:cNvPr id="4" name="ZoneTexte 3"/>
          <p:cNvSpPr txBox="1"/>
          <p:nvPr/>
        </p:nvSpPr>
        <p:spPr>
          <a:xfrm>
            <a:off x="733329" y="1151979"/>
            <a:ext cx="10402645" cy="4524315"/>
          </a:xfrm>
          <a:prstGeom prst="rect">
            <a:avLst/>
          </a:prstGeom>
          <a:noFill/>
        </p:spPr>
        <p:txBody>
          <a:bodyPr wrap="square" rtlCol="0">
            <a:spAutoFit/>
          </a:bodyPr>
          <a:lstStyle/>
          <a:p>
            <a:pPr algn="just"/>
            <a:r>
              <a:rPr lang="fr-FR" dirty="0" smtClean="0">
                <a:solidFill>
                  <a:srgbClr val="003300"/>
                </a:solidFill>
              </a:rPr>
              <a:t>8.1. Les raisons de la fausseté d’une information :</a:t>
            </a:r>
          </a:p>
          <a:p>
            <a:pPr algn="just"/>
            <a:endParaRPr lang="fr-FR" dirty="0" smtClean="0">
              <a:solidFill>
                <a:srgbClr val="003300"/>
              </a:solidFill>
            </a:endParaRPr>
          </a:p>
          <a:p>
            <a:pPr marL="342900" indent="-342900" algn="just">
              <a:buAutoNum type="alphaLcParenR"/>
            </a:pPr>
            <a:r>
              <a:rPr lang="fr-FR" dirty="0" smtClean="0">
                <a:solidFill>
                  <a:srgbClr val="003300"/>
                </a:solidFill>
              </a:rPr>
              <a:t>soit </a:t>
            </a:r>
            <a:r>
              <a:rPr lang="fr-FR" dirty="0">
                <a:solidFill>
                  <a:srgbClr val="003300"/>
                </a:solidFill>
              </a:rPr>
              <a:t>parce qu’elle a été inventée ou déformée, volontairement (cas </a:t>
            </a:r>
            <a:r>
              <a:rPr lang="fr-FR" dirty="0" smtClean="0">
                <a:solidFill>
                  <a:srgbClr val="003300"/>
                </a:solidFill>
              </a:rPr>
              <a:t>des manipulations …)</a:t>
            </a:r>
          </a:p>
          <a:p>
            <a:pPr marL="342900" indent="-342900" algn="just">
              <a:buAutoNum type="alphaLcParenR"/>
            </a:pPr>
            <a:r>
              <a:rPr lang="fr-FR" dirty="0">
                <a:solidFill>
                  <a:srgbClr val="003300"/>
                </a:solidFill>
              </a:rPr>
              <a:t>soit parce qu’elle a été mal récoltée, mal interprétée, mal décortiquée, mal analysée, et mal perçue, à cause des abus des sens, des illusions, des erreurs de raisonnements logiques du récepteur ou observateur, souvent de bonne </a:t>
            </a:r>
            <a:r>
              <a:rPr lang="fr-FR" dirty="0" smtClean="0">
                <a:solidFill>
                  <a:srgbClr val="003300"/>
                </a:solidFill>
              </a:rPr>
              <a:t>foi. </a:t>
            </a:r>
          </a:p>
          <a:p>
            <a:pPr algn="just"/>
            <a:endParaRPr lang="fr-FR" dirty="0" smtClean="0">
              <a:solidFill>
                <a:srgbClr val="003300"/>
              </a:solidFill>
            </a:endParaRPr>
          </a:p>
          <a:p>
            <a:pPr algn="just"/>
            <a:r>
              <a:rPr lang="fr-FR" dirty="0" smtClean="0">
                <a:solidFill>
                  <a:srgbClr val="003300"/>
                </a:solidFill>
              </a:rPr>
              <a:t>L’observateur </a:t>
            </a:r>
            <a:r>
              <a:rPr lang="fr-FR" dirty="0">
                <a:solidFill>
                  <a:srgbClr val="003300"/>
                </a:solidFill>
              </a:rPr>
              <a:t>ou récepteur peut ou non la vérifier. S’il la vérifie, il le fera en fonction de ses connaissances et de ses critères d’analyse</a:t>
            </a:r>
            <a:r>
              <a:rPr lang="fr-FR" dirty="0" smtClean="0">
                <a:solidFill>
                  <a:srgbClr val="003300"/>
                </a:solidFill>
              </a:rPr>
              <a:t>. </a:t>
            </a:r>
          </a:p>
          <a:p>
            <a:pPr algn="just"/>
            <a:r>
              <a:rPr lang="fr-FR" dirty="0" smtClean="0">
                <a:solidFill>
                  <a:srgbClr val="003300"/>
                </a:solidFill>
              </a:rPr>
              <a:t>L’information </a:t>
            </a:r>
            <a:r>
              <a:rPr lang="fr-FR" dirty="0">
                <a:solidFill>
                  <a:srgbClr val="003300"/>
                </a:solidFill>
              </a:rPr>
              <a:t>reçue peut être transmise exactement ou déformée </a:t>
            </a:r>
            <a:r>
              <a:rPr lang="fr-FR" dirty="0" smtClean="0">
                <a:solidFill>
                  <a:srgbClr val="003300"/>
                </a:solidFill>
              </a:rPr>
              <a:t>(comme dans le cas du « téléphone arabe »).</a:t>
            </a:r>
          </a:p>
          <a:p>
            <a:endParaRPr lang="fr-FR" dirty="0" smtClean="0">
              <a:solidFill>
                <a:srgbClr val="003300"/>
              </a:solidFill>
            </a:endParaRPr>
          </a:p>
          <a:p>
            <a:r>
              <a:rPr lang="fr-FR" dirty="0" smtClean="0">
                <a:solidFill>
                  <a:srgbClr val="003300"/>
                </a:solidFill>
              </a:rPr>
              <a:t>Ces </a:t>
            </a:r>
            <a:r>
              <a:rPr lang="fr-FR" dirty="0">
                <a:solidFill>
                  <a:srgbClr val="003300"/>
                </a:solidFill>
              </a:rPr>
              <a:t>facteurs déformants sont par exemple : </a:t>
            </a:r>
          </a:p>
          <a:p>
            <a:r>
              <a:rPr lang="fr-FR" dirty="0">
                <a:solidFill>
                  <a:srgbClr val="003300"/>
                </a:solidFill>
              </a:rPr>
              <a:t>1) Les illusions sensorielles (optiques, sonores, etc</a:t>
            </a:r>
            <a:r>
              <a:rPr lang="fr-FR" dirty="0" smtClean="0">
                <a:solidFill>
                  <a:srgbClr val="003300"/>
                </a:solidFill>
              </a:rPr>
              <a:t>.)</a:t>
            </a:r>
            <a:endParaRPr lang="fr-FR" dirty="0">
              <a:solidFill>
                <a:srgbClr val="003300"/>
              </a:solidFill>
            </a:endParaRPr>
          </a:p>
          <a:p>
            <a:r>
              <a:rPr lang="fr-FR" dirty="0">
                <a:solidFill>
                  <a:srgbClr val="003300"/>
                </a:solidFill>
              </a:rPr>
              <a:t>2) Les hallucinations </a:t>
            </a:r>
            <a:r>
              <a:rPr lang="fr-FR" dirty="0" smtClean="0">
                <a:solidFill>
                  <a:srgbClr val="003300"/>
                </a:solidFill>
              </a:rPr>
              <a:t>collectives,</a:t>
            </a:r>
            <a:endParaRPr lang="fr-FR" dirty="0">
              <a:solidFill>
                <a:srgbClr val="003300"/>
              </a:solidFill>
            </a:endParaRPr>
          </a:p>
          <a:p>
            <a:r>
              <a:rPr lang="fr-FR" dirty="0">
                <a:solidFill>
                  <a:srgbClr val="003300"/>
                </a:solidFill>
              </a:rPr>
              <a:t>3) Les raisonnements </a:t>
            </a:r>
            <a:r>
              <a:rPr lang="fr-FR" dirty="0" smtClean="0">
                <a:solidFill>
                  <a:srgbClr val="003300"/>
                </a:solidFill>
              </a:rPr>
              <a:t>erronés, que </a:t>
            </a:r>
            <a:r>
              <a:rPr lang="fr-FR" dirty="0">
                <a:solidFill>
                  <a:srgbClr val="003300"/>
                </a:solidFill>
              </a:rPr>
              <a:t>nous traiterons </a:t>
            </a:r>
            <a:r>
              <a:rPr lang="fr-FR" dirty="0" smtClean="0">
                <a:solidFill>
                  <a:srgbClr val="003300"/>
                </a:solidFill>
              </a:rPr>
              <a:t>ci-après.</a:t>
            </a:r>
            <a:endParaRPr lang="fr-FR" dirty="0">
              <a:solidFill>
                <a:srgbClr val="003300"/>
              </a:solidFill>
            </a:endParaRPr>
          </a:p>
        </p:txBody>
      </p:sp>
    </p:spTree>
    <p:extLst>
      <p:ext uri="{BB962C8B-B14F-4D97-AF65-F5344CB8AC3E}">
        <p14:creationId xmlns:p14="http://schemas.microsoft.com/office/powerpoint/2010/main" val="206251746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10967087" y="732729"/>
            <a:ext cx="542697" cy="279400"/>
          </a:xfrm>
        </p:spPr>
        <p:txBody>
          <a:bodyPr/>
          <a:lstStyle/>
          <a:p>
            <a:fld id="{D57F1E4F-1CFF-5643-939E-217C01CDF565}" type="slidenum">
              <a:rPr lang="en-US" smtClean="0"/>
              <a:pPr/>
              <a:t>46</a:t>
            </a:fld>
            <a:endParaRPr lang="en-US" dirty="0"/>
          </a:p>
        </p:txBody>
      </p:sp>
      <p:sp>
        <p:nvSpPr>
          <p:cNvPr id="3" name="ZoneTexte 2"/>
          <p:cNvSpPr txBox="1"/>
          <p:nvPr/>
        </p:nvSpPr>
        <p:spPr>
          <a:xfrm>
            <a:off x="733329" y="642797"/>
            <a:ext cx="6165411" cy="369332"/>
          </a:xfrm>
          <a:prstGeom prst="rect">
            <a:avLst/>
          </a:prstGeom>
          <a:noFill/>
        </p:spPr>
        <p:txBody>
          <a:bodyPr wrap="square" rtlCol="0">
            <a:spAutoFit/>
          </a:bodyPr>
          <a:lstStyle/>
          <a:p>
            <a:r>
              <a:rPr lang="fr-FR" b="1" dirty="0">
                <a:solidFill>
                  <a:srgbClr val="003300"/>
                </a:solidFill>
                <a:latin typeface="Calibri" panose="020F0502020204030204" pitchFamily="34" charset="0"/>
              </a:rPr>
              <a:t>8</a:t>
            </a:r>
            <a:r>
              <a:rPr lang="fr-FR" b="1" dirty="0" smtClean="0">
                <a:solidFill>
                  <a:srgbClr val="003300"/>
                </a:solidFill>
                <a:latin typeface="Calibri" panose="020F0502020204030204" pitchFamily="34" charset="0"/>
              </a:rPr>
              <a:t>. Les biais de raisonnement ou de confirmation</a:t>
            </a:r>
            <a:endParaRPr lang="fr-FR" b="1" dirty="0">
              <a:solidFill>
                <a:srgbClr val="003300"/>
              </a:solidFill>
              <a:latin typeface="Calibri" panose="020F0502020204030204" pitchFamily="34" charset="0"/>
            </a:endParaRPr>
          </a:p>
        </p:txBody>
      </p:sp>
      <p:sp>
        <p:nvSpPr>
          <p:cNvPr id="4" name="ZoneTexte 3"/>
          <p:cNvSpPr txBox="1"/>
          <p:nvPr/>
        </p:nvSpPr>
        <p:spPr>
          <a:xfrm>
            <a:off x="742278" y="1151068"/>
            <a:ext cx="10639313" cy="923330"/>
          </a:xfrm>
          <a:prstGeom prst="rect">
            <a:avLst/>
          </a:prstGeom>
          <a:noFill/>
        </p:spPr>
        <p:txBody>
          <a:bodyPr wrap="square" rtlCol="0">
            <a:spAutoFit/>
          </a:bodyPr>
          <a:lstStyle/>
          <a:p>
            <a:r>
              <a:rPr lang="fr-FR" dirty="0">
                <a:solidFill>
                  <a:srgbClr val="003300"/>
                </a:solidFill>
              </a:rPr>
              <a:t>On doit accorder plus de confiance à une information quand elle provient de plusieurs sources distinctes et que ces dernières ne s’influencent pas. Un journaliste objectif devrait recouper son information auprès de plusieurs sources différentes, au minimum trois (si possible ne se connaissant pas et ne s’influençant pas).</a:t>
            </a:r>
          </a:p>
        </p:txBody>
      </p:sp>
      <p:pic>
        <p:nvPicPr>
          <p:cNvPr id="1026" name="Picture 2" descr="MethJusteReprodu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4777" y="2479022"/>
            <a:ext cx="79057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ZoneTexte 4"/>
          <p:cNvSpPr txBox="1"/>
          <p:nvPr/>
        </p:nvSpPr>
        <p:spPr>
          <a:xfrm>
            <a:off x="1075765" y="3442447"/>
            <a:ext cx="3076687" cy="1477328"/>
          </a:xfrm>
          <a:prstGeom prst="rect">
            <a:avLst/>
          </a:prstGeom>
          <a:noFill/>
        </p:spPr>
        <p:txBody>
          <a:bodyPr wrap="square" rtlCol="0">
            <a:spAutoFit/>
          </a:bodyPr>
          <a:lstStyle/>
          <a:p>
            <a:pPr algn="ctr"/>
            <a:r>
              <a:rPr lang="fr-FR" dirty="0">
                <a:solidFill>
                  <a:srgbClr val="003300"/>
                </a:solidFill>
              </a:rPr>
              <a:t>Cas A : information recoupée et provenant de sources différentes (sans relation entre elles), donc qu’on considère comme plutôt « juste ».</a:t>
            </a:r>
          </a:p>
        </p:txBody>
      </p:sp>
      <p:pic>
        <p:nvPicPr>
          <p:cNvPr id="1027" name="Picture 3" descr="MethErrReprodu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3784" y="2517122"/>
            <a:ext cx="876300"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ZoneTexte 5"/>
          <p:cNvSpPr txBox="1"/>
          <p:nvPr/>
        </p:nvSpPr>
        <p:spPr>
          <a:xfrm>
            <a:off x="4894729" y="3334871"/>
            <a:ext cx="2614109" cy="2585323"/>
          </a:xfrm>
          <a:prstGeom prst="rect">
            <a:avLst/>
          </a:prstGeom>
          <a:noFill/>
        </p:spPr>
        <p:txBody>
          <a:bodyPr wrap="square" rtlCol="0">
            <a:spAutoFit/>
          </a:bodyPr>
          <a:lstStyle/>
          <a:p>
            <a:pPr algn="ctr"/>
            <a:r>
              <a:rPr lang="fr-BE" dirty="0">
                <a:solidFill>
                  <a:srgbClr val="FF0000"/>
                </a:solidFill>
              </a:rPr>
              <a:t>Cas B : information erronée, recoupée et provenant d’une même source (ou de sources s’influençant). Elle est « non juste » surtout parce que la méthode n’est pas « juste ».</a:t>
            </a:r>
            <a:endParaRPr lang="fr-FR" dirty="0">
              <a:solidFill>
                <a:srgbClr val="FF0000"/>
              </a:solidFill>
            </a:endParaRPr>
          </a:p>
          <a:p>
            <a:pPr algn="ctr"/>
            <a:endParaRPr lang="fr-FR" dirty="0">
              <a:solidFill>
                <a:srgbClr val="003300"/>
              </a:solidFill>
            </a:endParaRPr>
          </a:p>
        </p:txBody>
      </p:sp>
      <p:pic>
        <p:nvPicPr>
          <p:cNvPr id="1028" name="Picture 4" descr="MethNonReprodu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93761" y="2572871"/>
            <a:ext cx="9620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ZoneTexte 6"/>
          <p:cNvSpPr txBox="1"/>
          <p:nvPr/>
        </p:nvSpPr>
        <p:spPr>
          <a:xfrm>
            <a:off x="8025205" y="3442447"/>
            <a:ext cx="3213230" cy="1477328"/>
          </a:xfrm>
          <a:prstGeom prst="rect">
            <a:avLst/>
          </a:prstGeom>
          <a:noFill/>
        </p:spPr>
        <p:txBody>
          <a:bodyPr wrap="square" rtlCol="0">
            <a:spAutoFit/>
          </a:bodyPr>
          <a:lstStyle/>
          <a:p>
            <a:pPr algn="ctr"/>
            <a:r>
              <a:rPr lang="fr-FR" dirty="0">
                <a:solidFill>
                  <a:srgbClr val="FF0000"/>
                </a:solidFill>
              </a:rPr>
              <a:t>Cas C : information provenant de sources différentes (sans relation entre elles) et ne se recoupant pas, donc « non juste ».</a:t>
            </a:r>
          </a:p>
        </p:txBody>
      </p:sp>
    </p:spTree>
    <p:extLst>
      <p:ext uri="{BB962C8B-B14F-4D97-AF65-F5344CB8AC3E}">
        <p14:creationId xmlns:p14="http://schemas.microsoft.com/office/powerpoint/2010/main" val="238908386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11002665" y="732729"/>
            <a:ext cx="542697" cy="279400"/>
          </a:xfrm>
        </p:spPr>
        <p:txBody>
          <a:bodyPr/>
          <a:lstStyle/>
          <a:p>
            <a:fld id="{D57F1E4F-1CFF-5643-939E-217C01CDF565}" type="slidenum">
              <a:rPr lang="en-US" smtClean="0"/>
              <a:pPr/>
              <a:t>47</a:t>
            </a:fld>
            <a:endParaRPr lang="en-US" dirty="0"/>
          </a:p>
        </p:txBody>
      </p:sp>
      <p:sp>
        <p:nvSpPr>
          <p:cNvPr id="3" name="ZoneTexte 2"/>
          <p:cNvSpPr txBox="1"/>
          <p:nvPr/>
        </p:nvSpPr>
        <p:spPr>
          <a:xfrm>
            <a:off x="733329" y="642797"/>
            <a:ext cx="6165411" cy="369332"/>
          </a:xfrm>
          <a:prstGeom prst="rect">
            <a:avLst/>
          </a:prstGeom>
          <a:noFill/>
        </p:spPr>
        <p:txBody>
          <a:bodyPr wrap="square" rtlCol="0">
            <a:spAutoFit/>
          </a:bodyPr>
          <a:lstStyle/>
          <a:p>
            <a:r>
              <a:rPr lang="fr-FR" b="1" dirty="0">
                <a:solidFill>
                  <a:srgbClr val="003300"/>
                </a:solidFill>
                <a:latin typeface="Calibri" panose="020F0502020204030204" pitchFamily="34" charset="0"/>
              </a:rPr>
              <a:t>8</a:t>
            </a:r>
            <a:r>
              <a:rPr lang="fr-FR" b="1" dirty="0" smtClean="0">
                <a:solidFill>
                  <a:srgbClr val="003300"/>
                </a:solidFill>
                <a:latin typeface="Calibri" panose="020F0502020204030204" pitchFamily="34" charset="0"/>
              </a:rPr>
              <a:t>. Les biais de raisonnement ou de confirmation</a:t>
            </a:r>
            <a:endParaRPr lang="fr-FR" b="1" dirty="0">
              <a:solidFill>
                <a:srgbClr val="003300"/>
              </a:solidFill>
              <a:latin typeface="Calibri" panose="020F0502020204030204" pitchFamily="34" charset="0"/>
            </a:endParaRPr>
          </a:p>
        </p:txBody>
      </p:sp>
      <p:sp>
        <p:nvSpPr>
          <p:cNvPr id="4" name="ZoneTexte 3"/>
          <p:cNvSpPr txBox="1"/>
          <p:nvPr/>
        </p:nvSpPr>
        <p:spPr>
          <a:xfrm>
            <a:off x="860612" y="1258645"/>
            <a:ext cx="10413402" cy="3139321"/>
          </a:xfrm>
          <a:prstGeom prst="rect">
            <a:avLst/>
          </a:prstGeom>
          <a:noFill/>
        </p:spPr>
        <p:txBody>
          <a:bodyPr wrap="square" rtlCol="0">
            <a:spAutoFit/>
          </a:bodyPr>
          <a:lstStyle/>
          <a:p>
            <a:r>
              <a:rPr lang="fr-FR" u="sng" dirty="0" smtClean="0">
                <a:solidFill>
                  <a:srgbClr val="003300"/>
                </a:solidFill>
              </a:rPr>
              <a:t>8.2. L’attente </a:t>
            </a:r>
            <a:r>
              <a:rPr lang="fr-FR" u="sng" dirty="0">
                <a:solidFill>
                  <a:srgbClr val="003300"/>
                </a:solidFill>
              </a:rPr>
              <a:t>affective d’un fait</a:t>
            </a:r>
            <a:endParaRPr lang="fr-FR" b="1" dirty="0">
              <a:solidFill>
                <a:srgbClr val="003300"/>
              </a:solidFill>
            </a:endParaRPr>
          </a:p>
          <a:p>
            <a:endParaRPr lang="fr-FR" dirty="0" smtClean="0">
              <a:solidFill>
                <a:srgbClr val="003300"/>
              </a:solidFill>
            </a:endParaRPr>
          </a:p>
          <a:p>
            <a:r>
              <a:rPr lang="fr-FR" dirty="0" smtClean="0">
                <a:solidFill>
                  <a:srgbClr val="003300"/>
                </a:solidFill>
              </a:rPr>
              <a:t>On </a:t>
            </a:r>
            <a:r>
              <a:rPr lang="fr-FR" dirty="0">
                <a:solidFill>
                  <a:srgbClr val="003300"/>
                </a:solidFill>
              </a:rPr>
              <a:t>peut aussi « déformer », inconsciemment ou non, le déroulement d’une expérience afin que ses résultats soient plausibles. Cela a </a:t>
            </a:r>
            <a:r>
              <a:rPr lang="fr-FR" dirty="0" smtClean="0">
                <a:solidFill>
                  <a:srgbClr val="003300"/>
                </a:solidFill>
              </a:rPr>
              <a:t>été, par exemple, </a:t>
            </a:r>
            <a:r>
              <a:rPr lang="fr-FR" dirty="0">
                <a:solidFill>
                  <a:srgbClr val="003300"/>
                </a:solidFill>
              </a:rPr>
              <a:t>le cas de l’annonce prématurée de la </a:t>
            </a:r>
            <a:r>
              <a:rPr lang="fr-FR" dirty="0" smtClean="0">
                <a:solidFill>
                  <a:srgbClr val="003300"/>
                </a:solidFill>
              </a:rPr>
              <a:t>« fusion froide » (+).</a:t>
            </a:r>
            <a:endParaRPr lang="fr-FR" dirty="0">
              <a:solidFill>
                <a:srgbClr val="003300"/>
              </a:solidFill>
            </a:endParaRPr>
          </a:p>
          <a:p>
            <a:r>
              <a:rPr lang="fr-FR" dirty="0">
                <a:solidFill>
                  <a:srgbClr val="003300"/>
                </a:solidFill>
              </a:rPr>
              <a:t>Sous la pression des dangers quotidiens, les personnes simples ont tendance à voir ou croire ce qu’elles souhaitent ou redoutent, à entendre des voix et à avoir des visions, justifiant leurs espoirs ou </a:t>
            </a:r>
            <a:r>
              <a:rPr lang="fr-FR" dirty="0" smtClean="0">
                <a:solidFill>
                  <a:srgbClr val="003300"/>
                </a:solidFill>
              </a:rPr>
              <a:t>craintes, comme par exemple, dans le cas </a:t>
            </a:r>
            <a:r>
              <a:rPr lang="fr-FR" dirty="0">
                <a:solidFill>
                  <a:srgbClr val="003300"/>
                </a:solidFill>
              </a:rPr>
              <a:t>d</a:t>
            </a:r>
            <a:r>
              <a:rPr lang="fr-FR" dirty="0" smtClean="0">
                <a:solidFill>
                  <a:srgbClr val="003300"/>
                </a:solidFill>
              </a:rPr>
              <a:t>es </a:t>
            </a:r>
            <a:r>
              <a:rPr lang="fr-FR" dirty="0">
                <a:solidFill>
                  <a:srgbClr val="003300"/>
                </a:solidFill>
              </a:rPr>
              <a:t>apparitions de la vierge à Fatima en </a:t>
            </a:r>
            <a:r>
              <a:rPr lang="fr-FR" dirty="0" smtClean="0">
                <a:solidFill>
                  <a:srgbClr val="003300"/>
                </a:solidFill>
              </a:rPr>
              <a:t>1917 (°), </a:t>
            </a:r>
            <a:r>
              <a:rPr lang="fr-FR" dirty="0">
                <a:solidFill>
                  <a:srgbClr val="003300"/>
                </a:solidFill>
              </a:rPr>
              <a:t>l’attente des </a:t>
            </a:r>
            <a:r>
              <a:rPr lang="fr-FR" dirty="0" smtClean="0">
                <a:solidFill>
                  <a:srgbClr val="003300"/>
                </a:solidFill>
              </a:rPr>
              <a:t>extraterrestres etc. </a:t>
            </a:r>
            <a:r>
              <a:rPr lang="fr-FR" dirty="0">
                <a:solidFill>
                  <a:srgbClr val="003300"/>
                </a:solidFill>
              </a:rPr>
              <a:t>Ce type de raisonnement résulte des raisonnements </a:t>
            </a:r>
            <a:r>
              <a:rPr lang="fr-FR" dirty="0" smtClean="0">
                <a:solidFill>
                  <a:srgbClr val="003300"/>
                </a:solidFill>
              </a:rPr>
              <a:t>irrationnels, d’hantises etc</a:t>
            </a:r>
            <a:r>
              <a:rPr lang="fr-FR" i="1" dirty="0" smtClean="0">
                <a:solidFill>
                  <a:srgbClr val="003300"/>
                </a:solidFill>
              </a:rPr>
              <a:t>.</a:t>
            </a:r>
            <a:endParaRPr lang="fr-FR" dirty="0">
              <a:solidFill>
                <a:srgbClr val="003300"/>
              </a:solidFill>
            </a:endParaRPr>
          </a:p>
          <a:p>
            <a:pPr hangingPunct="0"/>
            <a:endParaRPr lang="fr-FR" dirty="0" smtClean="0">
              <a:solidFill>
                <a:srgbClr val="003300"/>
              </a:solidFill>
            </a:endParaRPr>
          </a:p>
          <a:p>
            <a:pPr hangingPunct="0"/>
            <a:r>
              <a:rPr lang="fr-FR" dirty="0" smtClean="0">
                <a:solidFill>
                  <a:srgbClr val="003300"/>
                </a:solidFill>
              </a:rPr>
              <a:t>(°) </a:t>
            </a:r>
            <a:r>
              <a:rPr lang="fr-FR" dirty="0" err="1" smtClean="0">
                <a:solidFill>
                  <a:srgbClr val="003300"/>
                </a:solidFill>
              </a:rPr>
              <a:t>Proper</a:t>
            </a:r>
            <a:r>
              <a:rPr lang="fr-FR" dirty="0" smtClean="0">
                <a:solidFill>
                  <a:srgbClr val="003300"/>
                </a:solidFill>
              </a:rPr>
              <a:t> </a:t>
            </a:r>
            <a:r>
              <a:rPr lang="fr-FR" dirty="0" err="1">
                <a:solidFill>
                  <a:srgbClr val="003300"/>
                </a:solidFill>
              </a:rPr>
              <a:t>Alfaric</a:t>
            </a:r>
            <a:r>
              <a:rPr lang="fr-FR" i="1" dirty="0">
                <a:solidFill>
                  <a:srgbClr val="003300"/>
                </a:solidFill>
              </a:rPr>
              <a:t>, Jésus </a:t>
            </a:r>
            <a:r>
              <a:rPr lang="fr-FR" i="1" dirty="0" err="1">
                <a:solidFill>
                  <a:srgbClr val="003300"/>
                </a:solidFill>
              </a:rPr>
              <a:t>a-t-il</a:t>
            </a:r>
            <a:r>
              <a:rPr lang="fr-FR" i="1" dirty="0">
                <a:solidFill>
                  <a:srgbClr val="003300"/>
                </a:solidFill>
              </a:rPr>
              <a:t> existé</a:t>
            </a:r>
            <a:r>
              <a:rPr lang="fr-FR" dirty="0">
                <a:solidFill>
                  <a:srgbClr val="003300"/>
                </a:solidFill>
              </a:rPr>
              <a:t> ?, Ed. Coda (PUF), 2005, page 256, réédition préfacée par Michel </a:t>
            </a:r>
            <a:r>
              <a:rPr lang="fr-FR" dirty="0" err="1">
                <a:solidFill>
                  <a:srgbClr val="003300"/>
                </a:solidFill>
              </a:rPr>
              <a:t>Onfray</a:t>
            </a:r>
            <a:r>
              <a:rPr lang="fr-FR" dirty="0" smtClean="0">
                <a:solidFill>
                  <a:srgbClr val="003300"/>
                </a:solidFill>
              </a:rPr>
              <a:t>.</a:t>
            </a:r>
          </a:p>
          <a:p>
            <a:pPr hangingPunct="0"/>
            <a:r>
              <a:rPr lang="fr-FR" dirty="0">
                <a:solidFill>
                  <a:srgbClr val="003300"/>
                </a:solidFill>
              </a:rPr>
              <a:t>(+) </a:t>
            </a:r>
            <a:r>
              <a:rPr lang="fr-FR" dirty="0">
                <a:solidFill>
                  <a:srgbClr val="003300"/>
                </a:solidFill>
                <a:hlinkClick r:id="rId2"/>
              </a:rPr>
              <a:t>http://</a:t>
            </a:r>
            <a:r>
              <a:rPr lang="fr-FR" dirty="0" smtClean="0">
                <a:solidFill>
                  <a:srgbClr val="003300"/>
                </a:solidFill>
                <a:hlinkClick r:id="rId2"/>
              </a:rPr>
              <a:t>fr.wikipedia.org/wiki/Fusion_froide</a:t>
            </a:r>
            <a:r>
              <a:rPr lang="fr-FR" dirty="0" smtClean="0">
                <a:solidFill>
                  <a:srgbClr val="003300"/>
                </a:solidFill>
              </a:rPr>
              <a:t> </a:t>
            </a:r>
            <a:endParaRPr lang="fr-FR" dirty="0">
              <a:solidFill>
                <a:srgbClr val="003300"/>
              </a:solidFill>
            </a:endParaRPr>
          </a:p>
        </p:txBody>
      </p:sp>
    </p:spTree>
    <p:extLst>
      <p:ext uri="{BB962C8B-B14F-4D97-AF65-F5344CB8AC3E}">
        <p14:creationId xmlns:p14="http://schemas.microsoft.com/office/powerpoint/2010/main" val="75106753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10956329" y="687763"/>
            <a:ext cx="542697" cy="279400"/>
          </a:xfrm>
        </p:spPr>
        <p:txBody>
          <a:bodyPr/>
          <a:lstStyle/>
          <a:p>
            <a:fld id="{D57F1E4F-1CFF-5643-939E-217C01CDF565}" type="slidenum">
              <a:rPr lang="en-US" smtClean="0"/>
              <a:pPr/>
              <a:t>48</a:t>
            </a:fld>
            <a:endParaRPr lang="en-US" dirty="0"/>
          </a:p>
        </p:txBody>
      </p:sp>
      <p:sp>
        <p:nvSpPr>
          <p:cNvPr id="3" name="ZoneTexte 2"/>
          <p:cNvSpPr txBox="1"/>
          <p:nvPr/>
        </p:nvSpPr>
        <p:spPr>
          <a:xfrm>
            <a:off x="733329" y="642797"/>
            <a:ext cx="6165411" cy="369332"/>
          </a:xfrm>
          <a:prstGeom prst="rect">
            <a:avLst/>
          </a:prstGeom>
          <a:noFill/>
        </p:spPr>
        <p:txBody>
          <a:bodyPr wrap="square" rtlCol="0">
            <a:spAutoFit/>
          </a:bodyPr>
          <a:lstStyle/>
          <a:p>
            <a:r>
              <a:rPr lang="fr-FR" b="1" dirty="0">
                <a:solidFill>
                  <a:srgbClr val="003300"/>
                </a:solidFill>
                <a:latin typeface="Calibri" panose="020F0502020204030204" pitchFamily="34" charset="0"/>
              </a:rPr>
              <a:t>8</a:t>
            </a:r>
            <a:r>
              <a:rPr lang="fr-FR" b="1" dirty="0" smtClean="0">
                <a:solidFill>
                  <a:srgbClr val="003300"/>
                </a:solidFill>
                <a:latin typeface="Calibri" panose="020F0502020204030204" pitchFamily="34" charset="0"/>
              </a:rPr>
              <a:t>. Les biais de raisonnement ou de confirmation</a:t>
            </a:r>
            <a:endParaRPr lang="fr-FR" b="1" dirty="0">
              <a:solidFill>
                <a:srgbClr val="003300"/>
              </a:solidFill>
              <a:latin typeface="Calibri" panose="020F0502020204030204" pitchFamily="34" charset="0"/>
            </a:endParaRPr>
          </a:p>
        </p:txBody>
      </p:sp>
      <p:sp>
        <p:nvSpPr>
          <p:cNvPr id="4" name="ZoneTexte 3"/>
          <p:cNvSpPr txBox="1"/>
          <p:nvPr/>
        </p:nvSpPr>
        <p:spPr>
          <a:xfrm>
            <a:off x="733329" y="1215614"/>
            <a:ext cx="10551443" cy="5078313"/>
          </a:xfrm>
          <a:prstGeom prst="rect">
            <a:avLst/>
          </a:prstGeom>
          <a:noFill/>
        </p:spPr>
        <p:txBody>
          <a:bodyPr wrap="square" rtlCol="0">
            <a:spAutoFit/>
          </a:bodyPr>
          <a:lstStyle/>
          <a:p>
            <a:r>
              <a:rPr lang="fr-FR" dirty="0">
                <a:solidFill>
                  <a:srgbClr val="003300"/>
                </a:solidFill>
              </a:rPr>
              <a:t>8.3. </a:t>
            </a:r>
            <a:r>
              <a:rPr lang="fr-FR" u="sng" dirty="0">
                <a:solidFill>
                  <a:srgbClr val="003300"/>
                </a:solidFill>
              </a:rPr>
              <a:t>Les effets des influences culturelles et de la pression du </a:t>
            </a:r>
            <a:r>
              <a:rPr lang="fr-FR" u="sng" dirty="0" smtClean="0">
                <a:solidFill>
                  <a:srgbClr val="003300"/>
                </a:solidFill>
              </a:rPr>
              <a:t>groupe</a:t>
            </a:r>
          </a:p>
          <a:p>
            <a:endParaRPr lang="fr-FR" dirty="0">
              <a:solidFill>
                <a:srgbClr val="003300"/>
              </a:solidFill>
            </a:endParaRPr>
          </a:p>
          <a:p>
            <a:pPr algn="just"/>
            <a:r>
              <a:rPr lang="fr-FR" dirty="0">
                <a:solidFill>
                  <a:srgbClr val="003300"/>
                </a:solidFill>
              </a:rPr>
              <a:t>La quantité des informations n’est pas le garant de leurs qualités mais le fait qu’un grand nombre de gens croient à une information, n’est pas la preuve de la validité de celle-ci, comme dans le cas des croyances.</a:t>
            </a:r>
          </a:p>
          <a:p>
            <a:pPr algn="just"/>
            <a:endParaRPr lang="fr-FR" dirty="0" smtClean="0">
              <a:solidFill>
                <a:srgbClr val="003300"/>
              </a:solidFill>
            </a:endParaRPr>
          </a:p>
          <a:p>
            <a:pPr algn="just"/>
            <a:r>
              <a:rPr lang="fr-FR" dirty="0" smtClean="0">
                <a:solidFill>
                  <a:srgbClr val="003300"/>
                </a:solidFill>
              </a:rPr>
              <a:t>Ce </a:t>
            </a:r>
            <a:r>
              <a:rPr lang="fr-FR" dirty="0">
                <a:solidFill>
                  <a:srgbClr val="003300"/>
                </a:solidFill>
              </a:rPr>
              <a:t>n’est pas parce qu’un grand nombre de personnes admet une hypothèse ou une croyance que cette hypothèse ou cette croyance existe et/ou est vraie.</a:t>
            </a:r>
          </a:p>
          <a:p>
            <a:pPr algn="just"/>
            <a:endParaRPr lang="fr-FR" dirty="0" smtClean="0">
              <a:solidFill>
                <a:srgbClr val="003300"/>
              </a:solidFill>
            </a:endParaRPr>
          </a:p>
          <a:p>
            <a:pPr algn="just"/>
            <a:r>
              <a:rPr lang="fr-FR" dirty="0" smtClean="0">
                <a:solidFill>
                  <a:srgbClr val="003300"/>
                </a:solidFill>
              </a:rPr>
              <a:t>Des </a:t>
            </a:r>
            <a:r>
              <a:rPr lang="fr-FR" dirty="0">
                <a:solidFill>
                  <a:srgbClr val="003300"/>
                </a:solidFill>
              </a:rPr>
              <a:t>millions de Grecs, d’Égyptiens, de Babyloniens ont cru, il y a 2 500 à 2 000 ans, à des religions, à des conceptions du monde belles, cohérentes et « achevées », alors que l’on sait maintenant que ces visions du cosmos étaient fausses</a:t>
            </a:r>
            <a:r>
              <a:rPr lang="fr-FR" dirty="0" smtClean="0">
                <a:solidFill>
                  <a:srgbClr val="003300"/>
                </a:solidFill>
              </a:rPr>
              <a:t>.</a:t>
            </a:r>
          </a:p>
          <a:p>
            <a:pPr algn="just"/>
            <a:endParaRPr lang="fr-FR" dirty="0">
              <a:solidFill>
                <a:srgbClr val="003300"/>
              </a:solidFill>
            </a:endParaRPr>
          </a:p>
          <a:p>
            <a:pPr algn="just"/>
            <a:r>
              <a:rPr lang="fr-FR" dirty="0">
                <a:solidFill>
                  <a:srgbClr val="003300"/>
                </a:solidFill>
              </a:rPr>
              <a:t>Ce n’est pas parce que toute l’opinion publique  « hurle avec les loups » que la majorité a raison</a:t>
            </a:r>
            <a:r>
              <a:rPr lang="fr-FR" dirty="0" smtClean="0">
                <a:solidFill>
                  <a:srgbClr val="003300"/>
                </a:solidFill>
              </a:rPr>
              <a:t>.</a:t>
            </a:r>
          </a:p>
          <a:p>
            <a:pPr algn="just"/>
            <a:endParaRPr lang="fr-FR" dirty="0">
              <a:solidFill>
                <a:srgbClr val="003300"/>
              </a:solidFill>
            </a:endParaRPr>
          </a:p>
          <a:p>
            <a:pPr algn="just"/>
            <a:r>
              <a:rPr lang="fr-FR" dirty="0">
                <a:solidFill>
                  <a:srgbClr val="003300"/>
                </a:solidFill>
              </a:rPr>
              <a:t>De même, de nos jours, en Inde, plusieurs centaines de millions d’hindouistes se croient réincarnés, alors que rien ne justifie scientifiquement l’existence de la métempsycose.</a:t>
            </a:r>
          </a:p>
          <a:p>
            <a:pPr algn="just"/>
            <a:r>
              <a:rPr lang="fr-FR" dirty="0">
                <a:solidFill>
                  <a:srgbClr val="003300"/>
                </a:solidFill>
              </a:rPr>
              <a:t>Ce n’est pas parce qu’on reçoit un grand nombre de rapports sur un supposé complot du gouvernement américain sur les Ovnis que ce complot est réel</a:t>
            </a:r>
            <a:r>
              <a:rPr lang="fr-FR" dirty="0" smtClean="0">
                <a:solidFill>
                  <a:srgbClr val="003300"/>
                </a:solidFill>
              </a:rPr>
              <a:t>.</a:t>
            </a:r>
            <a:endParaRPr lang="fr-FR" dirty="0">
              <a:solidFill>
                <a:srgbClr val="003300"/>
              </a:solidFill>
            </a:endParaRPr>
          </a:p>
        </p:txBody>
      </p:sp>
    </p:spTree>
    <p:extLst>
      <p:ext uri="{BB962C8B-B14F-4D97-AF65-F5344CB8AC3E}">
        <p14:creationId xmlns:p14="http://schemas.microsoft.com/office/powerpoint/2010/main" val="380627290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10956329" y="687763"/>
            <a:ext cx="542697" cy="279400"/>
          </a:xfrm>
        </p:spPr>
        <p:txBody>
          <a:bodyPr/>
          <a:lstStyle/>
          <a:p>
            <a:fld id="{D57F1E4F-1CFF-5643-939E-217C01CDF565}" type="slidenum">
              <a:rPr lang="en-US" smtClean="0"/>
              <a:pPr/>
              <a:t>49</a:t>
            </a:fld>
            <a:endParaRPr lang="en-US" dirty="0"/>
          </a:p>
        </p:txBody>
      </p:sp>
      <p:sp>
        <p:nvSpPr>
          <p:cNvPr id="3" name="ZoneTexte 2"/>
          <p:cNvSpPr txBox="1"/>
          <p:nvPr/>
        </p:nvSpPr>
        <p:spPr>
          <a:xfrm>
            <a:off x="733329" y="642797"/>
            <a:ext cx="6165411" cy="369332"/>
          </a:xfrm>
          <a:prstGeom prst="rect">
            <a:avLst/>
          </a:prstGeom>
          <a:noFill/>
        </p:spPr>
        <p:txBody>
          <a:bodyPr wrap="square" rtlCol="0">
            <a:spAutoFit/>
          </a:bodyPr>
          <a:lstStyle/>
          <a:p>
            <a:r>
              <a:rPr lang="fr-FR" b="1" dirty="0">
                <a:solidFill>
                  <a:srgbClr val="003300"/>
                </a:solidFill>
                <a:latin typeface="Calibri" panose="020F0502020204030204" pitchFamily="34" charset="0"/>
              </a:rPr>
              <a:t>8</a:t>
            </a:r>
            <a:r>
              <a:rPr lang="fr-FR" b="1" dirty="0" smtClean="0">
                <a:solidFill>
                  <a:srgbClr val="003300"/>
                </a:solidFill>
                <a:latin typeface="Calibri" panose="020F0502020204030204" pitchFamily="34" charset="0"/>
              </a:rPr>
              <a:t>. Les biais de raisonnement ou de confirmation</a:t>
            </a:r>
            <a:endParaRPr lang="fr-FR" b="1" dirty="0">
              <a:solidFill>
                <a:srgbClr val="003300"/>
              </a:solidFill>
              <a:latin typeface="Calibri" panose="020F0502020204030204" pitchFamily="34" charset="0"/>
            </a:endParaRPr>
          </a:p>
        </p:txBody>
      </p:sp>
      <p:sp>
        <p:nvSpPr>
          <p:cNvPr id="4" name="ZoneTexte 3"/>
          <p:cNvSpPr txBox="1"/>
          <p:nvPr/>
        </p:nvSpPr>
        <p:spPr>
          <a:xfrm>
            <a:off x="733329" y="1215614"/>
            <a:ext cx="10551443" cy="646331"/>
          </a:xfrm>
          <a:prstGeom prst="rect">
            <a:avLst/>
          </a:prstGeom>
          <a:noFill/>
        </p:spPr>
        <p:txBody>
          <a:bodyPr wrap="square" rtlCol="0">
            <a:spAutoFit/>
          </a:bodyPr>
          <a:lstStyle/>
          <a:p>
            <a:r>
              <a:rPr lang="fr-FR" dirty="0">
                <a:solidFill>
                  <a:srgbClr val="003300"/>
                </a:solidFill>
              </a:rPr>
              <a:t>8.3. </a:t>
            </a:r>
            <a:r>
              <a:rPr lang="fr-FR" u="sng" dirty="0">
                <a:solidFill>
                  <a:srgbClr val="003300"/>
                </a:solidFill>
              </a:rPr>
              <a:t>Les effets des influences culturelles et de la pression du </a:t>
            </a:r>
            <a:r>
              <a:rPr lang="fr-FR" u="sng" dirty="0" smtClean="0">
                <a:solidFill>
                  <a:srgbClr val="003300"/>
                </a:solidFill>
              </a:rPr>
              <a:t>groupe (suite et fin)</a:t>
            </a:r>
          </a:p>
          <a:p>
            <a:endParaRPr lang="fr-FR" dirty="0">
              <a:solidFill>
                <a:srgbClr val="003300"/>
              </a:solidFill>
            </a:endParaRPr>
          </a:p>
        </p:txBody>
      </p:sp>
      <p:pic>
        <p:nvPicPr>
          <p:cNvPr id="5126" name="Picture 6" descr="D:\Users\blisan\Documents\divers\science\méthode scientifique\images\mouton de panurge gordon_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4438" y="1672106"/>
            <a:ext cx="2438400" cy="4124325"/>
          </a:xfrm>
          <a:prstGeom prst="rect">
            <a:avLst/>
          </a:prstGeom>
          <a:noFill/>
          <a:extLst>
            <a:ext uri="{909E8E84-426E-40DD-AFC4-6F175D3DCCD1}">
              <a14:hiddenFill xmlns:a14="http://schemas.microsoft.com/office/drawing/2010/main">
                <a:solidFill>
                  <a:srgbClr val="FFFFFF"/>
                </a:solidFill>
              </a14:hiddenFill>
            </a:ext>
          </a:extLst>
        </p:spPr>
      </p:pic>
      <p:pic>
        <p:nvPicPr>
          <p:cNvPr id="5127" name="Picture 7" descr="D:\Users\blisan\Documents\divers\science\méthode scientifique\images\mouton de panurge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7486" y="1719731"/>
            <a:ext cx="2543175" cy="1800225"/>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D:\Users\blisan\Documents\divers\science\méthode scientifique\images\panurg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00925" y="1719731"/>
            <a:ext cx="2466975" cy="1847850"/>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D:\Users\blisan\Documents\divers\science\méthode scientifique\images\mouton de panurge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23100" y="3996204"/>
            <a:ext cx="2533650" cy="1800225"/>
          </a:xfrm>
          <a:prstGeom prst="rect">
            <a:avLst/>
          </a:prstGeom>
          <a:noFill/>
          <a:extLst>
            <a:ext uri="{909E8E84-426E-40DD-AFC4-6F175D3DCCD1}">
              <a14:hiddenFill xmlns:a14="http://schemas.microsoft.com/office/drawing/2010/main">
                <a:solidFill>
                  <a:srgbClr val="FFFFFF"/>
                </a:solidFill>
              </a14:hiddenFill>
            </a:ext>
          </a:extLst>
        </p:spPr>
      </p:pic>
      <p:pic>
        <p:nvPicPr>
          <p:cNvPr id="5131" name="Picture 11" descr="D:\Users\blisan\Documents\divers\science\méthode scientifique\images\mouton de panurge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23496" y="3892990"/>
            <a:ext cx="3585099" cy="22265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03544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11365119" y="6463852"/>
            <a:ext cx="542697" cy="279400"/>
          </a:xfrm>
        </p:spPr>
        <p:txBody>
          <a:bodyPr/>
          <a:lstStyle/>
          <a:p>
            <a:fld id="{D57F1E4F-1CFF-5643-939E-217C01CDF565}" type="slidenum">
              <a:rPr lang="en-US" smtClean="0"/>
              <a:pPr/>
              <a:t>5</a:t>
            </a:fld>
            <a:endParaRPr lang="en-US" dirty="0"/>
          </a:p>
        </p:txBody>
      </p:sp>
      <p:sp>
        <p:nvSpPr>
          <p:cNvPr id="3" name="ZoneTexte 2"/>
          <p:cNvSpPr txBox="1"/>
          <p:nvPr/>
        </p:nvSpPr>
        <p:spPr>
          <a:xfrm>
            <a:off x="742277" y="765923"/>
            <a:ext cx="2629181" cy="369332"/>
          </a:xfrm>
          <a:prstGeom prst="rect">
            <a:avLst/>
          </a:prstGeom>
          <a:noFill/>
        </p:spPr>
        <p:txBody>
          <a:bodyPr wrap="none" rtlCol="0">
            <a:spAutoFit/>
          </a:bodyPr>
          <a:lstStyle/>
          <a:p>
            <a:r>
              <a:rPr lang="fr-FR" b="1" dirty="0" smtClean="0">
                <a:solidFill>
                  <a:schemeClr val="accent2">
                    <a:lumMod val="50000"/>
                  </a:schemeClr>
                </a:solidFill>
                <a:latin typeface="Calibri" panose="020F0502020204030204" pitchFamily="34" charset="0"/>
              </a:rPr>
              <a:t>2. Définition de la science</a:t>
            </a:r>
            <a:endParaRPr lang="fr-FR" b="1" dirty="0">
              <a:solidFill>
                <a:schemeClr val="accent2">
                  <a:lumMod val="50000"/>
                </a:schemeClr>
              </a:solidFill>
              <a:latin typeface="Calibri" panose="020F0502020204030204" pitchFamily="34" charset="0"/>
            </a:endParaRPr>
          </a:p>
        </p:txBody>
      </p:sp>
      <p:sp>
        <p:nvSpPr>
          <p:cNvPr id="4" name="ZoneTexte 3"/>
          <p:cNvSpPr txBox="1"/>
          <p:nvPr/>
        </p:nvSpPr>
        <p:spPr>
          <a:xfrm>
            <a:off x="887240" y="1249378"/>
            <a:ext cx="10483912" cy="4801314"/>
          </a:xfrm>
          <a:prstGeom prst="rect">
            <a:avLst/>
          </a:prstGeom>
          <a:noFill/>
        </p:spPr>
        <p:txBody>
          <a:bodyPr wrap="square" rtlCol="0">
            <a:spAutoFit/>
          </a:bodyPr>
          <a:lstStyle/>
          <a:p>
            <a:pPr algn="just"/>
            <a:r>
              <a:rPr lang="fr-FR" dirty="0">
                <a:solidFill>
                  <a:srgbClr val="003300"/>
                </a:solidFill>
                <a:latin typeface="Calibri" panose="020F0502020204030204" pitchFamily="34" charset="0"/>
              </a:rPr>
              <a:t>La </a:t>
            </a:r>
            <a:r>
              <a:rPr lang="fr-FR" b="1" dirty="0">
                <a:solidFill>
                  <a:srgbClr val="003300"/>
                </a:solidFill>
                <a:latin typeface="Calibri" panose="020F0502020204030204" pitchFamily="34" charset="0"/>
              </a:rPr>
              <a:t>science</a:t>
            </a:r>
            <a:r>
              <a:rPr lang="fr-FR" dirty="0">
                <a:solidFill>
                  <a:srgbClr val="003300"/>
                </a:solidFill>
                <a:latin typeface="Calibri" panose="020F0502020204030204" pitchFamily="34" charset="0"/>
              </a:rPr>
              <a:t> (</a:t>
            </a:r>
            <a:r>
              <a:rPr lang="fr-FR" dirty="0">
                <a:solidFill>
                  <a:srgbClr val="003300"/>
                </a:solidFill>
                <a:latin typeface="Calibri" panose="020F0502020204030204" pitchFamily="34" charset="0"/>
                <a:hlinkClick r:id="rId3" tooltip="Latin"/>
              </a:rPr>
              <a:t>latin</a:t>
            </a:r>
            <a:r>
              <a:rPr lang="fr-FR" dirty="0">
                <a:solidFill>
                  <a:srgbClr val="003300"/>
                </a:solidFill>
                <a:latin typeface="Calibri" panose="020F0502020204030204" pitchFamily="34" charset="0"/>
              </a:rPr>
              <a:t> </a:t>
            </a:r>
            <a:r>
              <a:rPr lang="fr-FR" i="1" dirty="0" err="1">
                <a:solidFill>
                  <a:srgbClr val="003300"/>
                </a:solidFill>
                <a:latin typeface="Calibri" panose="020F0502020204030204" pitchFamily="34" charset="0"/>
              </a:rPr>
              <a:t>scientia</a:t>
            </a:r>
            <a:r>
              <a:rPr lang="fr-FR" dirty="0">
                <a:solidFill>
                  <a:srgbClr val="003300"/>
                </a:solidFill>
                <a:latin typeface="Calibri" panose="020F0502020204030204" pitchFamily="34" charset="0"/>
              </a:rPr>
              <a:t>, « </a:t>
            </a:r>
            <a:r>
              <a:rPr lang="fr-FR" dirty="0">
                <a:solidFill>
                  <a:srgbClr val="003300"/>
                </a:solidFill>
                <a:latin typeface="Calibri" panose="020F0502020204030204" pitchFamily="34" charset="0"/>
                <a:hlinkClick r:id="rId4" tooltip="Connaissance"/>
              </a:rPr>
              <a:t>connaissance</a:t>
            </a:r>
            <a:r>
              <a:rPr lang="fr-FR" dirty="0">
                <a:solidFill>
                  <a:srgbClr val="003300"/>
                </a:solidFill>
                <a:latin typeface="Calibri" panose="020F0502020204030204" pitchFamily="34" charset="0"/>
              </a:rPr>
              <a:t> ») est « ce que l'on sait pour l'avoir appris, ce que l'on tient pour </a:t>
            </a:r>
            <a:r>
              <a:rPr lang="fr-FR" dirty="0">
                <a:solidFill>
                  <a:srgbClr val="003300"/>
                </a:solidFill>
                <a:latin typeface="Calibri" panose="020F0502020204030204" pitchFamily="34" charset="0"/>
                <a:hlinkClick r:id="rId5" tooltip="Vrai"/>
              </a:rPr>
              <a:t>vrai</a:t>
            </a:r>
            <a:r>
              <a:rPr lang="fr-FR" dirty="0">
                <a:solidFill>
                  <a:srgbClr val="003300"/>
                </a:solidFill>
                <a:latin typeface="Calibri" panose="020F0502020204030204" pitchFamily="34" charset="0"/>
              </a:rPr>
              <a:t> au sens large, l'ensemble de connaissances, d'études d'une valeur universelle, caractérisées par un objet (domaine) et une </a:t>
            </a:r>
            <a:r>
              <a:rPr lang="fr-FR" dirty="0">
                <a:solidFill>
                  <a:srgbClr val="003300"/>
                </a:solidFill>
                <a:latin typeface="Calibri" panose="020F0502020204030204" pitchFamily="34" charset="0"/>
                <a:hlinkClick r:id="rId6" tooltip="Méthode scientifique"/>
              </a:rPr>
              <a:t>méthode</a:t>
            </a:r>
            <a:r>
              <a:rPr lang="fr-FR" dirty="0">
                <a:solidFill>
                  <a:srgbClr val="003300"/>
                </a:solidFill>
                <a:latin typeface="Calibri" panose="020F0502020204030204" pitchFamily="34" charset="0"/>
              </a:rPr>
              <a:t> déterminés, et fondés sur des relations objectives vérifiables [sens restreint] </a:t>
            </a:r>
            <a:r>
              <a:rPr lang="fr-FR" dirty="0" smtClean="0">
                <a:solidFill>
                  <a:srgbClr val="003300"/>
                </a:solidFill>
                <a:latin typeface="Calibri" panose="020F0502020204030204" pitchFamily="34" charset="0"/>
              </a:rPr>
              <a:t>».</a:t>
            </a:r>
          </a:p>
          <a:p>
            <a:pPr algn="just"/>
            <a:endParaRPr lang="fr-FR" dirty="0" smtClean="0">
              <a:solidFill>
                <a:srgbClr val="003300"/>
              </a:solidFill>
              <a:latin typeface="Calibri" panose="020F0502020204030204" pitchFamily="34" charset="0"/>
            </a:endParaRPr>
          </a:p>
          <a:p>
            <a:pPr algn="just"/>
            <a:r>
              <a:rPr lang="fr-FR" dirty="0" smtClean="0">
                <a:solidFill>
                  <a:srgbClr val="003300"/>
                </a:solidFill>
                <a:latin typeface="Calibri" panose="020F0502020204030204" pitchFamily="34" charset="0"/>
              </a:rPr>
              <a:t>La </a:t>
            </a:r>
            <a:r>
              <a:rPr lang="fr-FR" dirty="0">
                <a:solidFill>
                  <a:srgbClr val="003300"/>
                </a:solidFill>
                <a:latin typeface="Calibri" panose="020F0502020204030204" pitchFamily="34" charset="0"/>
              </a:rPr>
              <a:t>volonté de la </a:t>
            </a:r>
            <a:r>
              <a:rPr lang="fr-FR" dirty="0">
                <a:solidFill>
                  <a:srgbClr val="003300"/>
                </a:solidFill>
                <a:latin typeface="Calibri" panose="020F0502020204030204" pitchFamily="34" charset="0"/>
                <a:hlinkClick r:id="rId7" tooltip="Communauté scientifique"/>
              </a:rPr>
              <a:t>communauté savante</a:t>
            </a:r>
            <a:r>
              <a:rPr lang="fr-FR" dirty="0">
                <a:solidFill>
                  <a:srgbClr val="003300"/>
                </a:solidFill>
                <a:latin typeface="Calibri" panose="020F0502020204030204" pitchFamily="34" charset="0"/>
              </a:rPr>
              <a:t>, garante des sciences, est de </a:t>
            </a:r>
            <a:r>
              <a:rPr lang="fr-FR" b="1" dirty="0">
                <a:solidFill>
                  <a:srgbClr val="008000"/>
                </a:solidFill>
                <a:latin typeface="Calibri" panose="020F0502020204030204" pitchFamily="34" charset="0"/>
              </a:rPr>
              <a:t>produire des « connaissances scientifiques » à partir de méthodes d'investigation </a:t>
            </a:r>
            <a:r>
              <a:rPr lang="fr-FR" b="1" u="sng" dirty="0">
                <a:solidFill>
                  <a:srgbClr val="008000"/>
                </a:solidFill>
                <a:latin typeface="Calibri" panose="020F0502020204030204" pitchFamily="34" charset="0"/>
              </a:rPr>
              <a:t>rigoureuses</a:t>
            </a:r>
            <a:r>
              <a:rPr lang="fr-FR" b="1" dirty="0">
                <a:solidFill>
                  <a:srgbClr val="008000"/>
                </a:solidFill>
                <a:latin typeface="Calibri" panose="020F0502020204030204" pitchFamily="34" charset="0"/>
              </a:rPr>
              <a:t>, </a:t>
            </a:r>
            <a:r>
              <a:rPr lang="fr-FR" b="1" u="sng" dirty="0">
                <a:solidFill>
                  <a:srgbClr val="008000"/>
                </a:solidFill>
                <a:latin typeface="Calibri" panose="020F0502020204030204" pitchFamily="34" charset="0"/>
              </a:rPr>
              <a:t>vérifiables</a:t>
            </a:r>
            <a:r>
              <a:rPr lang="fr-FR" b="1" dirty="0">
                <a:solidFill>
                  <a:srgbClr val="008000"/>
                </a:solidFill>
                <a:latin typeface="Calibri" panose="020F0502020204030204" pitchFamily="34" charset="0"/>
              </a:rPr>
              <a:t> et </a:t>
            </a:r>
            <a:r>
              <a:rPr lang="fr-FR" b="1" u="sng" dirty="0">
                <a:solidFill>
                  <a:srgbClr val="008000"/>
                </a:solidFill>
                <a:latin typeface="Calibri" panose="020F0502020204030204" pitchFamily="34" charset="0"/>
              </a:rPr>
              <a:t>reproductibles</a:t>
            </a:r>
            <a:r>
              <a:rPr lang="fr-FR" dirty="0">
                <a:solidFill>
                  <a:srgbClr val="003300"/>
                </a:solidFill>
                <a:latin typeface="Calibri" panose="020F0502020204030204" pitchFamily="34" charset="0"/>
              </a:rPr>
              <a:t>. Quant aux « méthodes scientifiques » et aux « valeurs scientifiques », elles sont à la fois le produit et l'outil de production de ces connaissances et se caractérisent par leur but, qui consiste à permettre de comprendre et d'expliquer le monde et ses phénomènes de la manière la plus élémentaire possible — c'est-à-dire de </a:t>
            </a:r>
            <a:r>
              <a:rPr lang="fr-FR" dirty="0">
                <a:solidFill>
                  <a:srgbClr val="008000"/>
                </a:solidFill>
                <a:latin typeface="Calibri" panose="020F0502020204030204" pitchFamily="34" charset="0"/>
              </a:rPr>
              <a:t>produire des connaissances se rapprochant le plus possible des faits observables</a:t>
            </a:r>
            <a:r>
              <a:rPr lang="fr-FR" dirty="0">
                <a:solidFill>
                  <a:srgbClr val="003300"/>
                </a:solidFill>
                <a:latin typeface="Calibri" panose="020F0502020204030204" pitchFamily="34" charset="0"/>
              </a:rPr>
              <a:t>. </a:t>
            </a:r>
            <a:endParaRPr lang="fr-FR" dirty="0" smtClean="0">
              <a:solidFill>
                <a:srgbClr val="003300"/>
              </a:solidFill>
              <a:latin typeface="Calibri" panose="020F0502020204030204" pitchFamily="34" charset="0"/>
            </a:endParaRPr>
          </a:p>
          <a:p>
            <a:pPr algn="just"/>
            <a:endParaRPr lang="fr-FR" dirty="0">
              <a:solidFill>
                <a:srgbClr val="003300"/>
              </a:solidFill>
              <a:latin typeface="Calibri" panose="020F0502020204030204" pitchFamily="34" charset="0"/>
            </a:endParaRPr>
          </a:p>
          <a:p>
            <a:pPr algn="just"/>
            <a:r>
              <a:rPr lang="fr-FR" dirty="0" smtClean="0">
                <a:solidFill>
                  <a:srgbClr val="003300"/>
                </a:solidFill>
                <a:latin typeface="Calibri" panose="020F0502020204030204" pitchFamily="34" charset="0"/>
              </a:rPr>
              <a:t>À </a:t>
            </a:r>
            <a:r>
              <a:rPr lang="fr-FR" dirty="0">
                <a:solidFill>
                  <a:srgbClr val="003300"/>
                </a:solidFill>
                <a:latin typeface="Calibri" panose="020F0502020204030204" pitchFamily="34" charset="0"/>
              </a:rPr>
              <a:t>la différence des </a:t>
            </a:r>
            <a:r>
              <a:rPr lang="fr-FR" dirty="0">
                <a:solidFill>
                  <a:srgbClr val="003300"/>
                </a:solidFill>
                <a:latin typeface="Calibri" panose="020F0502020204030204" pitchFamily="34" charset="0"/>
                <a:hlinkClick r:id="rId8" tooltip="Dogme"/>
              </a:rPr>
              <a:t>dogmes</a:t>
            </a:r>
            <a:r>
              <a:rPr lang="fr-FR" dirty="0">
                <a:solidFill>
                  <a:srgbClr val="003300"/>
                </a:solidFill>
                <a:latin typeface="Calibri" panose="020F0502020204030204" pitchFamily="34" charset="0"/>
              </a:rPr>
              <a:t>, qui </a:t>
            </a:r>
            <a:r>
              <a:rPr lang="fr-FR" i="1" dirty="0">
                <a:solidFill>
                  <a:srgbClr val="003300"/>
                </a:solidFill>
                <a:latin typeface="Calibri" panose="020F0502020204030204" pitchFamily="34" charset="0"/>
              </a:rPr>
              <a:t>prétendent également dire le vrai</a:t>
            </a:r>
            <a:r>
              <a:rPr lang="fr-FR" dirty="0">
                <a:solidFill>
                  <a:srgbClr val="003300"/>
                </a:solidFill>
                <a:latin typeface="Calibri" panose="020F0502020204030204" pitchFamily="34" charset="0"/>
              </a:rPr>
              <a:t>, </a:t>
            </a:r>
            <a:r>
              <a:rPr lang="fr-FR" b="1" dirty="0">
                <a:solidFill>
                  <a:srgbClr val="008000"/>
                </a:solidFill>
                <a:latin typeface="Calibri" panose="020F0502020204030204" pitchFamily="34" charset="0"/>
              </a:rPr>
              <a:t>la science est ouverte à la critique et les connaissances scientifiques, ainsi que les méthodes, sont toujours ouvertes à la révision</a:t>
            </a:r>
            <a:r>
              <a:rPr lang="fr-FR" dirty="0">
                <a:solidFill>
                  <a:srgbClr val="003300"/>
                </a:solidFill>
                <a:latin typeface="Calibri" panose="020F0502020204030204" pitchFamily="34" charset="0"/>
              </a:rPr>
              <a:t>. De plus, les sciences ont pour but de comprendre les phénomènes, et d'en tirer des prévisions justes et des applications fonctionnelles ; </a:t>
            </a:r>
            <a:r>
              <a:rPr lang="fr-FR" b="1" dirty="0">
                <a:solidFill>
                  <a:srgbClr val="008000"/>
                </a:solidFill>
                <a:latin typeface="Calibri" panose="020F0502020204030204" pitchFamily="34" charset="0"/>
              </a:rPr>
              <a:t>leurs résultats sont sans cesse confrontés à la réalité</a:t>
            </a:r>
            <a:r>
              <a:rPr lang="fr-FR" dirty="0">
                <a:solidFill>
                  <a:srgbClr val="003300"/>
                </a:solidFill>
                <a:latin typeface="Calibri" panose="020F0502020204030204" pitchFamily="34" charset="0"/>
              </a:rPr>
              <a:t>. Ces connaissances sont à la base de nombreux développements techniques ayant de forts impacts sur la </a:t>
            </a:r>
            <a:r>
              <a:rPr lang="fr-FR" dirty="0" smtClean="0">
                <a:solidFill>
                  <a:srgbClr val="003300"/>
                </a:solidFill>
                <a:latin typeface="Calibri" panose="020F0502020204030204" pitchFamily="34" charset="0"/>
              </a:rPr>
              <a:t>société.</a:t>
            </a:r>
          </a:p>
          <a:p>
            <a:pPr algn="just"/>
            <a:r>
              <a:rPr lang="fr-FR" sz="1200" dirty="0">
                <a:solidFill>
                  <a:srgbClr val="003300"/>
                </a:solidFill>
                <a:latin typeface="Calibri" panose="020F0502020204030204" pitchFamily="34" charset="0"/>
              </a:rPr>
              <a:t>Source : </a:t>
            </a:r>
            <a:r>
              <a:rPr lang="fr-FR" sz="1200" dirty="0">
                <a:solidFill>
                  <a:srgbClr val="003300"/>
                </a:solidFill>
                <a:latin typeface="Calibri" panose="020F0502020204030204" pitchFamily="34" charset="0"/>
                <a:hlinkClick r:id="rId9"/>
              </a:rPr>
              <a:t>http://</a:t>
            </a:r>
            <a:r>
              <a:rPr lang="fr-FR" sz="1200" dirty="0" smtClean="0">
                <a:solidFill>
                  <a:srgbClr val="003300"/>
                </a:solidFill>
                <a:latin typeface="Calibri" panose="020F0502020204030204" pitchFamily="34" charset="0"/>
                <a:hlinkClick r:id="rId9"/>
              </a:rPr>
              <a:t>fr.wikipedia.org/wiki/Science</a:t>
            </a:r>
            <a:r>
              <a:rPr lang="fr-FR" sz="1200" dirty="0" smtClean="0">
                <a:solidFill>
                  <a:srgbClr val="003300"/>
                </a:solidFill>
                <a:latin typeface="Calibri" panose="020F0502020204030204" pitchFamily="34" charset="0"/>
              </a:rPr>
              <a:t> </a:t>
            </a:r>
            <a:endParaRPr lang="fr-FR" sz="1200" dirty="0">
              <a:solidFill>
                <a:srgbClr val="003300"/>
              </a:solidFill>
              <a:latin typeface="Calibri" panose="020F0502020204030204" pitchFamily="34" charset="0"/>
            </a:endParaRPr>
          </a:p>
        </p:txBody>
      </p:sp>
    </p:spTree>
    <p:extLst>
      <p:ext uri="{BB962C8B-B14F-4D97-AF65-F5344CB8AC3E}">
        <p14:creationId xmlns:p14="http://schemas.microsoft.com/office/powerpoint/2010/main" val="255743805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10999360" y="687763"/>
            <a:ext cx="542697" cy="279400"/>
          </a:xfrm>
        </p:spPr>
        <p:txBody>
          <a:bodyPr/>
          <a:lstStyle/>
          <a:p>
            <a:fld id="{D57F1E4F-1CFF-5643-939E-217C01CDF565}" type="slidenum">
              <a:rPr lang="en-US" smtClean="0"/>
              <a:pPr/>
              <a:t>50</a:t>
            </a:fld>
            <a:endParaRPr lang="en-US" dirty="0"/>
          </a:p>
        </p:txBody>
      </p:sp>
      <p:sp>
        <p:nvSpPr>
          <p:cNvPr id="3" name="ZoneTexte 2"/>
          <p:cNvSpPr txBox="1"/>
          <p:nvPr/>
        </p:nvSpPr>
        <p:spPr>
          <a:xfrm>
            <a:off x="733329" y="642797"/>
            <a:ext cx="6165411" cy="369332"/>
          </a:xfrm>
          <a:prstGeom prst="rect">
            <a:avLst/>
          </a:prstGeom>
          <a:noFill/>
        </p:spPr>
        <p:txBody>
          <a:bodyPr wrap="square" rtlCol="0">
            <a:spAutoFit/>
          </a:bodyPr>
          <a:lstStyle/>
          <a:p>
            <a:r>
              <a:rPr lang="fr-FR" b="1" dirty="0">
                <a:solidFill>
                  <a:srgbClr val="003300"/>
                </a:solidFill>
                <a:latin typeface="Calibri" panose="020F0502020204030204" pitchFamily="34" charset="0"/>
              </a:rPr>
              <a:t>8</a:t>
            </a:r>
            <a:r>
              <a:rPr lang="fr-FR" b="1" dirty="0" smtClean="0">
                <a:solidFill>
                  <a:srgbClr val="003300"/>
                </a:solidFill>
                <a:latin typeface="Calibri" panose="020F0502020204030204" pitchFamily="34" charset="0"/>
              </a:rPr>
              <a:t>. Les biais de raisonnement ou de confirmation</a:t>
            </a:r>
            <a:endParaRPr lang="fr-FR" b="1" dirty="0">
              <a:solidFill>
                <a:srgbClr val="003300"/>
              </a:solidFill>
              <a:latin typeface="Calibri" panose="020F0502020204030204" pitchFamily="34" charset="0"/>
            </a:endParaRPr>
          </a:p>
        </p:txBody>
      </p:sp>
      <p:sp>
        <p:nvSpPr>
          <p:cNvPr id="4" name="ZoneTexte 3"/>
          <p:cNvSpPr txBox="1"/>
          <p:nvPr/>
        </p:nvSpPr>
        <p:spPr>
          <a:xfrm>
            <a:off x="817581" y="1097280"/>
            <a:ext cx="10574767" cy="5078313"/>
          </a:xfrm>
          <a:prstGeom prst="rect">
            <a:avLst/>
          </a:prstGeom>
          <a:noFill/>
        </p:spPr>
        <p:txBody>
          <a:bodyPr wrap="square" rtlCol="0">
            <a:spAutoFit/>
          </a:bodyPr>
          <a:lstStyle/>
          <a:p>
            <a:r>
              <a:rPr lang="fr-FR" dirty="0" smtClean="0">
                <a:solidFill>
                  <a:srgbClr val="003300"/>
                </a:solidFill>
              </a:rPr>
              <a:t>8.4. </a:t>
            </a:r>
            <a:r>
              <a:rPr lang="fr-FR" u="sng" dirty="0" smtClean="0">
                <a:solidFill>
                  <a:srgbClr val="003300"/>
                </a:solidFill>
              </a:rPr>
              <a:t>La bonne </a:t>
            </a:r>
            <a:r>
              <a:rPr lang="fr-FR" u="sng" dirty="0">
                <a:solidFill>
                  <a:srgbClr val="003300"/>
                </a:solidFill>
              </a:rPr>
              <a:t>foi </a:t>
            </a:r>
            <a:r>
              <a:rPr lang="fr-FR" u="sng" dirty="0" smtClean="0">
                <a:solidFill>
                  <a:srgbClr val="003300"/>
                </a:solidFill>
              </a:rPr>
              <a:t>d’un informateur n’est pas un critère suffisant de la validité d’une information</a:t>
            </a:r>
          </a:p>
          <a:p>
            <a:endParaRPr lang="fr-FR" dirty="0">
              <a:solidFill>
                <a:srgbClr val="003300"/>
              </a:solidFill>
            </a:endParaRPr>
          </a:p>
          <a:p>
            <a:pPr algn="just"/>
            <a:r>
              <a:rPr lang="fr-FR" dirty="0">
                <a:solidFill>
                  <a:srgbClr val="003300"/>
                </a:solidFill>
              </a:rPr>
              <a:t>Un témoin, un observateur ou un rapporteur peuvent diffuser une information fausse ou déformée, en toute bonne </a:t>
            </a:r>
            <a:r>
              <a:rPr lang="fr-FR" dirty="0" smtClean="0">
                <a:solidFill>
                  <a:srgbClr val="003300"/>
                </a:solidFill>
              </a:rPr>
              <a:t>foi (°). </a:t>
            </a:r>
            <a:r>
              <a:rPr lang="fr-FR" dirty="0">
                <a:solidFill>
                  <a:srgbClr val="003300"/>
                </a:solidFill>
              </a:rPr>
              <a:t>L’information originelle peut avoir été créée pour des raisons malhonnêtes. </a:t>
            </a:r>
            <a:endParaRPr lang="fr-FR" dirty="0" smtClean="0">
              <a:solidFill>
                <a:srgbClr val="003300"/>
              </a:solidFill>
            </a:endParaRPr>
          </a:p>
          <a:p>
            <a:pPr algn="just"/>
            <a:r>
              <a:rPr lang="fr-FR" dirty="0" smtClean="0">
                <a:solidFill>
                  <a:srgbClr val="003300"/>
                </a:solidFill>
              </a:rPr>
              <a:t>La </a:t>
            </a:r>
            <a:r>
              <a:rPr lang="fr-FR" dirty="0">
                <a:solidFill>
                  <a:srgbClr val="003300"/>
                </a:solidFill>
              </a:rPr>
              <a:t>bonne foi et l’honnêteté d’un informateur ne sont donc pas des arguments suffisants pour garantir la véracité de telle ou telle donnée.</a:t>
            </a:r>
          </a:p>
          <a:p>
            <a:pPr algn="just"/>
            <a:r>
              <a:rPr lang="fr-FR" b="1" dirty="0">
                <a:solidFill>
                  <a:srgbClr val="003300"/>
                </a:solidFill>
              </a:rPr>
              <a:t>La compétence du diffuseur par rapport au domaine concerné par l’information est, elle, fondamentale.</a:t>
            </a:r>
          </a:p>
          <a:p>
            <a:pPr algn="just"/>
            <a:r>
              <a:rPr lang="fr-FR" b="1" dirty="0">
                <a:solidFill>
                  <a:srgbClr val="003300"/>
                </a:solidFill>
              </a:rPr>
              <a:t>Beaucoup de gens honnêtes mais crédules acceptent certaines informations scientifiques ou économiques, en raison de leur faible niveau de connaissances dans ces </a:t>
            </a:r>
            <a:r>
              <a:rPr lang="fr-FR" b="1" dirty="0" smtClean="0">
                <a:solidFill>
                  <a:srgbClr val="003300"/>
                </a:solidFill>
              </a:rPr>
              <a:t>domaines (+).</a:t>
            </a:r>
            <a:endParaRPr lang="fr-FR" b="1" dirty="0">
              <a:solidFill>
                <a:srgbClr val="003300"/>
              </a:solidFill>
            </a:endParaRPr>
          </a:p>
          <a:p>
            <a:pPr algn="just"/>
            <a:r>
              <a:rPr lang="fr-FR" dirty="0">
                <a:solidFill>
                  <a:srgbClr val="003300"/>
                </a:solidFill>
              </a:rPr>
              <a:t>Souvent dans la relation de faits incroyables, comme ceux concernant les Ovnis, les gens se reposent sur des faits qu’ils ont </a:t>
            </a:r>
            <a:r>
              <a:rPr lang="fr-FR" dirty="0" smtClean="0">
                <a:solidFill>
                  <a:srgbClr val="003300"/>
                </a:solidFill>
              </a:rPr>
              <a:t>vécus [qu’ils ont rapporté en  toute bonne fois] </a:t>
            </a:r>
            <a:r>
              <a:rPr lang="fr-FR" dirty="0">
                <a:solidFill>
                  <a:srgbClr val="003300"/>
                </a:solidFill>
              </a:rPr>
              <a:t>et </a:t>
            </a:r>
            <a:r>
              <a:rPr lang="fr-FR" dirty="0" smtClean="0">
                <a:solidFill>
                  <a:srgbClr val="003300"/>
                </a:solidFill>
              </a:rPr>
              <a:t>interprété [souvent mal], </a:t>
            </a:r>
            <a:r>
              <a:rPr lang="fr-FR" dirty="0">
                <a:solidFill>
                  <a:srgbClr val="003300"/>
                </a:solidFill>
              </a:rPr>
              <a:t>ou bien sur ceux relatés par des </a:t>
            </a:r>
            <a:r>
              <a:rPr lang="fr-FR" dirty="0" smtClean="0">
                <a:solidFill>
                  <a:srgbClr val="003300"/>
                </a:solidFill>
              </a:rPr>
              <a:t>tiers, </a:t>
            </a:r>
            <a:r>
              <a:rPr lang="fr-FR" dirty="0">
                <a:solidFill>
                  <a:srgbClr val="003300"/>
                </a:solidFill>
              </a:rPr>
              <a:t>auxquels ils accordent le plus souvent une totale confiance, estimant qu’il s’agit de personnes réfléchies, honnêtes et donc, en la circonstance, incapables de se tromper ou de mentir</a:t>
            </a:r>
            <a:r>
              <a:rPr lang="fr-FR" dirty="0" smtClean="0">
                <a:solidFill>
                  <a:srgbClr val="003300"/>
                </a:solidFill>
              </a:rPr>
              <a:t>.</a:t>
            </a:r>
          </a:p>
          <a:p>
            <a:pPr algn="just"/>
            <a:r>
              <a:rPr lang="fr-FR" dirty="0" smtClean="0">
                <a:solidFill>
                  <a:srgbClr val="003300"/>
                </a:solidFill>
              </a:rPr>
              <a:t>Les gens ont d’autant plus confiances que les tiers sont des amis, des « autorités », des personnes connues pour leur honnêteté, leur « éthique » (religieux, policiers, juges …).</a:t>
            </a:r>
            <a:endParaRPr lang="fr-FR" dirty="0">
              <a:solidFill>
                <a:srgbClr val="003300"/>
              </a:solidFill>
            </a:endParaRPr>
          </a:p>
          <a:p>
            <a:pPr algn="just" hangingPunct="0"/>
            <a:r>
              <a:rPr lang="fr-FR" dirty="0" smtClean="0">
                <a:solidFill>
                  <a:srgbClr val="003300"/>
                </a:solidFill>
              </a:rPr>
              <a:t>(°) Henri </a:t>
            </a:r>
            <a:r>
              <a:rPr lang="fr-FR" dirty="0">
                <a:solidFill>
                  <a:srgbClr val="003300"/>
                </a:solidFill>
              </a:rPr>
              <a:t>Broch, </a:t>
            </a:r>
            <a:r>
              <a:rPr lang="fr-FR" i="1" dirty="0">
                <a:solidFill>
                  <a:srgbClr val="003300"/>
                </a:solidFill>
              </a:rPr>
              <a:t>Le Paranormal,</a:t>
            </a:r>
            <a:r>
              <a:rPr lang="fr-FR" dirty="0">
                <a:solidFill>
                  <a:srgbClr val="003300"/>
                </a:solidFill>
              </a:rPr>
              <a:t> Seuil, 1988 et Colloque de la Villette Paris 1989, compte rendu, pages 125 à 133.</a:t>
            </a:r>
          </a:p>
          <a:p>
            <a:pPr algn="just" hangingPunct="0"/>
            <a:r>
              <a:rPr lang="fr-FR" dirty="0" smtClean="0">
                <a:solidFill>
                  <a:srgbClr val="003300"/>
                </a:solidFill>
              </a:rPr>
              <a:t>(+) </a:t>
            </a:r>
            <a:r>
              <a:rPr lang="fr-FR" i="1" dirty="0" smtClean="0">
                <a:solidFill>
                  <a:srgbClr val="003300"/>
                </a:solidFill>
              </a:rPr>
              <a:t>La </a:t>
            </a:r>
            <a:r>
              <a:rPr lang="fr-FR" i="1" dirty="0">
                <a:solidFill>
                  <a:srgbClr val="003300"/>
                </a:solidFill>
              </a:rPr>
              <a:t>science face au défi du paranormal</a:t>
            </a:r>
            <a:r>
              <a:rPr lang="fr-FR" dirty="0">
                <a:solidFill>
                  <a:srgbClr val="003300"/>
                </a:solidFill>
              </a:rPr>
              <a:t>, ouvrage collectif du comité belge pour </a:t>
            </a:r>
            <a:r>
              <a:rPr lang="fr-FR" dirty="0" smtClean="0">
                <a:solidFill>
                  <a:srgbClr val="003300"/>
                </a:solidFill>
              </a:rPr>
              <a:t>l’investigation </a:t>
            </a:r>
            <a:r>
              <a:rPr lang="fr-FR" dirty="0">
                <a:solidFill>
                  <a:srgbClr val="003300"/>
                </a:solidFill>
              </a:rPr>
              <a:t>scientifique des phénomènes réputés paranormaux, édition Relie-Art, Bruxelles, Août 2005. </a:t>
            </a:r>
          </a:p>
        </p:txBody>
      </p:sp>
    </p:spTree>
    <p:extLst>
      <p:ext uri="{BB962C8B-B14F-4D97-AF65-F5344CB8AC3E}">
        <p14:creationId xmlns:p14="http://schemas.microsoft.com/office/powerpoint/2010/main" val="373520173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10902541" y="732729"/>
            <a:ext cx="542697" cy="279400"/>
          </a:xfrm>
        </p:spPr>
        <p:txBody>
          <a:bodyPr/>
          <a:lstStyle/>
          <a:p>
            <a:fld id="{D57F1E4F-1CFF-5643-939E-217C01CDF565}" type="slidenum">
              <a:rPr lang="en-US" smtClean="0"/>
              <a:pPr/>
              <a:t>51</a:t>
            </a:fld>
            <a:endParaRPr lang="en-US" dirty="0"/>
          </a:p>
        </p:txBody>
      </p:sp>
      <p:sp>
        <p:nvSpPr>
          <p:cNvPr id="3" name="ZoneTexte 2"/>
          <p:cNvSpPr txBox="1"/>
          <p:nvPr/>
        </p:nvSpPr>
        <p:spPr>
          <a:xfrm>
            <a:off x="733329" y="642797"/>
            <a:ext cx="6165411" cy="369332"/>
          </a:xfrm>
          <a:prstGeom prst="rect">
            <a:avLst/>
          </a:prstGeom>
          <a:noFill/>
        </p:spPr>
        <p:txBody>
          <a:bodyPr wrap="square" rtlCol="0">
            <a:spAutoFit/>
          </a:bodyPr>
          <a:lstStyle/>
          <a:p>
            <a:r>
              <a:rPr lang="fr-FR" b="1" dirty="0">
                <a:solidFill>
                  <a:srgbClr val="003300"/>
                </a:solidFill>
                <a:latin typeface="Calibri" panose="020F0502020204030204" pitchFamily="34" charset="0"/>
              </a:rPr>
              <a:t>8</a:t>
            </a:r>
            <a:r>
              <a:rPr lang="fr-FR" b="1" dirty="0" smtClean="0">
                <a:solidFill>
                  <a:srgbClr val="003300"/>
                </a:solidFill>
                <a:latin typeface="Calibri" panose="020F0502020204030204" pitchFamily="34" charset="0"/>
              </a:rPr>
              <a:t>. Les biais de raisonnement ou de confirmation</a:t>
            </a:r>
            <a:endParaRPr lang="fr-FR" b="1" dirty="0">
              <a:solidFill>
                <a:srgbClr val="003300"/>
              </a:solidFill>
              <a:latin typeface="Calibri" panose="020F0502020204030204" pitchFamily="34" charset="0"/>
            </a:endParaRPr>
          </a:p>
        </p:txBody>
      </p:sp>
      <p:sp>
        <p:nvSpPr>
          <p:cNvPr id="4" name="ZoneTexte 3"/>
          <p:cNvSpPr txBox="1"/>
          <p:nvPr/>
        </p:nvSpPr>
        <p:spPr>
          <a:xfrm>
            <a:off x="733329" y="1172584"/>
            <a:ext cx="10711909" cy="5078313"/>
          </a:xfrm>
          <a:prstGeom prst="rect">
            <a:avLst/>
          </a:prstGeom>
          <a:noFill/>
        </p:spPr>
        <p:txBody>
          <a:bodyPr wrap="square" rtlCol="0">
            <a:spAutoFit/>
          </a:bodyPr>
          <a:lstStyle/>
          <a:p>
            <a:r>
              <a:rPr lang="fr-FR" dirty="0">
                <a:solidFill>
                  <a:srgbClr val="003300"/>
                </a:solidFill>
              </a:rPr>
              <a:t>8.5. </a:t>
            </a:r>
            <a:r>
              <a:rPr lang="fr-FR" u="sng" dirty="0">
                <a:solidFill>
                  <a:srgbClr val="003300"/>
                </a:solidFill>
              </a:rPr>
              <a:t>Fragilité du témoignage humain et de la </a:t>
            </a:r>
            <a:r>
              <a:rPr lang="fr-FR" u="sng" dirty="0" smtClean="0">
                <a:solidFill>
                  <a:srgbClr val="003300"/>
                </a:solidFill>
              </a:rPr>
              <a:t>mémoire</a:t>
            </a:r>
          </a:p>
          <a:p>
            <a:endParaRPr lang="fr-FR" dirty="0" smtClean="0">
              <a:solidFill>
                <a:srgbClr val="003300"/>
              </a:solidFill>
            </a:endParaRPr>
          </a:p>
          <a:p>
            <a:pPr algn="just"/>
            <a:r>
              <a:rPr lang="fr-FR" dirty="0">
                <a:solidFill>
                  <a:srgbClr val="003300"/>
                </a:solidFill>
              </a:rPr>
              <a:t>Le témoignage humain </a:t>
            </a:r>
            <a:r>
              <a:rPr lang="fr-FR" dirty="0" smtClean="0">
                <a:solidFill>
                  <a:srgbClr val="003300"/>
                </a:solidFill>
              </a:rPr>
              <a:t>repose </a:t>
            </a:r>
            <a:r>
              <a:rPr lang="fr-FR" dirty="0">
                <a:solidFill>
                  <a:srgbClr val="003300"/>
                </a:solidFill>
              </a:rPr>
              <a:t>sur la mémoire. Il sera d’autant plus sujet à caution que le souvenir remonte loin dans le temps</a:t>
            </a:r>
            <a:r>
              <a:rPr lang="fr-FR" dirty="0" smtClean="0">
                <a:solidFill>
                  <a:srgbClr val="003300"/>
                </a:solidFill>
              </a:rPr>
              <a:t>. </a:t>
            </a:r>
            <a:r>
              <a:rPr lang="fr-FR" dirty="0">
                <a:solidFill>
                  <a:srgbClr val="003300"/>
                </a:solidFill>
              </a:rPr>
              <a:t>Le témoignage est le plus souvent une observation spontanée d’un fait non contrôlée scientifiquement et le plus souvent non reproductible. Puis il est interprété par le témoin en fonction de ses croyances, de ses connaissances, et il est donc plus ou moins le reflet des paradigmes de l’époque. Souvent, même si le témoin est animé de la meilleure volonté du monde, même s’il a le souci de s’en tenir à la vérité, il ajoute le chaînon manquant à ce qu’il a observé. Il complète l’événement de manière à lui donner la signification qu’il pense pouvoir y lire : « </a:t>
            </a:r>
            <a:r>
              <a:rPr lang="fr-FR" i="1" dirty="0">
                <a:solidFill>
                  <a:srgbClr val="003300"/>
                </a:solidFill>
              </a:rPr>
              <a:t>[plusieurs mois ou plusieurs années après les événements], le témoin oublie […] sa mémoire […] recréé à mesure ce qu’efface l’oubli, et cette recréation n’est jamais conforme à la réalité primitive</a:t>
            </a:r>
            <a:r>
              <a:rPr lang="fr-FR" dirty="0">
                <a:solidFill>
                  <a:srgbClr val="003300"/>
                </a:solidFill>
              </a:rPr>
              <a:t> » </a:t>
            </a:r>
            <a:r>
              <a:rPr lang="fr-FR" i="1" dirty="0">
                <a:solidFill>
                  <a:srgbClr val="003300"/>
                </a:solidFill>
              </a:rPr>
              <a:t>[elle peut être déformée par l’image légendaire ou mythique qu’a le fait, par l’émotion suscitée par le fait ou par des facteurs affectifs</a:t>
            </a:r>
            <a:r>
              <a:rPr lang="fr-FR" i="1" dirty="0" smtClean="0">
                <a:solidFill>
                  <a:srgbClr val="003300"/>
                </a:solidFill>
              </a:rPr>
              <a:t>]</a:t>
            </a:r>
            <a:r>
              <a:rPr lang="fr-FR" dirty="0">
                <a:solidFill>
                  <a:srgbClr val="003300"/>
                </a:solidFill>
              </a:rPr>
              <a:t> </a:t>
            </a:r>
            <a:r>
              <a:rPr lang="fr-FR" dirty="0" smtClean="0">
                <a:solidFill>
                  <a:srgbClr val="003300"/>
                </a:solidFill>
              </a:rPr>
              <a:t>» (°).</a:t>
            </a:r>
            <a:endParaRPr lang="fr-FR" dirty="0">
              <a:solidFill>
                <a:srgbClr val="003300"/>
              </a:solidFill>
            </a:endParaRPr>
          </a:p>
          <a:p>
            <a:pPr algn="just" hangingPunct="0"/>
            <a:r>
              <a:rPr lang="fr-FR" dirty="0">
                <a:solidFill>
                  <a:srgbClr val="003300"/>
                </a:solidFill>
              </a:rPr>
              <a:t>Le témoin peut inconsciemment ou non déformer son récit pour le rendre plus présentable ou crédible. Il peut voir un lien logique entre des évènements [lien non fondé], les interpréter et aller jusqu’à en éliminer les détails incompris. Il peut aussi se mettre à son avantage, dans son récit. Son amour propre peut ensuite l’empêcher d’admettre la fausseté de son récit ou de son interprétation. Le fait d’être mis au courant de nouvelles informations peut influencer considérablement le souvenir qu’il peut avoir de l’évènement. </a:t>
            </a:r>
            <a:endParaRPr lang="fr-FR" dirty="0" smtClean="0">
              <a:solidFill>
                <a:srgbClr val="003300"/>
              </a:solidFill>
            </a:endParaRPr>
          </a:p>
          <a:p>
            <a:pPr algn="just" hangingPunct="0"/>
            <a:r>
              <a:rPr lang="fr-FR" dirty="0" smtClean="0">
                <a:solidFill>
                  <a:srgbClr val="003300"/>
                </a:solidFill>
              </a:rPr>
              <a:t>(°) Jean </a:t>
            </a:r>
            <a:r>
              <a:rPr lang="fr-FR" dirty="0">
                <a:solidFill>
                  <a:srgbClr val="003300"/>
                </a:solidFill>
              </a:rPr>
              <a:t>Norton Cru,  </a:t>
            </a:r>
            <a:r>
              <a:rPr lang="fr-FR" i="1" dirty="0">
                <a:solidFill>
                  <a:srgbClr val="003300"/>
                </a:solidFill>
              </a:rPr>
              <a:t>Du témoignage </a:t>
            </a:r>
            <a:r>
              <a:rPr lang="fr-FR" dirty="0">
                <a:solidFill>
                  <a:srgbClr val="003300"/>
                </a:solidFill>
              </a:rPr>
              <a:t>Ed. Etincelles, 1929 &amp; réédition  Ed. Allia 1998</a:t>
            </a:r>
            <a:r>
              <a:rPr lang="fr-FR" dirty="0" smtClean="0">
                <a:solidFill>
                  <a:srgbClr val="003300"/>
                </a:solidFill>
              </a:rPr>
              <a:t>.</a:t>
            </a:r>
            <a:endParaRPr lang="fr-FR" dirty="0">
              <a:solidFill>
                <a:srgbClr val="003300"/>
              </a:solidFill>
            </a:endParaRPr>
          </a:p>
        </p:txBody>
      </p:sp>
    </p:spTree>
    <p:extLst>
      <p:ext uri="{BB962C8B-B14F-4D97-AF65-F5344CB8AC3E}">
        <p14:creationId xmlns:p14="http://schemas.microsoft.com/office/powerpoint/2010/main" val="19981753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10948877" y="732729"/>
            <a:ext cx="542697" cy="279400"/>
          </a:xfrm>
        </p:spPr>
        <p:txBody>
          <a:bodyPr/>
          <a:lstStyle/>
          <a:p>
            <a:fld id="{D57F1E4F-1CFF-5643-939E-217C01CDF565}" type="slidenum">
              <a:rPr lang="en-US" smtClean="0"/>
              <a:pPr/>
              <a:t>52</a:t>
            </a:fld>
            <a:endParaRPr lang="en-US" dirty="0"/>
          </a:p>
        </p:txBody>
      </p:sp>
      <p:sp>
        <p:nvSpPr>
          <p:cNvPr id="3" name="ZoneTexte 2"/>
          <p:cNvSpPr txBox="1"/>
          <p:nvPr/>
        </p:nvSpPr>
        <p:spPr>
          <a:xfrm>
            <a:off x="733329" y="642797"/>
            <a:ext cx="6165411" cy="369332"/>
          </a:xfrm>
          <a:prstGeom prst="rect">
            <a:avLst/>
          </a:prstGeom>
          <a:noFill/>
        </p:spPr>
        <p:txBody>
          <a:bodyPr wrap="square" rtlCol="0">
            <a:spAutoFit/>
          </a:bodyPr>
          <a:lstStyle/>
          <a:p>
            <a:r>
              <a:rPr lang="fr-FR" b="1" dirty="0">
                <a:solidFill>
                  <a:srgbClr val="003300"/>
                </a:solidFill>
                <a:latin typeface="Calibri" panose="020F0502020204030204" pitchFamily="34" charset="0"/>
              </a:rPr>
              <a:t>8</a:t>
            </a:r>
            <a:r>
              <a:rPr lang="fr-FR" b="1" dirty="0" smtClean="0">
                <a:solidFill>
                  <a:srgbClr val="003300"/>
                </a:solidFill>
                <a:latin typeface="Calibri" panose="020F0502020204030204" pitchFamily="34" charset="0"/>
              </a:rPr>
              <a:t>. Les biais de raisonnement ou de confirmation</a:t>
            </a:r>
            <a:endParaRPr lang="fr-FR" b="1" dirty="0">
              <a:solidFill>
                <a:srgbClr val="003300"/>
              </a:solidFill>
              <a:latin typeface="Calibri" panose="020F0502020204030204" pitchFamily="34" charset="0"/>
            </a:endParaRPr>
          </a:p>
        </p:txBody>
      </p:sp>
      <p:sp>
        <p:nvSpPr>
          <p:cNvPr id="4" name="ZoneTexte 3"/>
          <p:cNvSpPr txBox="1"/>
          <p:nvPr/>
        </p:nvSpPr>
        <p:spPr>
          <a:xfrm>
            <a:off x="733329" y="1183341"/>
            <a:ext cx="10486897" cy="2862322"/>
          </a:xfrm>
          <a:prstGeom prst="rect">
            <a:avLst/>
          </a:prstGeom>
          <a:noFill/>
        </p:spPr>
        <p:txBody>
          <a:bodyPr wrap="square" rtlCol="0">
            <a:spAutoFit/>
          </a:bodyPr>
          <a:lstStyle/>
          <a:p>
            <a:r>
              <a:rPr lang="fr-FR" dirty="0">
                <a:solidFill>
                  <a:srgbClr val="003300"/>
                </a:solidFill>
              </a:rPr>
              <a:t>8.6. </a:t>
            </a:r>
            <a:r>
              <a:rPr lang="fr-FR" u="sng" dirty="0">
                <a:solidFill>
                  <a:srgbClr val="003300"/>
                </a:solidFill>
              </a:rPr>
              <a:t>Effet de non-spécificité </a:t>
            </a:r>
            <a:r>
              <a:rPr lang="fr-FR" u="sng" dirty="0" smtClean="0">
                <a:solidFill>
                  <a:srgbClr val="003300"/>
                </a:solidFill>
              </a:rPr>
              <a:t>réciproque</a:t>
            </a:r>
          </a:p>
          <a:p>
            <a:endParaRPr lang="fr-FR" dirty="0">
              <a:solidFill>
                <a:srgbClr val="003300"/>
              </a:solidFill>
            </a:endParaRPr>
          </a:p>
          <a:p>
            <a:pPr algn="just"/>
            <a:r>
              <a:rPr lang="fr-FR" i="1" dirty="0">
                <a:solidFill>
                  <a:srgbClr val="003300"/>
                </a:solidFill>
              </a:rPr>
              <a:t>La non-affirmation de l’existence [ou de la non existence] d’un phénomène ne confirme pas nécessairement son existence. </a:t>
            </a:r>
          </a:p>
          <a:p>
            <a:pPr algn="just"/>
            <a:endParaRPr lang="fr-FR" dirty="0" smtClean="0">
              <a:solidFill>
                <a:srgbClr val="003300"/>
              </a:solidFill>
            </a:endParaRPr>
          </a:p>
          <a:p>
            <a:pPr algn="just"/>
            <a:r>
              <a:rPr lang="fr-FR" dirty="0" smtClean="0">
                <a:solidFill>
                  <a:srgbClr val="003300"/>
                </a:solidFill>
              </a:rPr>
              <a:t>Par </a:t>
            </a:r>
            <a:r>
              <a:rPr lang="fr-FR" dirty="0">
                <a:solidFill>
                  <a:srgbClr val="003300"/>
                </a:solidFill>
              </a:rPr>
              <a:t>exemple, ce n’est pas parce qu’on manque de preuves pour justifier [ou infirmer] l’existence d’une vie extraterrestre qu’il faut </a:t>
            </a:r>
            <a:r>
              <a:rPr lang="fr-FR" dirty="0" smtClean="0">
                <a:solidFill>
                  <a:srgbClr val="003300"/>
                </a:solidFill>
              </a:rPr>
              <a:t>admettre, a priori [surtout sans esprit critique], </a:t>
            </a:r>
            <a:r>
              <a:rPr lang="fr-FR" dirty="0">
                <a:solidFill>
                  <a:srgbClr val="003300"/>
                </a:solidFill>
              </a:rPr>
              <a:t>comme certains « ufologues </a:t>
            </a:r>
            <a:r>
              <a:rPr lang="fr-FR" dirty="0" smtClean="0">
                <a:solidFill>
                  <a:srgbClr val="003300"/>
                </a:solidFill>
              </a:rPr>
              <a:t>» (°), </a:t>
            </a:r>
            <a:r>
              <a:rPr lang="fr-FR" dirty="0">
                <a:solidFill>
                  <a:srgbClr val="003300"/>
                </a:solidFill>
              </a:rPr>
              <a:t>qu’une vie extraterrestre existe nécessairement</a:t>
            </a:r>
            <a:r>
              <a:rPr lang="fr-FR" dirty="0" smtClean="0">
                <a:solidFill>
                  <a:srgbClr val="003300"/>
                </a:solidFill>
              </a:rPr>
              <a:t>. Elle existe peut-être, mais nous n’en avons pas la preuve.</a:t>
            </a:r>
          </a:p>
          <a:p>
            <a:pPr algn="just"/>
            <a:endParaRPr lang="fr-FR" dirty="0" smtClean="0">
              <a:solidFill>
                <a:srgbClr val="003300"/>
              </a:solidFill>
            </a:endParaRPr>
          </a:p>
          <a:p>
            <a:pPr algn="just"/>
            <a:r>
              <a:rPr lang="fr-FR" dirty="0" smtClean="0">
                <a:solidFill>
                  <a:srgbClr val="003300"/>
                </a:solidFill>
              </a:rPr>
              <a:t>(°) Personne qui étudie les OVNI, les objets volants non identifiés.</a:t>
            </a:r>
            <a:endParaRPr lang="fr-FR" dirty="0">
              <a:solidFill>
                <a:srgbClr val="003300"/>
              </a:solidFill>
            </a:endParaRPr>
          </a:p>
        </p:txBody>
      </p:sp>
    </p:spTree>
    <p:extLst>
      <p:ext uri="{BB962C8B-B14F-4D97-AF65-F5344CB8AC3E}">
        <p14:creationId xmlns:p14="http://schemas.microsoft.com/office/powerpoint/2010/main" val="322304649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D57F1E4F-1CFF-5643-939E-217C01CDF565}" type="slidenum">
              <a:rPr lang="en-US" smtClean="0"/>
              <a:pPr/>
              <a:t>53</a:t>
            </a:fld>
            <a:endParaRPr lang="en-US" dirty="0"/>
          </a:p>
        </p:txBody>
      </p:sp>
      <p:sp>
        <p:nvSpPr>
          <p:cNvPr id="3" name="Espace réservé du numéro de diapositive 1"/>
          <p:cNvSpPr txBox="1">
            <a:spLocks/>
          </p:cNvSpPr>
          <p:nvPr/>
        </p:nvSpPr>
        <p:spPr>
          <a:xfrm>
            <a:off x="10913298" y="732729"/>
            <a:ext cx="542697" cy="279400"/>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mtClean="0"/>
              <a:pPr/>
              <a:t>53</a:t>
            </a:fld>
            <a:endParaRPr lang="en-US" dirty="0"/>
          </a:p>
        </p:txBody>
      </p:sp>
      <p:sp>
        <p:nvSpPr>
          <p:cNvPr id="4" name="ZoneTexte 3"/>
          <p:cNvSpPr txBox="1"/>
          <p:nvPr/>
        </p:nvSpPr>
        <p:spPr>
          <a:xfrm>
            <a:off x="733329" y="642797"/>
            <a:ext cx="6165411" cy="369332"/>
          </a:xfrm>
          <a:prstGeom prst="rect">
            <a:avLst/>
          </a:prstGeom>
          <a:noFill/>
        </p:spPr>
        <p:txBody>
          <a:bodyPr wrap="square" rtlCol="0">
            <a:spAutoFit/>
          </a:bodyPr>
          <a:lstStyle/>
          <a:p>
            <a:r>
              <a:rPr lang="fr-FR" b="1" dirty="0">
                <a:solidFill>
                  <a:srgbClr val="003300"/>
                </a:solidFill>
                <a:latin typeface="Calibri" panose="020F0502020204030204" pitchFamily="34" charset="0"/>
              </a:rPr>
              <a:t>8</a:t>
            </a:r>
            <a:r>
              <a:rPr lang="fr-FR" b="1" dirty="0" smtClean="0">
                <a:solidFill>
                  <a:srgbClr val="003300"/>
                </a:solidFill>
                <a:latin typeface="Calibri" panose="020F0502020204030204" pitchFamily="34" charset="0"/>
              </a:rPr>
              <a:t>. Les biais de raisonnement ou de confirmation</a:t>
            </a:r>
            <a:endParaRPr lang="fr-FR" b="1" dirty="0">
              <a:solidFill>
                <a:srgbClr val="003300"/>
              </a:solidFill>
              <a:latin typeface="Calibri" panose="020F0502020204030204" pitchFamily="34" charset="0"/>
            </a:endParaRPr>
          </a:p>
        </p:txBody>
      </p:sp>
      <p:sp>
        <p:nvSpPr>
          <p:cNvPr id="5" name="ZoneTexte 4"/>
          <p:cNvSpPr txBox="1"/>
          <p:nvPr/>
        </p:nvSpPr>
        <p:spPr>
          <a:xfrm>
            <a:off x="733329" y="1140311"/>
            <a:ext cx="10605231" cy="5078313"/>
          </a:xfrm>
          <a:prstGeom prst="rect">
            <a:avLst/>
          </a:prstGeom>
          <a:noFill/>
        </p:spPr>
        <p:txBody>
          <a:bodyPr wrap="square" rtlCol="0">
            <a:spAutoFit/>
          </a:bodyPr>
          <a:lstStyle/>
          <a:p>
            <a:r>
              <a:rPr lang="fr-FR" dirty="0" smtClean="0">
                <a:solidFill>
                  <a:srgbClr val="003300"/>
                </a:solidFill>
              </a:rPr>
              <a:t>8.7. </a:t>
            </a:r>
            <a:r>
              <a:rPr lang="fr-FR" u="sng" dirty="0" smtClean="0">
                <a:solidFill>
                  <a:srgbClr val="003300"/>
                </a:solidFill>
              </a:rPr>
              <a:t>L’absence </a:t>
            </a:r>
            <a:r>
              <a:rPr lang="fr-FR" u="sng" dirty="0">
                <a:solidFill>
                  <a:srgbClr val="003300"/>
                </a:solidFill>
              </a:rPr>
              <a:t>de preuve n’est pas la preuve de l’absence d’un fait</a:t>
            </a:r>
          </a:p>
          <a:p>
            <a:endParaRPr lang="fr-FR" u="sng" dirty="0" smtClean="0">
              <a:solidFill>
                <a:srgbClr val="003300"/>
              </a:solidFill>
            </a:endParaRPr>
          </a:p>
          <a:p>
            <a:pPr algn="just"/>
            <a:r>
              <a:rPr lang="fr-FR" dirty="0" smtClean="0">
                <a:solidFill>
                  <a:srgbClr val="003300"/>
                </a:solidFill>
              </a:rPr>
              <a:t>L’absence </a:t>
            </a:r>
            <a:r>
              <a:rPr lang="fr-FR" dirty="0">
                <a:solidFill>
                  <a:srgbClr val="003300"/>
                </a:solidFill>
              </a:rPr>
              <a:t>de preuve pour un fait, à un moment donné, n’est pas la preuve de l’inexistence de cette preuve. L’impossibilité de démontrer un phénomène n’est pas un argument d’inexistence car certaines « bizarreries » peuvent être probables scientifiquement ou /et découvertes et expliquées ultérieurement</a:t>
            </a:r>
            <a:r>
              <a:rPr lang="fr-FR" dirty="0" smtClean="0">
                <a:solidFill>
                  <a:srgbClr val="003300"/>
                </a:solidFill>
              </a:rPr>
              <a:t>.</a:t>
            </a:r>
          </a:p>
          <a:p>
            <a:pPr algn="just"/>
            <a:endParaRPr lang="fr-FR" dirty="0">
              <a:solidFill>
                <a:srgbClr val="003300"/>
              </a:solidFill>
            </a:endParaRPr>
          </a:p>
          <a:p>
            <a:pPr algn="just"/>
            <a:r>
              <a:rPr lang="fr-FR" dirty="0">
                <a:solidFill>
                  <a:srgbClr val="003300"/>
                </a:solidFill>
              </a:rPr>
              <a:t>C’est le cas de la foudre en boule, reproductible en laboratoire, pour laquelle il y a de nombreux témoignages et dont la stabilité observée durant quelques secondes dans la nature est encore difficilement explicable par les </a:t>
            </a:r>
            <a:r>
              <a:rPr lang="fr-FR" dirty="0" smtClean="0">
                <a:solidFill>
                  <a:srgbClr val="003300"/>
                </a:solidFill>
              </a:rPr>
              <a:t>physiciens (°).</a:t>
            </a:r>
          </a:p>
          <a:p>
            <a:pPr algn="just"/>
            <a:endParaRPr lang="fr-FR" dirty="0">
              <a:solidFill>
                <a:srgbClr val="003300"/>
              </a:solidFill>
            </a:endParaRPr>
          </a:p>
          <a:p>
            <a:pPr algn="just"/>
            <a:r>
              <a:rPr lang="fr-FR" dirty="0">
                <a:solidFill>
                  <a:srgbClr val="003300"/>
                </a:solidFill>
              </a:rPr>
              <a:t>C’est aussi le cas de la vie extraterrestre, dont on n’a pu prouver l’existence jusqu’à maintenant, mais que les scientifiques, dans leur grande majorité, estiment probable en raison du grand nombre d’étoiles semblables au Soleil dans le cosmos, de l’existence d’exo-planètes et du fait que l’on retrouve partout dans l’Univers le cycle carbone-azote-hydrogène-oxygène… et la présence d’acides aminés</a:t>
            </a:r>
            <a:r>
              <a:rPr lang="fr-FR" dirty="0" smtClean="0">
                <a:solidFill>
                  <a:srgbClr val="003300"/>
                </a:solidFill>
              </a:rPr>
              <a:t>.</a:t>
            </a:r>
          </a:p>
          <a:p>
            <a:pPr algn="just"/>
            <a:endParaRPr lang="fr-FR" dirty="0">
              <a:solidFill>
                <a:srgbClr val="003300"/>
              </a:solidFill>
            </a:endParaRPr>
          </a:p>
          <a:p>
            <a:pPr algn="just"/>
            <a:r>
              <a:rPr lang="fr-FR" dirty="0">
                <a:solidFill>
                  <a:srgbClr val="003300"/>
                </a:solidFill>
              </a:rPr>
              <a:t>Mais tant qu’un fait n’a pas été prouvé, il convient de rester prudent</a:t>
            </a:r>
            <a:r>
              <a:rPr lang="fr-FR" dirty="0" smtClean="0">
                <a:solidFill>
                  <a:srgbClr val="003300"/>
                </a:solidFill>
              </a:rPr>
              <a:t>.</a:t>
            </a:r>
          </a:p>
          <a:p>
            <a:pPr algn="just"/>
            <a:endParaRPr lang="fr-FR" dirty="0">
              <a:solidFill>
                <a:srgbClr val="003300"/>
              </a:solidFill>
            </a:endParaRPr>
          </a:p>
          <a:p>
            <a:pPr algn="just"/>
            <a:r>
              <a:rPr lang="fr-FR" dirty="0" smtClean="0">
                <a:solidFill>
                  <a:srgbClr val="003300"/>
                </a:solidFill>
              </a:rPr>
              <a:t>(°) La </a:t>
            </a:r>
            <a:r>
              <a:rPr lang="fr-FR" dirty="0">
                <a:solidFill>
                  <a:srgbClr val="003300"/>
                </a:solidFill>
              </a:rPr>
              <a:t>foudre en boule serait, selon les physiciens des plasmas, un plasma, c’est-à-dire un gaz ionisé « froid </a:t>
            </a:r>
            <a:r>
              <a:rPr lang="fr-FR" dirty="0" smtClean="0">
                <a:solidFill>
                  <a:srgbClr val="003300"/>
                </a:solidFill>
              </a:rPr>
              <a:t>».</a:t>
            </a:r>
            <a:endParaRPr lang="fr-FR" dirty="0">
              <a:solidFill>
                <a:srgbClr val="003300"/>
              </a:solidFill>
            </a:endParaRPr>
          </a:p>
        </p:txBody>
      </p:sp>
    </p:spTree>
    <p:extLst>
      <p:ext uri="{BB962C8B-B14F-4D97-AF65-F5344CB8AC3E}">
        <p14:creationId xmlns:p14="http://schemas.microsoft.com/office/powerpoint/2010/main" val="241069845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D57F1E4F-1CFF-5643-939E-217C01CDF565}" type="slidenum">
              <a:rPr lang="en-US" smtClean="0"/>
              <a:pPr/>
              <a:t>54</a:t>
            </a:fld>
            <a:endParaRPr lang="en-US" dirty="0"/>
          </a:p>
        </p:txBody>
      </p:sp>
      <p:sp>
        <p:nvSpPr>
          <p:cNvPr id="3" name="ZoneTexte 2"/>
          <p:cNvSpPr txBox="1"/>
          <p:nvPr/>
        </p:nvSpPr>
        <p:spPr>
          <a:xfrm>
            <a:off x="733329" y="642797"/>
            <a:ext cx="6165411" cy="369332"/>
          </a:xfrm>
          <a:prstGeom prst="rect">
            <a:avLst/>
          </a:prstGeom>
          <a:noFill/>
        </p:spPr>
        <p:txBody>
          <a:bodyPr wrap="square" rtlCol="0">
            <a:spAutoFit/>
          </a:bodyPr>
          <a:lstStyle/>
          <a:p>
            <a:r>
              <a:rPr lang="fr-FR" b="1" dirty="0">
                <a:solidFill>
                  <a:srgbClr val="003300"/>
                </a:solidFill>
                <a:latin typeface="Calibri" panose="020F0502020204030204" pitchFamily="34" charset="0"/>
              </a:rPr>
              <a:t>8</a:t>
            </a:r>
            <a:r>
              <a:rPr lang="fr-FR" b="1" dirty="0" smtClean="0">
                <a:solidFill>
                  <a:srgbClr val="003300"/>
                </a:solidFill>
                <a:latin typeface="Calibri" panose="020F0502020204030204" pitchFamily="34" charset="0"/>
              </a:rPr>
              <a:t>. Les biais de raisonnement ou de confirmation</a:t>
            </a:r>
            <a:endParaRPr lang="fr-FR" b="1" dirty="0">
              <a:solidFill>
                <a:srgbClr val="003300"/>
              </a:solidFill>
              <a:latin typeface="Calibri" panose="020F0502020204030204" pitchFamily="34" charset="0"/>
            </a:endParaRPr>
          </a:p>
        </p:txBody>
      </p:sp>
      <p:sp>
        <p:nvSpPr>
          <p:cNvPr id="4" name="ZoneTexte 3"/>
          <p:cNvSpPr txBox="1"/>
          <p:nvPr/>
        </p:nvSpPr>
        <p:spPr>
          <a:xfrm>
            <a:off x="733329" y="1215614"/>
            <a:ext cx="10766596" cy="4785926"/>
          </a:xfrm>
          <a:prstGeom prst="rect">
            <a:avLst/>
          </a:prstGeom>
          <a:noFill/>
        </p:spPr>
        <p:txBody>
          <a:bodyPr wrap="square" rtlCol="0">
            <a:spAutoFit/>
          </a:bodyPr>
          <a:lstStyle/>
          <a:p>
            <a:r>
              <a:rPr lang="fr-FR" dirty="0" smtClean="0">
                <a:solidFill>
                  <a:srgbClr val="003300"/>
                </a:solidFill>
              </a:rPr>
              <a:t>8.8. </a:t>
            </a:r>
            <a:r>
              <a:rPr lang="fr-FR" u="sng" dirty="0">
                <a:solidFill>
                  <a:srgbClr val="003300"/>
                </a:solidFill>
              </a:rPr>
              <a:t>Raisonnement analogique ou raisonnement par </a:t>
            </a:r>
            <a:r>
              <a:rPr lang="fr-FR" u="sng" dirty="0" smtClean="0">
                <a:solidFill>
                  <a:srgbClr val="003300"/>
                </a:solidFill>
              </a:rPr>
              <a:t>similitude</a:t>
            </a:r>
          </a:p>
          <a:p>
            <a:pPr algn="just"/>
            <a:endParaRPr lang="fr-FR" sz="1700" dirty="0" smtClean="0">
              <a:solidFill>
                <a:srgbClr val="003300"/>
              </a:solidFill>
            </a:endParaRPr>
          </a:p>
          <a:p>
            <a:pPr algn="just"/>
            <a:r>
              <a:rPr lang="fr-FR" i="1" dirty="0">
                <a:solidFill>
                  <a:srgbClr val="003300"/>
                </a:solidFill>
              </a:rPr>
              <a:t>L’analogie n’est pas une preuve</a:t>
            </a:r>
            <a:r>
              <a:rPr lang="fr-FR" dirty="0">
                <a:solidFill>
                  <a:srgbClr val="003300"/>
                </a:solidFill>
              </a:rPr>
              <a:t>. Ce raisonnement intuitif peut être </a:t>
            </a:r>
            <a:r>
              <a:rPr lang="fr-FR" dirty="0" smtClean="0">
                <a:solidFill>
                  <a:srgbClr val="003300"/>
                </a:solidFill>
              </a:rPr>
              <a:t>trompeur et abuser notre raison. </a:t>
            </a:r>
          </a:p>
          <a:p>
            <a:pPr algn="just"/>
            <a:endParaRPr lang="fr-FR" dirty="0" smtClean="0">
              <a:solidFill>
                <a:srgbClr val="003300"/>
              </a:solidFill>
            </a:endParaRPr>
          </a:p>
          <a:p>
            <a:pPr algn="just"/>
            <a:r>
              <a:rPr lang="fr-FR" dirty="0" smtClean="0">
                <a:solidFill>
                  <a:srgbClr val="003300"/>
                </a:solidFill>
              </a:rPr>
              <a:t>Dans </a:t>
            </a:r>
            <a:r>
              <a:rPr lang="fr-FR" dirty="0">
                <a:solidFill>
                  <a:srgbClr val="003300"/>
                </a:solidFill>
              </a:rPr>
              <a:t>une tribu sud-africaine, à la pleine lune, on suspendait à un arbre une outre remplie de lait parce que la tribu avait découvert qu’une vertu de guérison par le lait semblait liée à l’exposition de ce lait aux rayons de la lune. En fait, la véritable explication du phénomène tenait dans l’humidification par le lait de l’enveloppement extérieur de l’outre, ce qui contribuait au développement d’une </a:t>
            </a:r>
            <a:r>
              <a:rPr lang="fr-FR" i="1" dirty="0">
                <a:solidFill>
                  <a:srgbClr val="003300"/>
                </a:solidFill>
              </a:rPr>
              <a:t>certaine moisissure aux vertus bactéricides</a:t>
            </a:r>
            <a:r>
              <a:rPr lang="fr-FR" dirty="0">
                <a:solidFill>
                  <a:srgbClr val="003300"/>
                </a:solidFill>
              </a:rPr>
              <a:t>. Ce n’est donc pas la pleine lune qui développait les vertus médicinales de la préparation.</a:t>
            </a:r>
          </a:p>
          <a:p>
            <a:pPr algn="just"/>
            <a:endParaRPr lang="fr-FR" dirty="0" smtClean="0">
              <a:solidFill>
                <a:srgbClr val="003300"/>
              </a:solidFill>
            </a:endParaRPr>
          </a:p>
          <a:p>
            <a:pPr algn="just"/>
            <a:r>
              <a:rPr lang="fr-FR" dirty="0" smtClean="0">
                <a:solidFill>
                  <a:srgbClr val="003300"/>
                </a:solidFill>
              </a:rPr>
              <a:t>Il </a:t>
            </a:r>
            <a:r>
              <a:rPr lang="fr-FR" dirty="0">
                <a:solidFill>
                  <a:srgbClr val="003300"/>
                </a:solidFill>
              </a:rPr>
              <a:t>existe aussi un autre type d’erreur de raisonnement, semblable à celui-ci, par analogie, comme dans le cas de l’homéopathie. En effet, dans celle-ci, si un produit ingéré à haute dose provoque des coliques, on suppose qu’à faible dose, en raison du postulat d’un hypothétique « principe de similitude », ce produit soignera les coliques. Ce raisonnement est proche du raisonnement magique. C’est en fait un « principe de similitude » non vérifié scientifiquement. Le </a:t>
            </a:r>
            <a:r>
              <a:rPr lang="fr-FR" dirty="0" smtClean="0">
                <a:solidFill>
                  <a:srgbClr val="003300"/>
                </a:solidFill>
              </a:rPr>
              <a:t>« principe </a:t>
            </a:r>
            <a:r>
              <a:rPr lang="fr-FR" dirty="0">
                <a:solidFill>
                  <a:srgbClr val="003300"/>
                </a:solidFill>
              </a:rPr>
              <a:t>des </a:t>
            </a:r>
            <a:r>
              <a:rPr lang="fr-FR" dirty="0" smtClean="0">
                <a:solidFill>
                  <a:srgbClr val="003300"/>
                </a:solidFill>
              </a:rPr>
              <a:t>semblables » </a:t>
            </a:r>
            <a:r>
              <a:rPr lang="fr-FR" dirty="0">
                <a:solidFill>
                  <a:srgbClr val="003300"/>
                </a:solidFill>
              </a:rPr>
              <a:t>règne partout dans les mythologies et les métaphysiques. On croit en général en la citation « </a:t>
            </a:r>
            <a:r>
              <a:rPr lang="fr-FR" i="1" dirty="0">
                <a:solidFill>
                  <a:srgbClr val="003300"/>
                </a:solidFill>
              </a:rPr>
              <a:t>Qui se ressemble, s’assemble</a:t>
            </a:r>
            <a:r>
              <a:rPr lang="fr-FR" dirty="0">
                <a:solidFill>
                  <a:srgbClr val="003300"/>
                </a:solidFill>
              </a:rPr>
              <a:t> ».</a:t>
            </a:r>
          </a:p>
          <a:p>
            <a:pPr algn="just"/>
            <a:r>
              <a:rPr lang="fr-FR" dirty="0">
                <a:solidFill>
                  <a:srgbClr val="003300"/>
                </a:solidFill>
              </a:rPr>
              <a:t>C’est ce type de raisonnement par analogie qui intervient dans la pensée magique.</a:t>
            </a:r>
          </a:p>
        </p:txBody>
      </p:sp>
    </p:spTree>
    <p:extLst>
      <p:ext uri="{BB962C8B-B14F-4D97-AF65-F5344CB8AC3E}">
        <p14:creationId xmlns:p14="http://schemas.microsoft.com/office/powerpoint/2010/main" val="347502069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10859511" y="687763"/>
            <a:ext cx="542697" cy="279400"/>
          </a:xfrm>
        </p:spPr>
        <p:txBody>
          <a:bodyPr/>
          <a:lstStyle/>
          <a:p>
            <a:fld id="{D57F1E4F-1CFF-5643-939E-217C01CDF565}" type="slidenum">
              <a:rPr lang="en-US" smtClean="0"/>
              <a:pPr/>
              <a:t>55</a:t>
            </a:fld>
            <a:endParaRPr lang="en-US" dirty="0"/>
          </a:p>
        </p:txBody>
      </p:sp>
      <p:sp>
        <p:nvSpPr>
          <p:cNvPr id="3" name="ZoneTexte 2"/>
          <p:cNvSpPr txBox="1"/>
          <p:nvPr/>
        </p:nvSpPr>
        <p:spPr>
          <a:xfrm>
            <a:off x="733329" y="642797"/>
            <a:ext cx="6165411" cy="369332"/>
          </a:xfrm>
          <a:prstGeom prst="rect">
            <a:avLst/>
          </a:prstGeom>
          <a:noFill/>
        </p:spPr>
        <p:txBody>
          <a:bodyPr wrap="square" rtlCol="0">
            <a:spAutoFit/>
          </a:bodyPr>
          <a:lstStyle/>
          <a:p>
            <a:r>
              <a:rPr lang="fr-FR" b="1" dirty="0">
                <a:solidFill>
                  <a:srgbClr val="003300"/>
                </a:solidFill>
                <a:latin typeface="Calibri" panose="020F0502020204030204" pitchFamily="34" charset="0"/>
              </a:rPr>
              <a:t>8</a:t>
            </a:r>
            <a:r>
              <a:rPr lang="fr-FR" b="1" dirty="0" smtClean="0">
                <a:solidFill>
                  <a:srgbClr val="003300"/>
                </a:solidFill>
                <a:latin typeface="Calibri" panose="020F0502020204030204" pitchFamily="34" charset="0"/>
              </a:rPr>
              <a:t>. Les biais de raisonnement ou de confirmation</a:t>
            </a:r>
            <a:endParaRPr lang="fr-FR" b="1" dirty="0">
              <a:solidFill>
                <a:srgbClr val="003300"/>
              </a:solidFill>
              <a:latin typeface="Calibri" panose="020F0502020204030204" pitchFamily="34" charset="0"/>
            </a:endParaRPr>
          </a:p>
        </p:txBody>
      </p:sp>
      <p:sp>
        <p:nvSpPr>
          <p:cNvPr id="4" name="ZoneTexte 3"/>
          <p:cNvSpPr txBox="1"/>
          <p:nvPr/>
        </p:nvSpPr>
        <p:spPr>
          <a:xfrm>
            <a:off x="733329" y="1162736"/>
            <a:ext cx="10734323" cy="5078313"/>
          </a:xfrm>
          <a:prstGeom prst="rect">
            <a:avLst/>
          </a:prstGeom>
          <a:noFill/>
        </p:spPr>
        <p:txBody>
          <a:bodyPr wrap="square" rtlCol="0">
            <a:spAutoFit/>
          </a:bodyPr>
          <a:lstStyle/>
          <a:p>
            <a:r>
              <a:rPr lang="fr-FR" dirty="0" smtClean="0">
                <a:solidFill>
                  <a:srgbClr val="003300"/>
                </a:solidFill>
              </a:rPr>
              <a:t>8.9. </a:t>
            </a:r>
            <a:r>
              <a:rPr lang="fr-FR" u="sng" dirty="0" smtClean="0">
                <a:solidFill>
                  <a:srgbClr val="003300"/>
                </a:solidFill>
              </a:rPr>
              <a:t>La puissante illusion </a:t>
            </a:r>
            <a:r>
              <a:rPr lang="fr-FR" u="sng" dirty="0">
                <a:solidFill>
                  <a:srgbClr val="003300"/>
                </a:solidFill>
              </a:rPr>
              <a:t>de détenir la </a:t>
            </a:r>
            <a:r>
              <a:rPr lang="fr-FR" u="sng" dirty="0" smtClean="0">
                <a:solidFill>
                  <a:srgbClr val="003300"/>
                </a:solidFill>
              </a:rPr>
              <a:t>vérité</a:t>
            </a:r>
          </a:p>
          <a:p>
            <a:endParaRPr lang="fr-FR" dirty="0">
              <a:solidFill>
                <a:srgbClr val="003300"/>
              </a:solidFill>
            </a:endParaRPr>
          </a:p>
          <a:p>
            <a:pPr algn="just"/>
            <a:r>
              <a:rPr lang="fr-FR" dirty="0">
                <a:solidFill>
                  <a:srgbClr val="003300"/>
                </a:solidFill>
              </a:rPr>
              <a:t>Il existe une illusion de l’esprit très puissante chez beaucoup de personnes, c’est celle de croire détenir la </a:t>
            </a:r>
            <a:r>
              <a:rPr lang="fr-FR" dirty="0" smtClean="0">
                <a:solidFill>
                  <a:srgbClr val="003300"/>
                </a:solidFill>
              </a:rPr>
              <a:t>« vérité » </a:t>
            </a:r>
            <a:r>
              <a:rPr lang="fr-FR" dirty="0">
                <a:solidFill>
                  <a:srgbClr val="003300"/>
                </a:solidFill>
              </a:rPr>
              <a:t>et de la croire géniale</a:t>
            </a:r>
            <a:r>
              <a:rPr lang="fr-FR" dirty="0" smtClean="0">
                <a:solidFill>
                  <a:srgbClr val="003300"/>
                </a:solidFill>
              </a:rPr>
              <a:t>. </a:t>
            </a:r>
            <a:endParaRPr lang="fr-FR" dirty="0">
              <a:solidFill>
                <a:srgbClr val="003300"/>
              </a:solidFill>
            </a:endParaRPr>
          </a:p>
          <a:p>
            <a:pPr algn="just"/>
            <a:r>
              <a:rPr lang="fr-FR" dirty="0">
                <a:solidFill>
                  <a:srgbClr val="003300"/>
                </a:solidFill>
              </a:rPr>
              <a:t>La puissance de cette illusion est telle que l’on peut se sentir persécuté chaque fois que l’on est critiqué.</a:t>
            </a:r>
          </a:p>
          <a:p>
            <a:pPr algn="just" hangingPunct="0"/>
            <a:r>
              <a:rPr lang="fr-FR" dirty="0">
                <a:solidFill>
                  <a:srgbClr val="003300"/>
                </a:solidFill>
              </a:rPr>
              <a:t>Certains « découvreurs </a:t>
            </a:r>
            <a:r>
              <a:rPr lang="fr-FR" dirty="0" smtClean="0">
                <a:solidFill>
                  <a:srgbClr val="003300"/>
                </a:solidFill>
              </a:rPr>
              <a:t>» (°) se </a:t>
            </a:r>
            <a:r>
              <a:rPr lang="fr-FR" dirty="0">
                <a:solidFill>
                  <a:srgbClr val="003300"/>
                </a:solidFill>
              </a:rPr>
              <a:t>sont vus comme de nouveaux </a:t>
            </a:r>
            <a:r>
              <a:rPr lang="fr-FR" dirty="0" smtClean="0">
                <a:solidFill>
                  <a:srgbClr val="003300"/>
                </a:solidFill>
              </a:rPr>
              <a:t>Galilée (+), </a:t>
            </a:r>
            <a:r>
              <a:rPr lang="fr-FR" dirty="0">
                <a:solidFill>
                  <a:srgbClr val="003300"/>
                </a:solidFill>
              </a:rPr>
              <a:t>victimes de critiques </a:t>
            </a:r>
            <a:r>
              <a:rPr lang="fr-FR" dirty="0" smtClean="0">
                <a:solidFill>
                  <a:srgbClr val="003300"/>
                </a:solidFill>
              </a:rPr>
              <a:t>injustifiées. </a:t>
            </a:r>
            <a:r>
              <a:rPr lang="fr-FR" dirty="0">
                <a:solidFill>
                  <a:srgbClr val="003300"/>
                </a:solidFill>
              </a:rPr>
              <a:t>car tout comme Galilée, ils croyaient avoir fait une grande découverte qu’un pouvoir religieux, politique ou scientifique ne voulait pas admettre. C’est ce que l’on nomme « </a:t>
            </a:r>
            <a:r>
              <a:rPr lang="fr-FR" b="1" i="1" dirty="0">
                <a:solidFill>
                  <a:srgbClr val="003300"/>
                </a:solidFill>
              </a:rPr>
              <a:t>le syndrome de la victime injustement persécutée</a:t>
            </a:r>
            <a:r>
              <a:rPr lang="fr-FR" dirty="0">
                <a:solidFill>
                  <a:srgbClr val="003300"/>
                </a:solidFill>
              </a:rPr>
              <a:t> ». </a:t>
            </a:r>
            <a:r>
              <a:rPr lang="fr-FR" i="1" dirty="0">
                <a:solidFill>
                  <a:srgbClr val="003300"/>
                </a:solidFill>
              </a:rPr>
              <a:t>Ces personnes se sentent d’autant plus persécutées </a:t>
            </a:r>
            <a:r>
              <a:rPr lang="fr-FR" dirty="0">
                <a:solidFill>
                  <a:srgbClr val="003300"/>
                </a:solidFill>
              </a:rPr>
              <a:t>qu’elles étaient persuadées de devenir célèbres et </a:t>
            </a:r>
            <a:r>
              <a:rPr lang="fr-FR" i="1" dirty="0">
                <a:solidFill>
                  <a:srgbClr val="003300"/>
                </a:solidFill>
              </a:rPr>
              <a:t>que</a:t>
            </a:r>
            <a:r>
              <a:rPr lang="fr-FR" dirty="0">
                <a:solidFill>
                  <a:srgbClr val="003300"/>
                </a:solidFill>
              </a:rPr>
              <a:t>, en général, </a:t>
            </a:r>
            <a:r>
              <a:rPr lang="fr-FR" i="1" dirty="0">
                <a:solidFill>
                  <a:srgbClr val="003300"/>
                </a:solidFill>
              </a:rPr>
              <a:t>la réfutation de leur doctrine a été brutale</a:t>
            </a:r>
            <a:r>
              <a:rPr lang="fr-FR" dirty="0">
                <a:solidFill>
                  <a:srgbClr val="003300"/>
                </a:solidFill>
              </a:rPr>
              <a:t>. </a:t>
            </a:r>
            <a:r>
              <a:rPr lang="fr-FR" i="1" dirty="0">
                <a:solidFill>
                  <a:srgbClr val="008000"/>
                </a:solidFill>
              </a:rPr>
              <a:t>Il est évident que toute nouvelle théorie doit être validée et que cela n’est possible que si les différentes hypothèses sont cohérentes et vérifiées. Il ne peut y avoir d’exception ou de passe-droit à cette règle déontologique et scientifique</a:t>
            </a:r>
            <a:r>
              <a:rPr lang="fr-FR" i="1" dirty="0" smtClean="0">
                <a:solidFill>
                  <a:srgbClr val="008000"/>
                </a:solidFill>
              </a:rPr>
              <a:t>.</a:t>
            </a:r>
          </a:p>
          <a:p>
            <a:pPr algn="just" hangingPunct="0"/>
            <a:r>
              <a:rPr lang="fr-FR" dirty="0" smtClean="0">
                <a:solidFill>
                  <a:srgbClr val="003300"/>
                </a:solidFill>
              </a:rPr>
              <a:t> </a:t>
            </a:r>
          </a:p>
          <a:p>
            <a:pPr algn="just" hangingPunct="0"/>
            <a:r>
              <a:rPr lang="fr-FR" dirty="0" smtClean="0">
                <a:solidFill>
                  <a:srgbClr val="003300"/>
                </a:solidFill>
              </a:rPr>
              <a:t>(°) Laurent </a:t>
            </a:r>
            <a:r>
              <a:rPr lang="fr-FR" dirty="0">
                <a:solidFill>
                  <a:srgbClr val="003300"/>
                </a:solidFill>
              </a:rPr>
              <a:t>Puech</a:t>
            </a:r>
            <a:r>
              <a:rPr lang="fr-FR" i="1" dirty="0">
                <a:solidFill>
                  <a:srgbClr val="003300"/>
                </a:solidFill>
              </a:rPr>
              <a:t>, Science et </a:t>
            </a:r>
            <a:r>
              <a:rPr lang="fr-FR" i="1" dirty="0" err="1">
                <a:solidFill>
                  <a:srgbClr val="003300"/>
                </a:solidFill>
              </a:rPr>
              <a:t>pseudo-sciences</a:t>
            </a:r>
            <a:r>
              <a:rPr lang="fr-FR" i="1" dirty="0">
                <a:solidFill>
                  <a:srgbClr val="003300"/>
                </a:solidFill>
              </a:rPr>
              <a:t>, n</a:t>
            </a:r>
            <a:r>
              <a:rPr lang="fr-FR" i="1" baseline="30000" dirty="0">
                <a:solidFill>
                  <a:srgbClr val="003300"/>
                </a:solidFill>
              </a:rPr>
              <a:t>os</a:t>
            </a:r>
            <a:r>
              <a:rPr lang="fr-FR" i="1" dirty="0">
                <a:solidFill>
                  <a:srgbClr val="003300"/>
                </a:solidFill>
              </a:rPr>
              <a:t> de mai 2003,t de mars 2004.et , déc. 1999.</a:t>
            </a:r>
            <a:endParaRPr lang="fr-FR" dirty="0">
              <a:solidFill>
                <a:srgbClr val="003300"/>
              </a:solidFill>
            </a:endParaRPr>
          </a:p>
          <a:p>
            <a:pPr algn="just" hangingPunct="0"/>
            <a:r>
              <a:rPr lang="fr-FR" dirty="0" smtClean="0">
                <a:solidFill>
                  <a:srgbClr val="003300"/>
                </a:solidFill>
              </a:rPr>
              <a:t>(+) </a:t>
            </a:r>
            <a:r>
              <a:rPr lang="fr-FR" i="1" dirty="0" smtClean="0">
                <a:solidFill>
                  <a:srgbClr val="003300"/>
                </a:solidFill>
              </a:rPr>
              <a:t>Le </a:t>
            </a:r>
            <a:r>
              <a:rPr lang="fr-FR" i="1" dirty="0">
                <a:solidFill>
                  <a:srgbClr val="003300"/>
                </a:solidFill>
              </a:rPr>
              <a:t>22 juin 1633, le scientifique et astronome italien Galilée était condamné à la prison à vie (peine commuée en résidence à vie par le pape Urbain VIII), pour avoir soutenu la thèse héliocentrique de Copernic, pourtant vraie, comme on le constatera plus tard.</a:t>
            </a:r>
            <a:endParaRPr lang="fr-FR" dirty="0">
              <a:solidFill>
                <a:srgbClr val="003300"/>
              </a:solidFill>
            </a:endParaRPr>
          </a:p>
          <a:p>
            <a:r>
              <a:rPr lang="fr-FR" dirty="0" smtClean="0">
                <a:solidFill>
                  <a:srgbClr val="003300"/>
                </a:solidFill>
              </a:rPr>
              <a:t>(*) </a:t>
            </a:r>
            <a:r>
              <a:rPr lang="fr-FR" dirty="0">
                <a:solidFill>
                  <a:srgbClr val="003300"/>
                </a:solidFill>
              </a:rPr>
              <a:t>Cette croyance serait d’autant plus forte que </a:t>
            </a:r>
            <a:r>
              <a:rPr lang="fr-FR" dirty="0" smtClean="0">
                <a:solidFill>
                  <a:srgbClr val="003300"/>
                </a:solidFill>
              </a:rPr>
              <a:t>l’égo ou le besoin de reconnaissance de la personne est forte.</a:t>
            </a:r>
          </a:p>
        </p:txBody>
      </p:sp>
    </p:spTree>
    <p:extLst>
      <p:ext uri="{BB962C8B-B14F-4D97-AF65-F5344CB8AC3E}">
        <p14:creationId xmlns:p14="http://schemas.microsoft.com/office/powerpoint/2010/main" val="122089658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10977845" y="732729"/>
            <a:ext cx="542697" cy="279400"/>
          </a:xfrm>
        </p:spPr>
        <p:txBody>
          <a:bodyPr/>
          <a:lstStyle/>
          <a:p>
            <a:fld id="{D57F1E4F-1CFF-5643-939E-217C01CDF565}" type="slidenum">
              <a:rPr lang="en-US" smtClean="0"/>
              <a:pPr/>
              <a:t>56</a:t>
            </a:fld>
            <a:endParaRPr lang="en-US" dirty="0"/>
          </a:p>
        </p:txBody>
      </p:sp>
      <p:sp>
        <p:nvSpPr>
          <p:cNvPr id="3" name="ZoneTexte 2"/>
          <p:cNvSpPr txBox="1"/>
          <p:nvPr/>
        </p:nvSpPr>
        <p:spPr>
          <a:xfrm>
            <a:off x="733329" y="642797"/>
            <a:ext cx="6165411" cy="369332"/>
          </a:xfrm>
          <a:prstGeom prst="rect">
            <a:avLst/>
          </a:prstGeom>
          <a:noFill/>
        </p:spPr>
        <p:txBody>
          <a:bodyPr wrap="square" rtlCol="0">
            <a:spAutoFit/>
          </a:bodyPr>
          <a:lstStyle/>
          <a:p>
            <a:r>
              <a:rPr lang="fr-FR" b="1" dirty="0">
                <a:solidFill>
                  <a:srgbClr val="003300"/>
                </a:solidFill>
                <a:latin typeface="Calibri" panose="020F0502020204030204" pitchFamily="34" charset="0"/>
              </a:rPr>
              <a:t>8</a:t>
            </a:r>
            <a:r>
              <a:rPr lang="fr-FR" b="1" dirty="0" smtClean="0">
                <a:solidFill>
                  <a:srgbClr val="003300"/>
                </a:solidFill>
                <a:latin typeface="Calibri" panose="020F0502020204030204" pitchFamily="34" charset="0"/>
              </a:rPr>
              <a:t>. Les biais de raisonnement ou de confirmation</a:t>
            </a:r>
            <a:endParaRPr lang="fr-FR" b="1" dirty="0">
              <a:solidFill>
                <a:srgbClr val="003300"/>
              </a:solidFill>
              <a:latin typeface="Calibri" panose="020F0502020204030204" pitchFamily="34" charset="0"/>
            </a:endParaRPr>
          </a:p>
        </p:txBody>
      </p:sp>
      <p:sp>
        <p:nvSpPr>
          <p:cNvPr id="4" name="ZoneTexte 3"/>
          <p:cNvSpPr txBox="1"/>
          <p:nvPr/>
        </p:nvSpPr>
        <p:spPr>
          <a:xfrm>
            <a:off x="733329" y="1172584"/>
            <a:ext cx="10626746" cy="5355312"/>
          </a:xfrm>
          <a:prstGeom prst="rect">
            <a:avLst/>
          </a:prstGeom>
          <a:noFill/>
        </p:spPr>
        <p:txBody>
          <a:bodyPr wrap="square" rtlCol="0">
            <a:spAutoFit/>
          </a:bodyPr>
          <a:lstStyle/>
          <a:p>
            <a:r>
              <a:rPr lang="fr-FR" dirty="0" smtClean="0">
                <a:solidFill>
                  <a:srgbClr val="003300"/>
                </a:solidFill>
              </a:rPr>
              <a:t>8.10. </a:t>
            </a:r>
            <a:r>
              <a:rPr lang="fr-FR" u="sng" dirty="0" smtClean="0">
                <a:solidFill>
                  <a:srgbClr val="003300"/>
                </a:solidFill>
              </a:rPr>
              <a:t>Glissement </a:t>
            </a:r>
            <a:r>
              <a:rPr lang="fr-FR" u="sng" dirty="0">
                <a:solidFill>
                  <a:srgbClr val="003300"/>
                </a:solidFill>
              </a:rPr>
              <a:t>de sens ou </a:t>
            </a:r>
            <a:r>
              <a:rPr lang="fr-FR" u="sng" dirty="0" smtClean="0">
                <a:solidFill>
                  <a:srgbClr val="003300"/>
                </a:solidFill>
              </a:rPr>
              <a:t>« effet métonymique » (°)</a:t>
            </a:r>
            <a:endParaRPr lang="fr-FR" u="sng" dirty="0">
              <a:solidFill>
                <a:srgbClr val="003300"/>
              </a:solidFill>
            </a:endParaRPr>
          </a:p>
          <a:p>
            <a:pPr algn="just"/>
            <a:endParaRPr lang="fr-FR" dirty="0" smtClean="0">
              <a:solidFill>
                <a:srgbClr val="003300"/>
              </a:solidFill>
            </a:endParaRPr>
          </a:p>
          <a:p>
            <a:pPr algn="just"/>
            <a:r>
              <a:rPr lang="fr-FR" dirty="0" smtClean="0">
                <a:solidFill>
                  <a:srgbClr val="003300"/>
                </a:solidFill>
              </a:rPr>
              <a:t>Procédé </a:t>
            </a:r>
            <a:r>
              <a:rPr lang="fr-FR" dirty="0">
                <a:solidFill>
                  <a:srgbClr val="003300"/>
                </a:solidFill>
              </a:rPr>
              <a:t>de langage par lequel on exprime un concept au moyen d’un terme désignant un autre concept, uni au précédent, par une relation nécessaire. Cet effet consiste à désigner une chose ou un objet par un mot qui se rapporte à la chose. Les sectes, dans leurs techniques de manipulation, détournent souvent le sens des mots afin de faire perdre leurs repères à leur « victime ».</a:t>
            </a:r>
          </a:p>
          <a:p>
            <a:pPr algn="just"/>
            <a:r>
              <a:rPr lang="fr-FR" dirty="0">
                <a:solidFill>
                  <a:srgbClr val="003300"/>
                </a:solidFill>
              </a:rPr>
              <a:t>Pour exemple, le panneau sur lequel est écrit « </a:t>
            </a:r>
            <a:r>
              <a:rPr lang="fr-FR" i="1" dirty="0">
                <a:solidFill>
                  <a:srgbClr val="003300"/>
                </a:solidFill>
              </a:rPr>
              <a:t>Essuyez vos pieds</a:t>
            </a:r>
            <a:r>
              <a:rPr lang="fr-FR" dirty="0">
                <a:solidFill>
                  <a:srgbClr val="003300"/>
                </a:solidFill>
              </a:rPr>
              <a:t> » devant un paillasson. Dans ce cas, « </a:t>
            </a:r>
            <a:r>
              <a:rPr lang="fr-FR" i="1" dirty="0">
                <a:solidFill>
                  <a:srgbClr val="003300"/>
                </a:solidFill>
              </a:rPr>
              <a:t>pieds</a:t>
            </a:r>
            <a:r>
              <a:rPr lang="fr-FR" dirty="0">
                <a:solidFill>
                  <a:srgbClr val="003300"/>
                </a:solidFill>
              </a:rPr>
              <a:t> » désigne les semelles des chaussures et non les pieds. La marche sur le feu : « </a:t>
            </a:r>
            <a:r>
              <a:rPr lang="fr-FR" i="1" dirty="0">
                <a:solidFill>
                  <a:srgbClr val="003300"/>
                </a:solidFill>
              </a:rPr>
              <a:t>feu</a:t>
            </a:r>
            <a:r>
              <a:rPr lang="fr-FR" dirty="0">
                <a:solidFill>
                  <a:srgbClr val="003300"/>
                </a:solidFill>
              </a:rPr>
              <a:t> », ici, désigne les braises.</a:t>
            </a:r>
          </a:p>
          <a:p>
            <a:pPr algn="just"/>
            <a:r>
              <a:rPr lang="fr-FR" dirty="0">
                <a:solidFill>
                  <a:srgbClr val="003300"/>
                </a:solidFill>
              </a:rPr>
              <a:t>En 1997, un empoisonnement a eu lieu avec du cyanure de potassium (poison violent) introduit dans de la </a:t>
            </a:r>
            <a:r>
              <a:rPr lang="fr-FR" dirty="0" err="1">
                <a:solidFill>
                  <a:srgbClr val="003300"/>
                </a:solidFill>
              </a:rPr>
              <a:t>Josacine</a:t>
            </a:r>
            <a:r>
              <a:rPr lang="fr-FR" dirty="0">
                <a:solidFill>
                  <a:srgbClr val="003300"/>
                </a:solidFill>
              </a:rPr>
              <a:t> (médicament utilisé pour la prévention et le traitement de germes bactériens). Lors du procès, les médias ont parlé du « </a:t>
            </a:r>
            <a:r>
              <a:rPr lang="fr-FR" i="1" dirty="0">
                <a:solidFill>
                  <a:srgbClr val="003300"/>
                </a:solidFill>
              </a:rPr>
              <a:t>procès de la </a:t>
            </a:r>
            <a:r>
              <a:rPr lang="fr-FR" i="1" dirty="0" err="1">
                <a:solidFill>
                  <a:srgbClr val="003300"/>
                </a:solidFill>
              </a:rPr>
              <a:t>Josacine</a:t>
            </a:r>
            <a:r>
              <a:rPr lang="fr-FR" dirty="0">
                <a:solidFill>
                  <a:srgbClr val="003300"/>
                </a:solidFill>
              </a:rPr>
              <a:t> » au lieu du procès d’un empoisonnement au cyanure de </a:t>
            </a:r>
            <a:r>
              <a:rPr lang="fr-FR" dirty="0" smtClean="0">
                <a:solidFill>
                  <a:srgbClr val="003300"/>
                </a:solidFill>
              </a:rPr>
              <a:t>potassium (+)</a:t>
            </a:r>
            <a:r>
              <a:rPr lang="fr-FR" i="1" dirty="0" smtClean="0">
                <a:solidFill>
                  <a:srgbClr val="003300"/>
                </a:solidFill>
              </a:rPr>
              <a:t>.</a:t>
            </a:r>
            <a:r>
              <a:rPr lang="fr-FR" dirty="0">
                <a:solidFill>
                  <a:srgbClr val="003300"/>
                </a:solidFill>
              </a:rPr>
              <a:t> </a:t>
            </a:r>
            <a:r>
              <a:rPr lang="fr-FR" dirty="0" smtClean="0">
                <a:solidFill>
                  <a:srgbClr val="003300"/>
                </a:solidFill>
              </a:rPr>
              <a:t>Autre </a:t>
            </a:r>
            <a:r>
              <a:rPr lang="fr-FR" dirty="0">
                <a:solidFill>
                  <a:srgbClr val="003300"/>
                </a:solidFill>
              </a:rPr>
              <a:t>exemple, boire un verre, c’est boire le contenu du verre.</a:t>
            </a:r>
          </a:p>
          <a:p>
            <a:pPr algn="just" hangingPunct="0"/>
            <a:endParaRPr lang="fr-FR" dirty="0" smtClean="0">
              <a:solidFill>
                <a:srgbClr val="003300"/>
              </a:solidFill>
            </a:endParaRPr>
          </a:p>
          <a:p>
            <a:pPr algn="just" hangingPunct="0"/>
            <a:r>
              <a:rPr lang="fr-FR" dirty="0" smtClean="0">
                <a:solidFill>
                  <a:srgbClr val="003300"/>
                </a:solidFill>
              </a:rPr>
              <a:t>(°) C’est </a:t>
            </a:r>
            <a:r>
              <a:rPr lang="fr-FR" dirty="0">
                <a:solidFill>
                  <a:srgbClr val="003300"/>
                </a:solidFill>
              </a:rPr>
              <a:t>comme la phrase bien connue de Platon : « </a:t>
            </a:r>
            <a:r>
              <a:rPr lang="fr-FR" i="1" dirty="0">
                <a:solidFill>
                  <a:srgbClr val="003300"/>
                </a:solidFill>
              </a:rPr>
              <a:t>le temps est une image mobile de l’éternité</a:t>
            </a:r>
            <a:r>
              <a:rPr lang="fr-FR" dirty="0">
                <a:solidFill>
                  <a:srgbClr val="003300"/>
                </a:solidFill>
              </a:rPr>
              <a:t> </a:t>
            </a:r>
            <a:r>
              <a:rPr lang="fr-FR" dirty="0" smtClean="0">
                <a:solidFill>
                  <a:srgbClr val="003300"/>
                </a:solidFill>
              </a:rPr>
              <a:t>»</a:t>
            </a:r>
            <a:r>
              <a:rPr lang="fr-FR" i="1" dirty="0" smtClean="0">
                <a:solidFill>
                  <a:srgbClr val="003300"/>
                </a:solidFill>
              </a:rPr>
              <a:t>. </a:t>
            </a:r>
            <a:r>
              <a:rPr lang="fr-FR" dirty="0" smtClean="0">
                <a:solidFill>
                  <a:srgbClr val="003300"/>
                </a:solidFill>
              </a:rPr>
              <a:t>On </a:t>
            </a:r>
            <a:r>
              <a:rPr lang="fr-FR" dirty="0">
                <a:solidFill>
                  <a:srgbClr val="003300"/>
                </a:solidFill>
              </a:rPr>
              <a:t>peut admettre qu’un temps immobile, appelé « </a:t>
            </a:r>
            <a:r>
              <a:rPr lang="fr-FR" i="1" dirty="0">
                <a:solidFill>
                  <a:srgbClr val="003300"/>
                </a:solidFill>
              </a:rPr>
              <a:t>éternité</a:t>
            </a:r>
            <a:r>
              <a:rPr lang="fr-FR" dirty="0">
                <a:solidFill>
                  <a:srgbClr val="003300"/>
                </a:solidFill>
              </a:rPr>
              <a:t> », existe, mais en quoi le temps qui passe </a:t>
            </a:r>
            <a:r>
              <a:rPr lang="fr-FR" dirty="0" smtClean="0">
                <a:solidFill>
                  <a:srgbClr val="003300"/>
                </a:solidFill>
              </a:rPr>
              <a:t>peut-il </a:t>
            </a:r>
            <a:r>
              <a:rPr lang="fr-FR" dirty="0">
                <a:solidFill>
                  <a:srgbClr val="003300"/>
                </a:solidFill>
              </a:rPr>
              <a:t>en être une image ?.Un temps qui ne passe pas, ce n’est pas du temps. Cette </a:t>
            </a:r>
            <a:r>
              <a:rPr lang="fr-FR" dirty="0" smtClean="0">
                <a:solidFill>
                  <a:srgbClr val="003300"/>
                </a:solidFill>
              </a:rPr>
              <a:t>affirmation </a:t>
            </a:r>
            <a:r>
              <a:rPr lang="fr-FR" dirty="0">
                <a:solidFill>
                  <a:srgbClr val="003300"/>
                </a:solidFill>
              </a:rPr>
              <a:t>de Platon consiste à jouer sur les concepts.</a:t>
            </a:r>
          </a:p>
          <a:p>
            <a:pPr algn="just"/>
            <a:r>
              <a:rPr lang="fr-FR" dirty="0" smtClean="0">
                <a:solidFill>
                  <a:srgbClr val="003300"/>
                </a:solidFill>
              </a:rPr>
              <a:t>(+) En </a:t>
            </a:r>
            <a:r>
              <a:rPr lang="fr-FR" dirty="0">
                <a:solidFill>
                  <a:srgbClr val="003300"/>
                </a:solidFill>
              </a:rPr>
              <a:t>fait, pour être encore plus rigoureux, on devrait plutôt parler du « </a:t>
            </a:r>
            <a:r>
              <a:rPr lang="fr-FR" i="1" dirty="0">
                <a:solidFill>
                  <a:srgbClr val="003300"/>
                </a:solidFill>
              </a:rPr>
              <a:t>procès du beau-père de la fillette </a:t>
            </a:r>
            <a:r>
              <a:rPr lang="fr-FR" dirty="0">
                <a:solidFill>
                  <a:srgbClr val="003300"/>
                </a:solidFill>
              </a:rPr>
              <a:t>».</a:t>
            </a:r>
          </a:p>
          <a:p>
            <a:r>
              <a:rPr lang="fr-FR" dirty="0"/>
              <a:t> </a:t>
            </a:r>
          </a:p>
        </p:txBody>
      </p:sp>
    </p:spTree>
    <p:extLst>
      <p:ext uri="{BB962C8B-B14F-4D97-AF65-F5344CB8AC3E}">
        <p14:creationId xmlns:p14="http://schemas.microsoft.com/office/powerpoint/2010/main" val="405339362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10967087" y="687763"/>
            <a:ext cx="542697" cy="279400"/>
          </a:xfrm>
        </p:spPr>
        <p:txBody>
          <a:bodyPr/>
          <a:lstStyle/>
          <a:p>
            <a:fld id="{D57F1E4F-1CFF-5643-939E-217C01CDF565}" type="slidenum">
              <a:rPr lang="en-US" smtClean="0"/>
              <a:pPr/>
              <a:t>57</a:t>
            </a:fld>
            <a:endParaRPr lang="en-US" dirty="0"/>
          </a:p>
        </p:txBody>
      </p:sp>
      <p:sp>
        <p:nvSpPr>
          <p:cNvPr id="3" name="ZoneTexte 2"/>
          <p:cNvSpPr txBox="1"/>
          <p:nvPr/>
        </p:nvSpPr>
        <p:spPr>
          <a:xfrm>
            <a:off x="733329" y="642797"/>
            <a:ext cx="6165411" cy="369332"/>
          </a:xfrm>
          <a:prstGeom prst="rect">
            <a:avLst/>
          </a:prstGeom>
          <a:noFill/>
        </p:spPr>
        <p:txBody>
          <a:bodyPr wrap="square" rtlCol="0">
            <a:spAutoFit/>
          </a:bodyPr>
          <a:lstStyle/>
          <a:p>
            <a:r>
              <a:rPr lang="fr-FR" b="1" dirty="0">
                <a:solidFill>
                  <a:srgbClr val="003300"/>
                </a:solidFill>
                <a:latin typeface="Calibri" panose="020F0502020204030204" pitchFamily="34" charset="0"/>
              </a:rPr>
              <a:t>8</a:t>
            </a:r>
            <a:r>
              <a:rPr lang="fr-FR" b="1" dirty="0" smtClean="0">
                <a:solidFill>
                  <a:srgbClr val="003300"/>
                </a:solidFill>
                <a:latin typeface="Calibri" panose="020F0502020204030204" pitchFamily="34" charset="0"/>
              </a:rPr>
              <a:t>. Les biais de raisonnement ou de confirmation</a:t>
            </a:r>
            <a:endParaRPr lang="fr-FR" b="1" dirty="0">
              <a:solidFill>
                <a:srgbClr val="003300"/>
              </a:solidFill>
              <a:latin typeface="Calibri" panose="020F0502020204030204" pitchFamily="34" charset="0"/>
            </a:endParaRPr>
          </a:p>
        </p:txBody>
      </p:sp>
      <p:sp>
        <p:nvSpPr>
          <p:cNvPr id="4" name="ZoneTexte 3"/>
          <p:cNvSpPr txBox="1"/>
          <p:nvPr/>
        </p:nvSpPr>
        <p:spPr>
          <a:xfrm>
            <a:off x="733329" y="1141220"/>
            <a:ext cx="10605231" cy="3970318"/>
          </a:xfrm>
          <a:prstGeom prst="rect">
            <a:avLst/>
          </a:prstGeom>
          <a:noFill/>
        </p:spPr>
        <p:txBody>
          <a:bodyPr wrap="square" rtlCol="0">
            <a:spAutoFit/>
          </a:bodyPr>
          <a:lstStyle/>
          <a:p>
            <a:pPr algn="just"/>
            <a:r>
              <a:rPr lang="fr-FR" dirty="0" smtClean="0">
                <a:solidFill>
                  <a:srgbClr val="003300"/>
                </a:solidFill>
              </a:rPr>
              <a:t>8.11. </a:t>
            </a:r>
            <a:r>
              <a:rPr lang="fr-FR" u="sng" dirty="0">
                <a:solidFill>
                  <a:srgbClr val="003300"/>
                </a:solidFill>
              </a:rPr>
              <a:t>Abus de sens ou abus </a:t>
            </a:r>
            <a:r>
              <a:rPr lang="fr-FR" u="sng" dirty="0" smtClean="0">
                <a:solidFill>
                  <a:srgbClr val="003300"/>
                </a:solidFill>
              </a:rPr>
              <a:t>sémantiques</a:t>
            </a:r>
          </a:p>
          <a:p>
            <a:pPr algn="just"/>
            <a:endParaRPr lang="fr-FR" dirty="0">
              <a:solidFill>
                <a:srgbClr val="003300"/>
              </a:solidFill>
            </a:endParaRPr>
          </a:p>
          <a:p>
            <a:pPr algn="just"/>
            <a:r>
              <a:rPr lang="fr-FR" i="1" dirty="0">
                <a:solidFill>
                  <a:srgbClr val="003300"/>
                </a:solidFill>
              </a:rPr>
              <a:t>Connotation des mots utilisés, consciemment ou non, pour introduire une idée quelque peu différente de celle qu’ils prétendent représenter</a:t>
            </a:r>
            <a:r>
              <a:rPr lang="fr-FR" dirty="0">
                <a:solidFill>
                  <a:srgbClr val="003300"/>
                </a:solidFill>
              </a:rPr>
              <a:t>.</a:t>
            </a:r>
          </a:p>
          <a:p>
            <a:pPr algn="just"/>
            <a:endParaRPr lang="fr-FR" dirty="0" smtClean="0">
              <a:solidFill>
                <a:srgbClr val="003300"/>
              </a:solidFill>
            </a:endParaRPr>
          </a:p>
          <a:p>
            <a:pPr algn="just"/>
            <a:r>
              <a:rPr lang="fr-FR" dirty="0" smtClean="0">
                <a:solidFill>
                  <a:srgbClr val="003300"/>
                </a:solidFill>
              </a:rPr>
              <a:t>Ovni</a:t>
            </a:r>
            <a:r>
              <a:rPr lang="fr-FR" dirty="0">
                <a:solidFill>
                  <a:srgbClr val="003300"/>
                </a:solidFill>
              </a:rPr>
              <a:t> : appellation impropre </a:t>
            </a:r>
            <a:r>
              <a:rPr lang="fr-FR" dirty="0" smtClean="0">
                <a:solidFill>
                  <a:srgbClr val="003300"/>
                </a:solidFill>
              </a:rPr>
              <a:t>« </a:t>
            </a:r>
            <a:r>
              <a:rPr lang="fr-FR" i="1" dirty="0" smtClean="0">
                <a:solidFill>
                  <a:srgbClr val="003300"/>
                </a:solidFill>
              </a:rPr>
              <a:t>d’objet </a:t>
            </a:r>
            <a:r>
              <a:rPr lang="fr-FR" i="1" dirty="0">
                <a:solidFill>
                  <a:srgbClr val="003300"/>
                </a:solidFill>
              </a:rPr>
              <a:t>volant non identifié</a:t>
            </a:r>
            <a:r>
              <a:rPr lang="fr-FR" dirty="0">
                <a:solidFill>
                  <a:srgbClr val="003300"/>
                </a:solidFill>
              </a:rPr>
              <a:t> » : on devrait dire PNI, « </a:t>
            </a:r>
            <a:r>
              <a:rPr lang="fr-FR" i="1" dirty="0">
                <a:solidFill>
                  <a:srgbClr val="003300"/>
                </a:solidFill>
              </a:rPr>
              <a:t>phénomène non identifié</a:t>
            </a:r>
            <a:r>
              <a:rPr lang="fr-FR" dirty="0">
                <a:solidFill>
                  <a:srgbClr val="003300"/>
                </a:solidFill>
              </a:rPr>
              <a:t> ». En effet, certaines observations ne font pas intervenir d’objet, comme le cas des nuages lenticulaires surplombant les reliefs.</a:t>
            </a:r>
          </a:p>
          <a:p>
            <a:pPr algn="just"/>
            <a:r>
              <a:rPr lang="fr-FR" dirty="0">
                <a:solidFill>
                  <a:srgbClr val="003300"/>
                </a:solidFill>
              </a:rPr>
              <a:t>Combustion humaine spontanée : on devrait dire « </a:t>
            </a:r>
            <a:r>
              <a:rPr lang="fr-FR" i="1" dirty="0">
                <a:solidFill>
                  <a:srgbClr val="003300"/>
                </a:solidFill>
              </a:rPr>
              <a:t>combustion lente des tissus adipeux chez l’homme après décès </a:t>
            </a:r>
            <a:r>
              <a:rPr lang="fr-FR" dirty="0">
                <a:solidFill>
                  <a:srgbClr val="003300"/>
                </a:solidFill>
              </a:rPr>
              <a:t>». Ce phénomène très rare a été observé sur des cadavres lors de débuts d’incendie dans des appartements. Après</a:t>
            </a:r>
            <a:r>
              <a:rPr lang="fr-FR" b="1" dirty="0">
                <a:solidFill>
                  <a:srgbClr val="003300"/>
                </a:solidFill>
              </a:rPr>
              <a:t> </a:t>
            </a:r>
            <a:r>
              <a:rPr lang="fr-FR" dirty="0">
                <a:solidFill>
                  <a:srgbClr val="003300"/>
                </a:solidFill>
              </a:rPr>
              <a:t>asphyxie de la</a:t>
            </a:r>
            <a:r>
              <a:rPr lang="fr-FR" b="1" dirty="0">
                <a:solidFill>
                  <a:srgbClr val="003300"/>
                </a:solidFill>
              </a:rPr>
              <a:t> </a:t>
            </a:r>
            <a:r>
              <a:rPr lang="fr-FR" dirty="0">
                <a:solidFill>
                  <a:srgbClr val="003300"/>
                </a:solidFill>
              </a:rPr>
              <a:t>personne et avec une chaleur localisée, la graisse des tissus se consume </a:t>
            </a:r>
            <a:r>
              <a:rPr lang="fr-FR" dirty="0" smtClean="0">
                <a:solidFill>
                  <a:srgbClr val="003300"/>
                </a:solidFill>
              </a:rPr>
              <a:t>lentement (°).</a:t>
            </a:r>
            <a:endParaRPr lang="fr-FR" dirty="0">
              <a:solidFill>
                <a:srgbClr val="003300"/>
              </a:solidFill>
            </a:endParaRPr>
          </a:p>
          <a:p>
            <a:endParaRPr lang="fr-FR" dirty="0" smtClean="0">
              <a:solidFill>
                <a:srgbClr val="003300"/>
              </a:solidFill>
            </a:endParaRPr>
          </a:p>
          <a:p>
            <a:r>
              <a:rPr lang="fr-FR" dirty="0" smtClean="0">
                <a:solidFill>
                  <a:srgbClr val="003300"/>
                </a:solidFill>
              </a:rPr>
              <a:t>(°) Antoine </a:t>
            </a:r>
            <a:r>
              <a:rPr lang="fr-FR" dirty="0" err="1">
                <a:solidFill>
                  <a:srgbClr val="003300"/>
                </a:solidFill>
              </a:rPr>
              <a:t>Bagady</a:t>
            </a:r>
            <a:r>
              <a:rPr lang="fr-FR" dirty="0">
                <a:solidFill>
                  <a:srgbClr val="003300"/>
                </a:solidFill>
              </a:rPr>
              <a:t>,  </a:t>
            </a:r>
            <a:r>
              <a:rPr lang="fr-FR" i="1" dirty="0">
                <a:solidFill>
                  <a:srgbClr val="003300"/>
                </a:solidFill>
              </a:rPr>
              <a:t>Les combustions humaines</a:t>
            </a:r>
            <a:r>
              <a:rPr lang="fr-FR" dirty="0">
                <a:solidFill>
                  <a:srgbClr val="003300"/>
                </a:solidFill>
              </a:rPr>
              <a:t>, Sciences et </a:t>
            </a:r>
            <a:r>
              <a:rPr lang="fr-FR" dirty="0" err="1">
                <a:solidFill>
                  <a:srgbClr val="003300"/>
                </a:solidFill>
              </a:rPr>
              <a:t>pseudo-sciences</a:t>
            </a:r>
            <a:r>
              <a:rPr lang="fr-FR" dirty="0">
                <a:solidFill>
                  <a:srgbClr val="003300"/>
                </a:solidFill>
              </a:rPr>
              <a:t> n° 253, Juillet 2002</a:t>
            </a:r>
            <a:r>
              <a:rPr lang="fr-FR" dirty="0" smtClean="0">
                <a:solidFill>
                  <a:srgbClr val="003300"/>
                </a:solidFill>
              </a:rPr>
              <a:t>.</a:t>
            </a:r>
            <a:endParaRPr lang="fr-FR" dirty="0">
              <a:solidFill>
                <a:srgbClr val="003300"/>
              </a:solidFill>
            </a:endParaRPr>
          </a:p>
        </p:txBody>
      </p:sp>
    </p:spTree>
    <p:extLst>
      <p:ext uri="{BB962C8B-B14F-4D97-AF65-F5344CB8AC3E}">
        <p14:creationId xmlns:p14="http://schemas.microsoft.com/office/powerpoint/2010/main" val="401870958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10891783" y="687763"/>
            <a:ext cx="542697" cy="279400"/>
          </a:xfrm>
        </p:spPr>
        <p:txBody>
          <a:bodyPr/>
          <a:lstStyle/>
          <a:p>
            <a:fld id="{D57F1E4F-1CFF-5643-939E-217C01CDF565}" type="slidenum">
              <a:rPr lang="en-US" smtClean="0"/>
              <a:pPr/>
              <a:t>58</a:t>
            </a:fld>
            <a:endParaRPr lang="en-US" dirty="0"/>
          </a:p>
        </p:txBody>
      </p:sp>
      <p:sp>
        <p:nvSpPr>
          <p:cNvPr id="3" name="ZoneTexte 2"/>
          <p:cNvSpPr txBox="1"/>
          <p:nvPr/>
        </p:nvSpPr>
        <p:spPr>
          <a:xfrm>
            <a:off x="733329" y="642797"/>
            <a:ext cx="6165411" cy="369332"/>
          </a:xfrm>
          <a:prstGeom prst="rect">
            <a:avLst/>
          </a:prstGeom>
          <a:noFill/>
        </p:spPr>
        <p:txBody>
          <a:bodyPr wrap="square" rtlCol="0">
            <a:spAutoFit/>
          </a:bodyPr>
          <a:lstStyle/>
          <a:p>
            <a:r>
              <a:rPr lang="fr-FR" b="1" dirty="0">
                <a:solidFill>
                  <a:srgbClr val="003300"/>
                </a:solidFill>
                <a:latin typeface="Calibri" panose="020F0502020204030204" pitchFamily="34" charset="0"/>
              </a:rPr>
              <a:t>8</a:t>
            </a:r>
            <a:r>
              <a:rPr lang="fr-FR" b="1" dirty="0" smtClean="0">
                <a:solidFill>
                  <a:srgbClr val="003300"/>
                </a:solidFill>
                <a:latin typeface="Calibri" panose="020F0502020204030204" pitchFamily="34" charset="0"/>
              </a:rPr>
              <a:t>. Les biais de raisonnement ou de confirmation</a:t>
            </a:r>
            <a:endParaRPr lang="fr-FR" b="1" dirty="0">
              <a:solidFill>
                <a:srgbClr val="003300"/>
              </a:solidFill>
              <a:latin typeface="Calibri" panose="020F0502020204030204" pitchFamily="34" charset="0"/>
            </a:endParaRPr>
          </a:p>
        </p:txBody>
      </p:sp>
      <p:sp>
        <p:nvSpPr>
          <p:cNvPr id="4" name="ZoneTexte 3"/>
          <p:cNvSpPr txBox="1"/>
          <p:nvPr/>
        </p:nvSpPr>
        <p:spPr>
          <a:xfrm>
            <a:off x="733329" y="1172584"/>
            <a:ext cx="9062521" cy="5078313"/>
          </a:xfrm>
          <a:prstGeom prst="rect">
            <a:avLst/>
          </a:prstGeom>
          <a:noFill/>
        </p:spPr>
        <p:txBody>
          <a:bodyPr wrap="square" rtlCol="0">
            <a:spAutoFit/>
          </a:bodyPr>
          <a:lstStyle/>
          <a:p>
            <a:pPr algn="just"/>
            <a:r>
              <a:rPr lang="fr-FR" dirty="0" smtClean="0">
                <a:solidFill>
                  <a:srgbClr val="003300"/>
                </a:solidFill>
              </a:rPr>
              <a:t>8.12. </a:t>
            </a:r>
            <a:r>
              <a:rPr lang="fr-FR" u="sng" dirty="0">
                <a:solidFill>
                  <a:srgbClr val="003300"/>
                </a:solidFill>
              </a:rPr>
              <a:t>Effet de paresse intellectuelle ou </a:t>
            </a:r>
            <a:r>
              <a:rPr lang="fr-FR" u="sng" dirty="0" smtClean="0">
                <a:solidFill>
                  <a:srgbClr val="003300"/>
                </a:solidFill>
              </a:rPr>
              <a:t>d’indifférence</a:t>
            </a:r>
          </a:p>
          <a:p>
            <a:pPr algn="just"/>
            <a:endParaRPr lang="fr-FR" dirty="0">
              <a:solidFill>
                <a:srgbClr val="003300"/>
              </a:solidFill>
            </a:endParaRPr>
          </a:p>
          <a:p>
            <a:pPr algn="just"/>
            <a:r>
              <a:rPr lang="fr-FR" dirty="0">
                <a:solidFill>
                  <a:srgbClr val="003300"/>
                </a:solidFill>
              </a:rPr>
              <a:t>Cet effet, c’est d’accepter ou de faire accepter une constatation par un raisonnement trop simplifié ou faussé (ou sans se poser de questions). Ce raisonnement est souvent du à une méconnaissance d’une donnée ou d’une information tronquée</a:t>
            </a:r>
            <a:r>
              <a:rPr lang="fr-FR" dirty="0" smtClean="0">
                <a:solidFill>
                  <a:srgbClr val="003300"/>
                </a:solidFill>
              </a:rPr>
              <a:t>.</a:t>
            </a:r>
          </a:p>
          <a:p>
            <a:pPr algn="just"/>
            <a:endParaRPr lang="fr-FR" dirty="0">
              <a:solidFill>
                <a:srgbClr val="003300"/>
              </a:solidFill>
            </a:endParaRPr>
          </a:p>
          <a:p>
            <a:pPr algn="just"/>
            <a:r>
              <a:rPr lang="fr-FR" dirty="0">
                <a:solidFill>
                  <a:srgbClr val="003300"/>
                </a:solidFill>
              </a:rPr>
              <a:t>Par exemple, lors du deuxième tour de l’élection présidentielle de 2007 en France, des sondages donnaient </a:t>
            </a:r>
            <a:r>
              <a:rPr lang="fr-FR" dirty="0" err="1">
                <a:solidFill>
                  <a:srgbClr val="003300"/>
                </a:solidFill>
              </a:rPr>
              <a:t>Sarkosy</a:t>
            </a:r>
            <a:r>
              <a:rPr lang="fr-FR" dirty="0">
                <a:solidFill>
                  <a:srgbClr val="003300"/>
                </a:solidFill>
              </a:rPr>
              <a:t> 52 %, Royal 48 %, mais sans préciser le nombre d’indécis et de sans opinions, qui étaient de 30 %. En toute objectivité, il fallait dire : </a:t>
            </a:r>
            <a:r>
              <a:rPr lang="fr-FR" dirty="0" err="1">
                <a:solidFill>
                  <a:srgbClr val="003300"/>
                </a:solidFill>
              </a:rPr>
              <a:t>Sarkosy</a:t>
            </a:r>
            <a:r>
              <a:rPr lang="fr-FR" dirty="0">
                <a:solidFill>
                  <a:srgbClr val="003300"/>
                </a:solidFill>
              </a:rPr>
              <a:t> 37 %, Royal 33 %, indécis 30 </a:t>
            </a:r>
            <a:r>
              <a:rPr lang="fr-FR" dirty="0" smtClean="0">
                <a:solidFill>
                  <a:srgbClr val="003300"/>
                </a:solidFill>
              </a:rPr>
              <a:t>%.</a:t>
            </a:r>
          </a:p>
          <a:p>
            <a:pPr algn="just"/>
            <a:endParaRPr lang="fr-FR" dirty="0">
              <a:solidFill>
                <a:srgbClr val="003300"/>
              </a:solidFill>
            </a:endParaRPr>
          </a:p>
          <a:p>
            <a:pPr algn="just"/>
            <a:r>
              <a:rPr lang="fr-FR" dirty="0">
                <a:solidFill>
                  <a:srgbClr val="003300"/>
                </a:solidFill>
              </a:rPr>
              <a:t>Autre exemple : </a:t>
            </a:r>
            <a:r>
              <a:rPr lang="fr-FR" i="1" dirty="0">
                <a:solidFill>
                  <a:srgbClr val="FF0000"/>
                </a:solidFill>
              </a:rPr>
              <a:t>croire dans la vie que toutes les opinions se valent </a:t>
            </a:r>
            <a:r>
              <a:rPr lang="fr-FR" dirty="0">
                <a:solidFill>
                  <a:srgbClr val="003300"/>
                </a:solidFill>
              </a:rPr>
              <a:t>(par </a:t>
            </a:r>
            <a:r>
              <a:rPr lang="fr-FR" dirty="0" smtClean="0">
                <a:solidFill>
                  <a:srgbClr val="003300"/>
                </a:solidFill>
              </a:rPr>
              <a:t>exemple, </a:t>
            </a:r>
            <a:r>
              <a:rPr lang="fr-FR" dirty="0">
                <a:solidFill>
                  <a:srgbClr val="003300"/>
                </a:solidFill>
              </a:rPr>
              <a:t>que </a:t>
            </a:r>
            <a:r>
              <a:rPr lang="fr-FR" i="1" dirty="0">
                <a:solidFill>
                  <a:srgbClr val="003300"/>
                </a:solidFill>
              </a:rPr>
              <a:t>l’homéopathie</a:t>
            </a:r>
            <a:r>
              <a:rPr lang="fr-FR" dirty="0">
                <a:solidFill>
                  <a:srgbClr val="003300"/>
                </a:solidFill>
              </a:rPr>
              <a:t> marche aussi bien que </a:t>
            </a:r>
            <a:r>
              <a:rPr lang="fr-FR" i="1" dirty="0">
                <a:solidFill>
                  <a:srgbClr val="003300"/>
                </a:solidFill>
              </a:rPr>
              <a:t>l’allopathie</a:t>
            </a:r>
            <a:r>
              <a:rPr lang="fr-FR" dirty="0" smtClean="0">
                <a:solidFill>
                  <a:srgbClr val="003300"/>
                </a:solidFill>
              </a:rPr>
              <a:t>) (°) </a:t>
            </a:r>
            <a:r>
              <a:rPr lang="fr-FR" dirty="0">
                <a:solidFill>
                  <a:srgbClr val="003300"/>
                </a:solidFill>
              </a:rPr>
              <a:t>est le produit de la paresse intellectuelle et du manque d’effort pour approfondir ses </a:t>
            </a:r>
            <a:r>
              <a:rPr lang="fr-FR" dirty="0" smtClean="0">
                <a:solidFill>
                  <a:srgbClr val="003300"/>
                </a:solidFill>
              </a:rPr>
              <a:t>propres connaissances </a:t>
            </a:r>
            <a:r>
              <a:rPr lang="fr-FR" dirty="0">
                <a:solidFill>
                  <a:srgbClr val="003300"/>
                </a:solidFill>
              </a:rPr>
              <a:t>scientifiques (c’est aussi le cas pour le </a:t>
            </a:r>
            <a:r>
              <a:rPr lang="fr-FR" i="1" dirty="0">
                <a:solidFill>
                  <a:srgbClr val="003300"/>
                </a:solidFill>
              </a:rPr>
              <a:t>créationnisme</a:t>
            </a:r>
            <a:r>
              <a:rPr lang="fr-FR" dirty="0">
                <a:solidFill>
                  <a:srgbClr val="003300"/>
                </a:solidFill>
              </a:rPr>
              <a:t> vis à vis du </a:t>
            </a:r>
            <a:r>
              <a:rPr lang="fr-FR" i="1" dirty="0">
                <a:solidFill>
                  <a:srgbClr val="003300"/>
                </a:solidFill>
              </a:rPr>
              <a:t>darwinisme</a:t>
            </a:r>
            <a:r>
              <a:rPr lang="fr-FR" dirty="0" smtClean="0">
                <a:solidFill>
                  <a:srgbClr val="003300"/>
                </a:solidFill>
              </a:rPr>
              <a:t>). La démarche de tout vérifier précisément demande des efforts intellectuels et du temps (temps que souvent les gens n’ont pas).</a:t>
            </a:r>
          </a:p>
          <a:p>
            <a:pPr algn="just"/>
            <a:r>
              <a:rPr lang="fr-FR" dirty="0" smtClean="0">
                <a:solidFill>
                  <a:srgbClr val="003300"/>
                </a:solidFill>
              </a:rPr>
              <a:t>(°) Toutes les idéologiques ne se valent pas et l’on peut le mesurer à leurs fruits (conséquences funestes ou non) : nazisme, stalinisme, islamisme, fascisme … ou bien démocratie pluraliste …</a:t>
            </a:r>
            <a:endParaRPr lang="fr-FR" dirty="0">
              <a:solidFill>
                <a:srgbClr val="003300"/>
              </a:solidFill>
            </a:endParaRPr>
          </a:p>
        </p:txBody>
      </p:sp>
      <p:pic>
        <p:nvPicPr>
          <p:cNvPr id="4098" name="Picture 2" descr="D:\Users\blisan\Documents\divers\science\méthode scientifique\images\religion opium du peup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28780" y="3829616"/>
            <a:ext cx="1785152" cy="2383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976169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10956330" y="732729"/>
            <a:ext cx="542697" cy="279400"/>
          </a:xfrm>
        </p:spPr>
        <p:txBody>
          <a:bodyPr/>
          <a:lstStyle/>
          <a:p>
            <a:fld id="{D57F1E4F-1CFF-5643-939E-217C01CDF565}" type="slidenum">
              <a:rPr lang="en-US" smtClean="0"/>
              <a:pPr/>
              <a:t>59</a:t>
            </a:fld>
            <a:endParaRPr lang="en-US" dirty="0"/>
          </a:p>
        </p:txBody>
      </p:sp>
      <p:sp>
        <p:nvSpPr>
          <p:cNvPr id="3" name="ZoneTexte 2"/>
          <p:cNvSpPr txBox="1"/>
          <p:nvPr/>
        </p:nvSpPr>
        <p:spPr>
          <a:xfrm>
            <a:off x="733329" y="642797"/>
            <a:ext cx="6165411" cy="369332"/>
          </a:xfrm>
          <a:prstGeom prst="rect">
            <a:avLst/>
          </a:prstGeom>
          <a:noFill/>
        </p:spPr>
        <p:txBody>
          <a:bodyPr wrap="square" rtlCol="0">
            <a:spAutoFit/>
          </a:bodyPr>
          <a:lstStyle/>
          <a:p>
            <a:r>
              <a:rPr lang="fr-FR" b="1" dirty="0">
                <a:solidFill>
                  <a:srgbClr val="003300"/>
                </a:solidFill>
                <a:latin typeface="Calibri" panose="020F0502020204030204" pitchFamily="34" charset="0"/>
              </a:rPr>
              <a:t>8</a:t>
            </a:r>
            <a:r>
              <a:rPr lang="fr-FR" b="1" dirty="0" smtClean="0">
                <a:solidFill>
                  <a:srgbClr val="003300"/>
                </a:solidFill>
                <a:latin typeface="Calibri" panose="020F0502020204030204" pitchFamily="34" charset="0"/>
              </a:rPr>
              <a:t>. Les biais de raisonnement ou de confirmation</a:t>
            </a:r>
            <a:endParaRPr lang="fr-FR" b="1" dirty="0">
              <a:solidFill>
                <a:srgbClr val="003300"/>
              </a:solidFill>
              <a:latin typeface="Calibri" panose="020F0502020204030204" pitchFamily="34" charset="0"/>
            </a:endParaRPr>
          </a:p>
        </p:txBody>
      </p:sp>
      <p:sp>
        <p:nvSpPr>
          <p:cNvPr id="4" name="ZoneTexte 3"/>
          <p:cNvSpPr txBox="1"/>
          <p:nvPr/>
        </p:nvSpPr>
        <p:spPr>
          <a:xfrm>
            <a:off x="828339" y="1183341"/>
            <a:ext cx="10542494" cy="2862322"/>
          </a:xfrm>
          <a:prstGeom prst="rect">
            <a:avLst/>
          </a:prstGeom>
          <a:noFill/>
        </p:spPr>
        <p:txBody>
          <a:bodyPr wrap="square" rtlCol="0">
            <a:spAutoFit/>
          </a:bodyPr>
          <a:lstStyle/>
          <a:p>
            <a:r>
              <a:rPr lang="fr-FR" dirty="0" smtClean="0">
                <a:solidFill>
                  <a:srgbClr val="003300"/>
                </a:solidFill>
              </a:rPr>
              <a:t>8.13. </a:t>
            </a:r>
            <a:r>
              <a:rPr lang="fr-FR" u="sng" dirty="0">
                <a:solidFill>
                  <a:srgbClr val="003300"/>
                </a:solidFill>
              </a:rPr>
              <a:t>Confusion entre lien de corrélation et lien de </a:t>
            </a:r>
            <a:r>
              <a:rPr lang="fr-FR" u="sng" dirty="0" smtClean="0">
                <a:solidFill>
                  <a:srgbClr val="003300"/>
                </a:solidFill>
              </a:rPr>
              <a:t>causalité</a:t>
            </a:r>
          </a:p>
          <a:p>
            <a:endParaRPr lang="fr-FR" dirty="0">
              <a:solidFill>
                <a:srgbClr val="003300"/>
              </a:solidFill>
            </a:endParaRPr>
          </a:p>
          <a:p>
            <a:pPr algn="just"/>
            <a:r>
              <a:rPr lang="fr-FR" dirty="0">
                <a:solidFill>
                  <a:srgbClr val="003300"/>
                </a:solidFill>
              </a:rPr>
              <a:t>La corrélation est la relation réciproque entre deux relations ou phénomènes, tandis que la causalité est le </a:t>
            </a:r>
            <a:r>
              <a:rPr lang="fr-FR" dirty="0" smtClean="0">
                <a:solidFill>
                  <a:srgbClr val="003300"/>
                </a:solidFill>
              </a:rPr>
              <a:t>rapport [étroit] </a:t>
            </a:r>
            <a:r>
              <a:rPr lang="fr-FR" dirty="0">
                <a:solidFill>
                  <a:srgbClr val="003300"/>
                </a:solidFill>
              </a:rPr>
              <a:t>de la cause avec l’effet qu’elle produit. </a:t>
            </a:r>
            <a:endParaRPr lang="fr-FR" dirty="0" smtClean="0">
              <a:solidFill>
                <a:srgbClr val="003300"/>
              </a:solidFill>
            </a:endParaRPr>
          </a:p>
          <a:p>
            <a:pPr algn="just"/>
            <a:r>
              <a:rPr lang="fr-FR" dirty="0" smtClean="0">
                <a:solidFill>
                  <a:srgbClr val="003300"/>
                </a:solidFill>
              </a:rPr>
              <a:t>Voici </a:t>
            </a:r>
            <a:r>
              <a:rPr lang="fr-FR" dirty="0">
                <a:solidFill>
                  <a:srgbClr val="003300"/>
                </a:solidFill>
              </a:rPr>
              <a:t>un exemple d’un raisonnement erroné confrontant causalité et corrélation. </a:t>
            </a:r>
            <a:endParaRPr lang="fr-FR" dirty="0" smtClean="0">
              <a:solidFill>
                <a:srgbClr val="003300"/>
              </a:solidFill>
            </a:endParaRPr>
          </a:p>
          <a:p>
            <a:pPr algn="just"/>
            <a:r>
              <a:rPr lang="fr-FR" dirty="0" smtClean="0">
                <a:solidFill>
                  <a:srgbClr val="003300"/>
                </a:solidFill>
              </a:rPr>
              <a:t>C’est</a:t>
            </a:r>
            <a:r>
              <a:rPr lang="fr-FR" dirty="0">
                <a:solidFill>
                  <a:srgbClr val="003300"/>
                </a:solidFill>
              </a:rPr>
              <a:t>, par exemple, dire que la diminution du nombre de cigognes en Alsace est en rapport avec l’augmentation du nombre des Alsaciens.</a:t>
            </a:r>
          </a:p>
          <a:p>
            <a:pPr algn="just"/>
            <a:r>
              <a:rPr lang="fr-FR" dirty="0">
                <a:solidFill>
                  <a:srgbClr val="003300"/>
                </a:solidFill>
              </a:rPr>
              <a:t>En fait, ce phénomène est lié à l’assèchement des marais. Pour cet assèchement, il peut y avoir plusieurs causes et pas nécessairement celle de l’augmentation démographique de la population alsacienne. Elle peut être liée à la mise en culture des terres d’anciens marais, par exemple</a:t>
            </a:r>
            <a:r>
              <a:rPr lang="fr-FR" dirty="0" smtClean="0">
                <a:solidFill>
                  <a:srgbClr val="003300"/>
                </a:solidFill>
              </a:rPr>
              <a:t>.</a:t>
            </a:r>
            <a:endParaRPr lang="fr-FR" dirty="0">
              <a:solidFill>
                <a:srgbClr val="003300"/>
              </a:solidFill>
            </a:endParaRP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59905" y="3410286"/>
            <a:ext cx="2839121" cy="2839121"/>
          </a:xfrm>
          <a:prstGeom prst="rect">
            <a:avLst/>
          </a:prstGeom>
        </p:spPr>
      </p:pic>
    </p:spTree>
    <p:extLst>
      <p:ext uri="{BB962C8B-B14F-4D97-AF65-F5344CB8AC3E}">
        <p14:creationId xmlns:p14="http://schemas.microsoft.com/office/powerpoint/2010/main" val="40609196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11365119" y="6463852"/>
            <a:ext cx="542697" cy="279400"/>
          </a:xfrm>
        </p:spPr>
        <p:txBody>
          <a:bodyPr/>
          <a:lstStyle/>
          <a:p>
            <a:fld id="{D57F1E4F-1CFF-5643-939E-217C01CDF565}" type="slidenum">
              <a:rPr lang="en-US" smtClean="0"/>
              <a:pPr/>
              <a:t>6</a:t>
            </a:fld>
            <a:endParaRPr lang="en-US" dirty="0"/>
          </a:p>
        </p:txBody>
      </p:sp>
      <p:sp>
        <p:nvSpPr>
          <p:cNvPr id="3" name="ZoneTexte 2"/>
          <p:cNvSpPr txBox="1"/>
          <p:nvPr/>
        </p:nvSpPr>
        <p:spPr>
          <a:xfrm>
            <a:off x="742277" y="731520"/>
            <a:ext cx="9873409" cy="369332"/>
          </a:xfrm>
          <a:prstGeom prst="rect">
            <a:avLst/>
          </a:prstGeom>
          <a:noFill/>
        </p:spPr>
        <p:txBody>
          <a:bodyPr wrap="none" rtlCol="0">
            <a:spAutoFit/>
          </a:bodyPr>
          <a:lstStyle/>
          <a:p>
            <a:r>
              <a:rPr lang="fr-FR" b="1" dirty="0">
                <a:solidFill>
                  <a:schemeClr val="accent2">
                    <a:lumMod val="50000"/>
                  </a:schemeClr>
                </a:solidFill>
                <a:latin typeface="Calibri" panose="020F0502020204030204" pitchFamily="34" charset="0"/>
              </a:rPr>
              <a:t>3</a:t>
            </a:r>
            <a:r>
              <a:rPr lang="fr-FR" b="1" dirty="0" smtClean="0">
                <a:solidFill>
                  <a:schemeClr val="accent2">
                    <a:lumMod val="50000"/>
                  </a:schemeClr>
                </a:solidFill>
                <a:latin typeface="Calibri" panose="020F0502020204030204" pitchFamily="34" charset="0"/>
              </a:rPr>
              <a:t>. </a:t>
            </a:r>
            <a:r>
              <a:rPr lang="fr-FR" b="1" dirty="0">
                <a:solidFill>
                  <a:schemeClr val="accent2">
                    <a:lumMod val="50000"/>
                  </a:schemeClr>
                </a:solidFill>
                <a:latin typeface="Calibri" panose="020F0502020204030204" pitchFamily="34" charset="0"/>
              </a:rPr>
              <a:t>D</a:t>
            </a:r>
            <a:r>
              <a:rPr lang="fr-FR" b="1" dirty="0" smtClean="0">
                <a:solidFill>
                  <a:schemeClr val="accent2">
                    <a:lumMod val="50000"/>
                  </a:schemeClr>
                </a:solidFill>
                <a:latin typeface="Calibri" panose="020F0502020204030204" pitchFamily="34" charset="0"/>
              </a:rPr>
              <a:t>oute méthodologique, doute scientifique, doute systématique à l’origine de la pensée scientifique</a:t>
            </a:r>
            <a:endParaRPr lang="fr-FR" b="1" dirty="0">
              <a:solidFill>
                <a:schemeClr val="accent2">
                  <a:lumMod val="50000"/>
                </a:schemeClr>
              </a:solidFill>
              <a:latin typeface="Calibri" panose="020F0502020204030204" pitchFamily="34" charset="0"/>
            </a:endParaRPr>
          </a:p>
        </p:txBody>
      </p:sp>
      <p:sp>
        <p:nvSpPr>
          <p:cNvPr id="4" name="ZoneTexte 3"/>
          <p:cNvSpPr txBox="1"/>
          <p:nvPr/>
        </p:nvSpPr>
        <p:spPr>
          <a:xfrm>
            <a:off x="742277" y="1290918"/>
            <a:ext cx="10703860" cy="4801314"/>
          </a:xfrm>
          <a:prstGeom prst="rect">
            <a:avLst/>
          </a:prstGeom>
          <a:noFill/>
        </p:spPr>
        <p:txBody>
          <a:bodyPr wrap="square" rtlCol="0">
            <a:spAutoFit/>
          </a:bodyPr>
          <a:lstStyle/>
          <a:p>
            <a:pPr marL="285750" indent="-285750" algn="just">
              <a:buFont typeface="Arial" panose="020B0604020202020204" pitchFamily="34" charset="0"/>
              <a:buChar char="•"/>
            </a:pPr>
            <a:r>
              <a:rPr lang="fr-FR" dirty="0">
                <a:solidFill>
                  <a:schemeClr val="accent2">
                    <a:lumMod val="50000"/>
                  </a:schemeClr>
                </a:solidFill>
                <a:latin typeface="Calibri" panose="020F0502020204030204" pitchFamily="34" charset="0"/>
              </a:rPr>
              <a:t>Le doute méthodologique est une caractéristique du travail scientifique</a:t>
            </a:r>
            <a:r>
              <a:rPr lang="fr-FR" dirty="0" smtClean="0">
                <a:solidFill>
                  <a:schemeClr val="accent2">
                    <a:lumMod val="50000"/>
                  </a:schemeClr>
                </a:solidFill>
                <a:latin typeface="Calibri" panose="020F0502020204030204" pitchFamily="34" charset="0"/>
              </a:rPr>
              <a:t>. </a:t>
            </a:r>
            <a:r>
              <a:rPr lang="fr-FR" dirty="0">
                <a:solidFill>
                  <a:schemeClr val="accent2">
                    <a:lumMod val="50000"/>
                  </a:schemeClr>
                </a:solidFill>
                <a:latin typeface="Calibri" panose="020F0502020204030204" pitchFamily="34" charset="0"/>
              </a:rPr>
              <a:t>Ce doute comprend la </a:t>
            </a:r>
            <a:r>
              <a:rPr lang="fr-FR" dirty="0" smtClean="0">
                <a:solidFill>
                  <a:srgbClr val="008000"/>
                </a:solidFill>
                <a:latin typeface="Calibri" panose="020F0502020204030204" pitchFamily="34" charset="0"/>
              </a:rPr>
              <a:t>critique et la vérification rigoureuse </a:t>
            </a:r>
            <a:r>
              <a:rPr lang="fr-FR" dirty="0">
                <a:solidFill>
                  <a:srgbClr val="008000"/>
                </a:solidFill>
                <a:latin typeface="Calibri" panose="020F0502020204030204" pitchFamily="34" charset="0"/>
              </a:rPr>
              <a:t>des informations disponibles</a:t>
            </a:r>
            <a:r>
              <a:rPr lang="fr-FR" dirty="0">
                <a:solidFill>
                  <a:schemeClr val="accent2">
                    <a:lumMod val="50000"/>
                  </a:schemeClr>
                </a:solidFill>
                <a:latin typeface="Calibri" panose="020F0502020204030204" pitchFamily="34" charset="0"/>
              </a:rPr>
              <a:t>, la </a:t>
            </a:r>
            <a:r>
              <a:rPr lang="fr-FR" dirty="0" smtClean="0">
                <a:solidFill>
                  <a:schemeClr val="accent2">
                    <a:lumMod val="50000"/>
                  </a:schemeClr>
                </a:solidFill>
                <a:latin typeface="Calibri" panose="020F0502020204030204" pitchFamily="34" charset="0"/>
              </a:rPr>
              <a:t>reconstitution, aussi exacte que possible, </a:t>
            </a:r>
            <a:r>
              <a:rPr lang="fr-FR" dirty="0">
                <a:solidFill>
                  <a:schemeClr val="accent2">
                    <a:lumMod val="50000"/>
                  </a:schemeClr>
                </a:solidFill>
                <a:latin typeface="Calibri" panose="020F0502020204030204" pitchFamily="34" charset="0"/>
              </a:rPr>
              <a:t>des connaissances environnantes et l'appropriation de connaissances nouvelles. </a:t>
            </a:r>
            <a:endParaRPr lang="fr-FR" dirty="0" smtClean="0">
              <a:solidFill>
                <a:schemeClr val="accent2">
                  <a:lumMod val="50000"/>
                </a:schemeClr>
              </a:solidFill>
              <a:latin typeface="Calibri" panose="020F0502020204030204" pitchFamily="34" charset="0"/>
            </a:endParaRPr>
          </a:p>
          <a:p>
            <a:pPr marL="285750" indent="-285750" algn="just">
              <a:buFont typeface="Arial" panose="020B0604020202020204" pitchFamily="34" charset="0"/>
              <a:buChar char="•"/>
            </a:pPr>
            <a:r>
              <a:rPr lang="fr-FR" dirty="0" smtClean="0">
                <a:solidFill>
                  <a:srgbClr val="008000"/>
                </a:solidFill>
                <a:latin typeface="Calibri" panose="020F0502020204030204" pitchFamily="34" charset="0"/>
              </a:rPr>
              <a:t>Son apparition est liée au </a:t>
            </a:r>
            <a:r>
              <a:rPr lang="fr-FR" dirty="0">
                <a:solidFill>
                  <a:srgbClr val="008000"/>
                </a:solidFill>
                <a:latin typeface="Calibri" panose="020F0502020204030204" pitchFamily="34" charset="0"/>
              </a:rPr>
              <a:t>développement de l'observation et des appareils de mesure (de temps, d'angle, de distance, de poids</a:t>
            </a:r>
            <a:r>
              <a:rPr lang="fr-FR" dirty="0" smtClean="0">
                <a:solidFill>
                  <a:srgbClr val="008000"/>
                </a:solidFill>
                <a:latin typeface="Calibri" panose="020F0502020204030204" pitchFamily="34" charset="0"/>
              </a:rPr>
              <a:t>...) et à l’augmentation de leur précision et de leur exactitude</a:t>
            </a:r>
            <a:r>
              <a:rPr lang="fr-FR" dirty="0" smtClean="0">
                <a:solidFill>
                  <a:schemeClr val="accent2">
                    <a:lumMod val="50000"/>
                  </a:schemeClr>
                </a:solidFill>
                <a:latin typeface="Calibri" panose="020F0502020204030204" pitchFamily="34" charset="0"/>
              </a:rPr>
              <a:t>.</a:t>
            </a:r>
          </a:p>
          <a:p>
            <a:pPr marL="285750" indent="-285750" algn="just">
              <a:buFont typeface="Arial" panose="020B0604020202020204" pitchFamily="34" charset="0"/>
              <a:buChar char="•"/>
            </a:pPr>
            <a:r>
              <a:rPr lang="fr-FR" dirty="0">
                <a:solidFill>
                  <a:srgbClr val="008000"/>
                </a:solidFill>
                <a:latin typeface="Calibri" panose="020F0502020204030204" pitchFamily="34" charset="0"/>
              </a:rPr>
              <a:t>La science nait </a:t>
            </a:r>
            <a:r>
              <a:rPr lang="fr-FR" dirty="0" smtClean="0">
                <a:solidFill>
                  <a:srgbClr val="008000"/>
                </a:solidFill>
                <a:latin typeface="Calibri" panose="020F0502020204030204" pitchFamily="34" charset="0"/>
              </a:rPr>
              <a:t>de la confrontation </a:t>
            </a:r>
            <a:r>
              <a:rPr lang="fr-FR" dirty="0">
                <a:solidFill>
                  <a:srgbClr val="008000"/>
                </a:solidFill>
                <a:latin typeface="Calibri" panose="020F0502020204030204" pitchFamily="34" charset="0"/>
              </a:rPr>
              <a:t>entre observations par des hommes de science</a:t>
            </a:r>
            <a:r>
              <a:rPr lang="fr-FR" dirty="0">
                <a:solidFill>
                  <a:schemeClr val="accent2">
                    <a:lumMod val="50000"/>
                  </a:schemeClr>
                </a:solidFill>
                <a:latin typeface="Calibri" panose="020F0502020204030204" pitchFamily="34" charset="0"/>
              </a:rPr>
              <a:t>, publication de ces mesures (comme les tablettes périodiques des planètes), </a:t>
            </a:r>
            <a:r>
              <a:rPr lang="fr-FR" dirty="0">
                <a:solidFill>
                  <a:srgbClr val="008000"/>
                </a:solidFill>
                <a:latin typeface="Calibri" panose="020F0502020204030204" pitchFamily="34" charset="0"/>
              </a:rPr>
              <a:t>et</a:t>
            </a:r>
            <a:r>
              <a:rPr lang="fr-FR" dirty="0">
                <a:solidFill>
                  <a:schemeClr val="accent2">
                    <a:lumMod val="50000"/>
                  </a:schemeClr>
                </a:solidFill>
                <a:latin typeface="Calibri" panose="020F0502020204030204" pitchFamily="34" charset="0"/>
              </a:rPr>
              <a:t>, au départ, </a:t>
            </a:r>
            <a:r>
              <a:rPr lang="fr-FR" dirty="0">
                <a:solidFill>
                  <a:srgbClr val="008000"/>
                </a:solidFill>
                <a:latin typeface="Calibri" panose="020F0502020204030204" pitchFamily="34" charset="0"/>
              </a:rPr>
              <a:t>des vérités que l'église avaient intégrées dans son enseignement depuis presque mille ans</a:t>
            </a:r>
            <a:r>
              <a:rPr lang="fr-FR" dirty="0">
                <a:solidFill>
                  <a:schemeClr val="accent2">
                    <a:lumMod val="50000"/>
                  </a:schemeClr>
                </a:solidFill>
                <a:latin typeface="Calibri" panose="020F0502020204030204" pitchFamily="34" charset="0"/>
              </a:rPr>
              <a:t>, mais qui, de procès en procès, puis en querelles, disputes, polémiques, vont amener à séparer ce qui relève du religieux et ce que les hommes de l'époque nommaient la </a:t>
            </a:r>
            <a:r>
              <a:rPr lang="fr-FR" dirty="0">
                <a:solidFill>
                  <a:schemeClr val="accent2">
                    <a:lumMod val="50000"/>
                  </a:schemeClr>
                </a:solidFill>
                <a:latin typeface="Calibri" panose="020F0502020204030204" pitchFamily="34" charset="0"/>
                <a:hlinkClick r:id="rId3" tooltip="Philosophie naturelle"/>
              </a:rPr>
              <a:t>philosophie naturelle</a:t>
            </a:r>
            <a:r>
              <a:rPr lang="fr-FR" dirty="0">
                <a:solidFill>
                  <a:schemeClr val="accent2">
                    <a:lumMod val="50000"/>
                  </a:schemeClr>
                </a:solidFill>
                <a:latin typeface="Calibri" panose="020F0502020204030204" pitchFamily="34" charset="0"/>
              </a:rPr>
              <a:t> et que nous </a:t>
            </a:r>
            <a:r>
              <a:rPr lang="fr-FR" dirty="0" smtClean="0">
                <a:solidFill>
                  <a:schemeClr val="accent2">
                    <a:lumMod val="50000"/>
                  </a:schemeClr>
                </a:solidFill>
                <a:latin typeface="Calibri" panose="020F0502020204030204" pitchFamily="34" charset="0"/>
              </a:rPr>
              <a:t>nommons maintenant </a:t>
            </a:r>
            <a:r>
              <a:rPr lang="fr-FR" b="1" dirty="0">
                <a:solidFill>
                  <a:schemeClr val="accent2">
                    <a:lumMod val="50000"/>
                  </a:schemeClr>
                </a:solidFill>
                <a:latin typeface="Calibri" panose="020F0502020204030204" pitchFamily="34" charset="0"/>
              </a:rPr>
              <a:t>sciences</a:t>
            </a:r>
            <a:r>
              <a:rPr lang="fr-FR" dirty="0" smtClean="0">
                <a:solidFill>
                  <a:schemeClr val="accent2">
                    <a:lumMod val="50000"/>
                  </a:schemeClr>
                </a:solidFill>
                <a:latin typeface="Calibri" panose="020F0502020204030204" pitchFamily="34" charset="0"/>
              </a:rPr>
              <a:t>. </a:t>
            </a:r>
          </a:p>
          <a:p>
            <a:pPr marL="285750" indent="-285750" algn="just">
              <a:buFont typeface="Arial" panose="020B0604020202020204" pitchFamily="34" charset="0"/>
              <a:buChar char="•"/>
            </a:pPr>
            <a:r>
              <a:rPr lang="fr-FR" dirty="0" smtClean="0">
                <a:solidFill>
                  <a:srgbClr val="008000"/>
                </a:solidFill>
                <a:latin typeface="Calibri" panose="020F0502020204030204" pitchFamily="34" charset="0"/>
              </a:rPr>
              <a:t>Les </a:t>
            </a:r>
            <a:r>
              <a:rPr lang="fr-FR" dirty="0">
                <a:solidFill>
                  <a:srgbClr val="008000"/>
                </a:solidFill>
                <a:latin typeface="Calibri" panose="020F0502020204030204" pitchFamily="34" charset="0"/>
              </a:rPr>
              <a:t>observations, notamment astronomiques, scrupuleusement notées et </a:t>
            </a:r>
            <a:r>
              <a:rPr lang="fr-FR" dirty="0" smtClean="0">
                <a:solidFill>
                  <a:srgbClr val="008000"/>
                </a:solidFill>
                <a:latin typeface="Calibri" panose="020F0502020204030204" pitchFamily="34" charset="0"/>
              </a:rPr>
              <a:t>mesurées </a:t>
            </a:r>
            <a:r>
              <a:rPr lang="fr-FR" dirty="0">
                <a:solidFill>
                  <a:srgbClr val="008000"/>
                </a:solidFill>
                <a:latin typeface="Calibri" panose="020F0502020204030204" pitchFamily="34" charset="0"/>
              </a:rPr>
              <a:t>par des précurseurs tels que </a:t>
            </a:r>
            <a:r>
              <a:rPr lang="fr-FR" dirty="0">
                <a:solidFill>
                  <a:srgbClr val="008000"/>
                </a:solidFill>
                <a:latin typeface="Calibri" panose="020F0502020204030204" pitchFamily="34" charset="0"/>
                <a:hlinkClick r:id="rId4" tooltip="Nicolas Copernic"/>
              </a:rPr>
              <a:t>Copernic</a:t>
            </a:r>
            <a:r>
              <a:rPr lang="fr-FR" dirty="0">
                <a:solidFill>
                  <a:srgbClr val="008000"/>
                </a:solidFill>
                <a:latin typeface="Calibri" panose="020F0502020204030204" pitchFamily="34" charset="0"/>
              </a:rPr>
              <a:t> (religieux), </a:t>
            </a:r>
            <a:r>
              <a:rPr lang="fr-FR" dirty="0" err="1">
                <a:solidFill>
                  <a:srgbClr val="008000"/>
                </a:solidFill>
                <a:latin typeface="Calibri" panose="020F0502020204030204" pitchFamily="34" charset="0"/>
                <a:hlinkClick r:id="rId5" tooltip="Tycho Brahe"/>
              </a:rPr>
              <a:t>Tycho</a:t>
            </a:r>
            <a:r>
              <a:rPr lang="fr-FR" dirty="0">
                <a:solidFill>
                  <a:srgbClr val="008000"/>
                </a:solidFill>
                <a:latin typeface="Calibri" panose="020F0502020204030204" pitchFamily="34" charset="0"/>
                <a:hlinkClick r:id="rId5" tooltip="Tycho Brahe"/>
              </a:rPr>
              <a:t> Brahe</a:t>
            </a:r>
            <a:r>
              <a:rPr lang="fr-FR" dirty="0">
                <a:solidFill>
                  <a:srgbClr val="008000"/>
                </a:solidFill>
                <a:latin typeface="Calibri" panose="020F0502020204030204" pitchFamily="34" charset="0"/>
              </a:rPr>
              <a:t>, </a:t>
            </a:r>
            <a:r>
              <a:rPr lang="fr-FR" dirty="0">
                <a:solidFill>
                  <a:srgbClr val="008000"/>
                </a:solidFill>
                <a:latin typeface="Calibri" panose="020F0502020204030204" pitchFamily="34" charset="0"/>
                <a:hlinkClick r:id="rId6" tooltip="Johannes Kepler"/>
              </a:rPr>
              <a:t>Kepler</a:t>
            </a:r>
            <a:r>
              <a:rPr lang="fr-FR" dirty="0">
                <a:solidFill>
                  <a:srgbClr val="008000"/>
                </a:solidFill>
                <a:latin typeface="Calibri" panose="020F0502020204030204" pitchFamily="34" charset="0"/>
              </a:rPr>
              <a:t>, </a:t>
            </a:r>
            <a:r>
              <a:rPr lang="fr-FR" dirty="0">
                <a:solidFill>
                  <a:srgbClr val="008000"/>
                </a:solidFill>
                <a:latin typeface="Calibri" panose="020F0502020204030204" pitchFamily="34" charset="0"/>
                <a:hlinkClick r:id="rId7" tooltip="Giordano Bruno"/>
              </a:rPr>
              <a:t>Giordano Bruno</a:t>
            </a:r>
            <a:r>
              <a:rPr lang="fr-FR" dirty="0">
                <a:solidFill>
                  <a:srgbClr val="008000"/>
                </a:solidFill>
                <a:latin typeface="Calibri" panose="020F0502020204030204" pitchFamily="34" charset="0"/>
              </a:rPr>
              <a:t> (religieux), </a:t>
            </a:r>
            <a:r>
              <a:rPr lang="fr-FR" dirty="0">
                <a:solidFill>
                  <a:srgbClr val="008000"/>
                </a:solidFill>
                <a:latin typeface="Calibri" panose="020F0502020204030204" pitchFamily="34" charset="0"/>
                <a:hlinkClick r:id="rId8" tooltip="Galilée (savant)"/>
              </a:rPr>
              <a:t>Galilée</a:t>
            </a:r>
            <a:r>
              <a:rPr lang="fr-FR" dirty="0">
                <a:solidFill>
                  <a:srgbClr val="008000"/>
                </a:solidFill>
                <a:latin typeface="Calibri" panose="020F0502020204030204" pitchFamily="34" charset="0"/>
              </a:rPr>
              <a:t> (religieux également)</a:t>
            </a:r>
            <a:r>
              <a:rPr lang="fr-FR" dirty="0" smtClean="0">
                <a:solidFill>
                  <a:srgbClr val="008000"/>
                </a:solidFill>
                <a:latin typeface="Calibri" panose="020F0502020204030204" pitchFamily="34" charset="0"/>
              </a:rPr>
              <a:t>, sont entrées en </a:t>
            </a:r>
            <a:r>
              <a:rPr lang="fr-FR" dirty="0">
                <a:solidFill>
                  <a:srgbClr val="008000"/>
                </a:solidFill>
                <a:latin typeface="Calibri" panose="020F0502020204030204" pitchFamily="34" charset="0"/>
              </a:rPr>
              <a:t>contradiction avec les enseignements de l’Église </a:t>
            </a:r>
            <a:r>
              <a:rPr lang="fr-FR" dirty="0" smtClean="0">
                <a:solidFill>
                  <a:srgbClr val="008000"/>
                </a:solidFill>
                <a:latin typeface="Calibri" panose="020F0502020204030204" pitchFamily="34" charset="0"/>
              </a:rPr>
              <a:t>romaine</a:t>
            </a:r>
            <a:r>
              <a:rPr lang="fr-FR" dirty="0" smtClean="0">
                <a:solidFill>
                  <a:schemeClr val="accent2">
                    <a:lumMod val="50000"/>
                  </a:schemeClr>
                </a:solidFill>
                <a:latin typeface="Calibri" panose="020F0502020204030204" pitchFamily="34" charset="0"/>
              </a:rPr>
              <a:t>.</a:t>
            </a:r>
            <a:r>
              <a:rPr lang="fr-FR" dirty="0">
                <a:solidFill>
                  <a:schemeClr val="accent2">
                    <a:lumMod val="50000"/>
                  </a:schemeClr>
                </a:solidFill>
                <a:latin typeface="Calibri" panose="020F0502020204030204" pitchFamily="34" charset="0"/>
              </a:rPr>
              <a:t> </a:t>
            </a:r>
            <a:endParaRPr lang="fr-FR" dirty="0" smtClean="0">
              <a:solidFill>
                <a:schemeClr val="accent2">
                  <a:lumMod val="50000"/>
                </a:schemeClr>
              </a:solidFill>
              <a:latin typeface="Calibri" panose="020F0502020204030204" pitchFamily="34" charset="0"/>
            </a:endParaRPr>
          </a:p>
          <a:p>
            <a:pPr marL="285750" indent="-285750" algn="just">
              <a:buFont typeface="Arial" panose="020B0604020202020204" pitchFamily="34" charset="0"/>
              <a:buChar char="•"/>
            </a:pPr>
            <a:r>
              <a:rPr lang="fr-FR" dirty="0" smtClean="0">
                <a:solidFill>
                  <a:schemeClr val="accent2">
                    <a:lumMod val="50000"/>
                  </a:schemeClr>
                </a:solidFill>
                <a:latin typeface="Calibri" panose="020F0502020204030204" pitchFamily="34" charset="0"/>
              </a:rPr>
              <a:t>Ce doute </a:t>
            </a:r>
            <a:r>
              <a:rPr lang="fr-FR" dirty="0">
                <a:solidFill>
                  <a:schemeClr val="accent2">
                    <a:lumMod val="50000"/>
                  </a:schemeClr>
                </a:solidFill>
                <a:latin typeface="Calibri" panose="020F0502020204030204" pitchFamily="34" charset="0"/>
              </a:rPr>
              <a:t>est à l'origine du divorce (procès de Galilée) de la </a:t>
            </a:r>
            <a:r>
              <a:rPr lang="fr-FR" b="1" dirty="0">
                <a:solidFill>
                  <a:schemeClr val="accent2">
                    <a:lumMod val="50000"/>
                  </a:schemeClr>
                </a:solidFill>
                <a:latin typeface="Calibri" panose="020F0502020204030204" pitchFamily="34" charset="0"/>
              </a:rPr>
              <a:t>science</a:t>
            </a:r>
            <a:r>
              <a:rPr lang="fr-FR" dirty="0">
                <a:solidFill>
                  <a:schemeClr val="accent2">
                    <a:lumMod val="50000"/>
                  </a:schemeClr>
                </a:solidFill>
                <a:latin typeface="Calibri" panose="020F0502020204030204" pitchFamily="34" charset="0"/>
              </a:rPr>
              <a:t> avec le </a:t>
            </a:r>
            <a:r>
              <a:rPr lang="fr-FR" b="1" dirty="0">
                <a:solidFill>
                  <a:schemeClr val="accent2">
                    <a:lumMod val="50000"/>
                  </a:schemeClr>
                </a:solidFill>
                <a:latin typeface="Calibri" panose="020F0502020204030204" pitchFamily="34" charset="0"/>
              </a:rPr>
              <a:t>dogme de la religion</a:t>
            </a:r>
            <a:r>
              <a:rPr lang="fr-FR" dirty="0">
                <a:solidFill>
                  <a:schemeClr val="accent2">
                    <a:lumMod val="50000"/>
                  </a:schemeClr>
                </a:solidFill>
                <a:latin typeface="Calibri" panose="020F0502020204030204" pitchFamily="34" charset="0"/>
              </a:rPr>
              <a:t>. </a:t>
            </a:r>
            <a:endParaRPr lang="fr-FR" dirty="0" smtClean="0">
              <a:solidFill>
                <a:schemeClr val="accent2">
                  <a:lumMod val="50000"/>
                </a:schemeClr>
              </a:solidFill>
              <a:latin typeface="Calibri" panose="020F0502020204030204" pitchFamily="34" charset="0"/>
            </a:endParaRPr>
          </a:p>
          <a:p>
            <a:pPr marL="285750" indent="-285750" algn="just">
              <a:buFont typeface="Arial" panose="020B0604020202020204" pitchFamily="34" charset="0"/>
              <a:buChar char="•"/>
            </a:pPr>
            <a:r>
              <a:rPr lang="fr-FR" dirty="0">
                <a:solidFill>
                  <a:schemeClr val="accent2">
                    <a:lumMod val="50000"/>
                  </a:schemeClr>
                </a:solidFill>
                <a:latin typeface="Calibri" panose="020F0502020204030204" pitchFamily="34" charset="0"/>
              </a:rPr>
              <a:t>"</a:t>
            </a:r>
            <a:r>
              <a:rPr lang="fr-FR" i="1" dirty="0">
                <a:solidFill>
                  <a:schemeClr val="accent2">
                    <a:lumMod val="50000"/>
                  </a:schemeClr>
                </a:solidFill>
                <a:latin typeface="Calibri" panose="020F0502020204030204" pitchFamily="34" charset="0"/>
              </a:rPr>
              <a:t>La science se distingue ainsi des autres modes de transmission des connaissances, par un doute et un irrespect : nous croyons que les experts sont faillibles, </a:t>
            </a:r>
            <a:r>
              <a:rPr lang="fr-FR" i="1" dirty="0">
                <a:solidFill>
                  <a:srgbClr val="008000"/>
                </a:solidFill>
                <a:latin typeface="Calibri" panose="020F0502020204030204" pitchFamily="34" charset="0"/>
              </a:rPr>
              <a:t>que les traditions charrient toutes sortes de fables et d'erreurs</a:t>
            </a:r>
            <a:r>
              <a:rPr lang="fr-FR" i="1" dirty="0">
                <a:solidFill>
                  <a:schemeClr val="accent2">
                    <a:lumMod val="50000"/>
                  </a:schemeClr>
                </a:solidFill>
                <a:latin typeface="Calibri" panose="020F0502020204030204" pitchFamily="34" charset="0"/>
              </a:rPr>
              <a:t>, et qu'il faut vérifier, par des expériences... </a:t>
            </a:r>
            <a:r>
              <a:rPr lang="fr-FR" dirty="0">
                <a:solidFill>
                  <a:schemeClr val="accent2">
                    <a:lumMod val="50000"/>
                  </a:schemeClr>
                </a:solidFill>
                <a:latin typeface="Calibri" panose="020F0502020204030204" pitchFamily="34" charset="0"/>
              </a:rPr>
              <a:t>(Richard Feynman, Physicien, Prix Nobel 1965)".</a:t>
            </a:r>
            <a:endParaRPr lang="fr-FR" dirty="0" smtClean="0">
              <a:solidFill>
                <a:schemeClr val="accent2">
                  <a:lumMod val="50000"/>
                </a:schemeClr>
              </a:solidFill>
              <a:latin typeface="Calibri" panose="020F0502020204030204" pitchFamily="34" charset="0"/>
            </a:endParaRPr>
          </a:p>
        </p:txBody>
      </p:sp>
    </p:spTree>
    <p:extLst>
      <p:ext uri="{BB962C8B-B14F-4D97-AF65-F5344CB8AC3E}">
        <p14:creationId xmlns:p14="http://schemas.microsoft.com/office/powerpoint/2010/main" val="318845869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10870268" y="732729"/>
            <a:ext cx="542697" cy="279400"/>
          </a:xfrm>
        </p:spPr>
        <p:txBody>
          <a:bodyPr/>
          <a:lstStyle/>
          <a:p>
            <a:fld id="{D57F1E4F-1CFF-5643-939E-217C01CDF565}" type="slidenum">
              <a:rPr lang="en-US" smtClean="0"/>
              <a:pPr/>
              <a:t>60</a:t>
            </a:fld>
            <a:endParaRPr lang="en-US" dirty="0"/>
          </a:p>
        </p:txBody>
      </p:sp>
      <p:sp>
        <p:nvSpPr>
          <p:cNvPr id="3" name="ZoneTexte 2"/>
          <p:cNvSpPr txBox="1"/>
          <p:nvPr/>
        </p:nvSpPr>
        <p:spPr>
          <a:xfrm>
            <a:off x="733329" y="642797"/>
            <a:ext cx="6165411" cy="369332"/>
          </a:xfrm>
          <a:prstGeom prst="rect">
            <a:avLst/>
          </a:prstGeom>
          <a:noFill/>
        </p:spPr>
        <p:txBody>
          <a:bodyPr wrap="square" rtlCol="0">
            <a:spAutoFit/>
          </a:bodyPr>
          <a:lstStyle/>
          <a:p>
            <a:r>
              <a:rPr lang="fr-FR" b="1" dirty="0">
                <a:solidFill>
                  <a:srgbClr val="003300"/>
                </a:solidFill>
                <a:latin typeface="Calibri" panose="020F0502020204030204" pitchFamily="34" charset="0"/>
              </a:rPr>
              <a:t>8</a:t>
            </a:r>
            <a:r>
              <a:rPr lang="fr-FR" b="1" dirty="0" smtClean="0">
                <a:solidFill>
                  <a:srgbClr val="003300"/>
                </a:solidFill>
                <a:latin typeface="Calibri" panose="020F0502020204030204" pitchFamily="34" charset="0"/>
              </a:rPr>
              <a:t>. Les biais de raisonnement ou de confirmation</a:t>
            </a:r>
            <a:endParaRPr lang="fr-FR" b="1" dirty="0">
              <a:solidFill>
                <a:srgbClr val="003300"/>
              </a:solidFill>
              <a:latin typeface="Calibri" panose="020F0502020204030204" pitchFamily="34" charset="0"/>
            </a:endParaRPr>
          </a:p>
        </p:txBody>
      </p:sp>
      <p:sp>
        <p:nvSpPr>
          <p:cNvPr id="4" name="ZoneTexte 3"/>
          <p:cNvSpPr txBox="1"/>
          <p:nvPr/>
        </p:nvSpPr>
        <p:spPr>
          <a:xfrm>
            <a:off x="733329" y="1140311"/>
            <a:ext cx="10679636" cy="5078313"/>
          </a:xfrm>
          <a:prstGeom prst="rect">
            <a:avLst/>
          </a:prstGeom>
          <a:noFill/>
        </p:spPr>
        <p:txBody>
          <a:bodyPr wrap="square" rtlCol="0">
            <a:spAutoFit/>
          </a:bodyPr>
          <a:lstStyle/>
          <a:p>
            <a:pPr algn="just"/>
            <a:r>
              <a:rPr lang="fr-FR" dirty="0" smtClean="0">
                <a:solidFill>
                  <a:srgbClr val="003300"/>
                </a:solidFill>
              </a:rPr>
              <a:t>8.14. </a:t>
            </a:r>
            <a:r>
              <a:rPr lang="fr-FR" u="sng" dirty="0" smtClean="0">
                <a:solidFill>
                  <a:srgbClr val="003300"/>
                </a:solidFill>
              </a:rPr>
              <a:t>Inversion </a:t>
            </a:r>
            <a:r>
              <a:rPr lang="fr-FR" u="sng" dirty="0">
                <a:solidFill>
                  <a:srgbClr val="003300"/>
                </a:solidFill>
              </a:rPr>
              <a:t>de la cause et des effets</a:t>
            </a:r>
          </a:p>
          <a:p>
            <a:pPr algn="just"/>
            <a:endParaRPr lang="fr-FR" dirty="0" smtClean="0">
              <a:solidFill>
                <a:srgbClr val="003300"/>
              </a:solidFill>
            </a:endParaRPr>
          </a:p>
          <a:p>
            <a:pPr algn="just"/>
            <a:r>
              <a:rPr lang="fr-FR" dirty="0" smtClean="0">
                <a:solidFill>
                  <a:srgbClr val="003300"/>
                </a:solidFill>
              </a:rPr>
              <a:t>C’est </a:t>
            </a:r>
            <a:r>
              <a:rPr lang="fr-FR" dirty="0">
                <a:solidFill>
                  <a:srgbClr val="003300"/>
                </a:solidFill>
              </a:rPr>
              <a:t>un raisonnement à rebours. Par exemple, quand on affirme que «</a:t>
            </a:r>
            <a:r>
              <a:rPr lang="fr-FR" i="1" dirty="0">
                <a:solidFill>
                  <a:srgbClr val="003300"/>
                </a:solidFill>
              </a:rPr>
              <a:t> l’homme, ce bipède, a été créé pour le pantalon </a:t>
            </a:r>
            <a:r>
              <a:rPr lang="fr-FR" dirty="0">
                <a:solidFill>
                  <a:srgbClr val="003300"/>
                </a:solidFill>
              </a:rPr>
              <a:t>», on inverse le lien de cause à effet.</a:t>
            </a:r>
          </a:p>
          <a:p>
            <a:pPr algn="just"/>
            <a:r>
              <a:rPr lang="fr-FR" dirty="0">
                <a:solidFill>
                  <a:srgbClr val="003300"/>
                </a:solidFill>
              </a:rPr>
              <a:t>Ce raisonnement est, bien sûr, absurde. De même, si vous admettez, tel un postulat, que le </a:t>
            </a:r>
            <a:r>
              <a:rPr lang="fr-FR" dirty="0">
                <a:solidFill>
                  <a:srgbClr val="FF0000"/>
                </a:solidFill>
              </a:rPr>
              <a:t>Monde a été créé il y a 6 000 ans</a:t>
            </a:r>
            <a:r>
              <a:rPr lang="fr-FR" dirty="0">
                <a:solidFill>
                  <a:srgbClr val="003300"/>
                </a:solidFill>
              </a:rPr>
              <a:t>, selon la Genèse, vous ne pouvez que réfuter la doctrine de l’évolution de Darwin.</a:t>
            </a:r>
          </a:p>
          <a:p>
            <a:pPr algn="just"/>
            <a:r>
              <a:rPr lang="fr-FR" dirty="0">
                <a:solidFill>
                  <a:srgbClr val="003300"/>
                </a:solidFill>
              </a:rPr>
              <a:t>Autre exemple, la densité d’un liquide dépend de sa température. A l’inverse, dire qu’une température dépend de la densité d’un liquide est par contre illogique.</a:t>
            </a:r>
          </a:p>
          <a:p>
            <a:pPr algn="just"/>
            <a:r>
              <a:rPr lang="fr-FR" dirty="0">
                <a:solidFill>
                  <a:srgbClr val="003300"/>
                </a:solidFill>
              </a:rPr>
              <a:t>C’est le type de raisonnement où l’on cherche à justifier une hypothèse, la </a:t>
            </a:r>
            <a:r>
              <a:rPr lang="fr-FR" i="1" dirty="0">
                <a:solidFill>
                  <a:srgbClr val="003300"/>
                </a:solidFill>
              </a:rPr>
              <a:t>téléologie</a:t>
            </a:r>
            <a:r>
              <a:rPr lang="fr-FR" dirty="0">
                <a:solidFill>
                  <a:srgbClr val="003300"/>
                </a:solidFill>
              </a:rPr>
              <a:t> est l’exemple même du raisonnement à rebours. La téléologie est une doctrine philosophique affirmant ou prônant l’idée d’une finalité dans toute chose (en général dans toute chose naturelle), idée de finalité reprise par Hegel (1770-1831). Dans les exposés métaphysiques de Hegel, on trouve la citation suivante : « </a:t>
            </a:r>
            <a:r>
              <a:rPr lang="fr-FR" i="1" dirty="0">
                <a:solidFill>
                  <a:srgbClr val="003300"/>
                </a:solidFill>
              </a:rPr>
              <a:t>les choses sont déterminées par leur aboutissement et non par leur origine</a:t>
            </a:r>
            <a:r>
              <a:rPr lang="fr-FR" dirty="0">
                <a:solidFill>
                  <a:srgbClr val="003300"/>
                </a:solidFill>
              </a:rPr>
              <a:t>. » Aristote, dans </a:t>
            </a:r>
            <a:r>
              <a:rPr lang="fr-FR" i="1" dirty="0">
                <a:solidFill>
                  <a:srgbClr val="003300"/>
                </a:solidFill>
              </a:rPr>
              <a:t>l’Éthique à </a:t>
            </a:r>
            <a:r>
              <a:rPr lang="fr-FR" i="1" dirty="0" err="1">
                <a:solidFill>
                  <a:srgbClr val="003300"/>
                </a:solidFill>
              </a:rPr>
              <a:t>Nicomaque</a:t>
            </a:r>
            <a:r>
              <a:rPr lang="fr-FR" dirty="0">
                <a:solidFill>
                  <a:srgbClr val="003300"/>
                </a:solidFill>
              </a:rPr>
              <a:t>, développe le principe de causalité pour en faire ressortir une finalité sous-jacente à la nature des </a:t>
            </a:r>
            <a:r>
              <a:rPr lang="fr-FR" dirty="0" smtClean="0">
                <a:solidFill>
                  <a:srgbClr val="003300"/>
                </a:solidFill>
              </a:rPr>
              <a:t>choses (°).</a:t>
            </a:r>
          </a:p>
          <a:p>
            <a:pPr algn="just"/>
            <a:endParaRPr lang="fr-FR" dirty="0">
              <a:solidFill>
                <a:srgbClr val="003300"/>
              </a:solidFill>
            </a:endParaRPr>
          </a:p>
          <a:p>
            <a:pPr algn="just"/>
            <a:r>
              <a:rPr lang="fr-FR" dirty="0" smtClean="0">
                <a:solidFill>
                  <a:srgbClr val="003300"/>
                </a:solidFill>
              </a:rPr>
              <a:t>(°) « </a:t>
            </a:r>
            <a:r>
              <a:rPr lang="fr-FR" i="1" dirty="0" smtClean="0">
                <a:solidFill>
                  <a:srgbClr val="003300"/>
                </a:solidFill>
              </a:rPr>
              <a:t>La </a:t>
            </a:r>
            <a:r>
              <a:rPr lang="fr-FR" i="1" dirty="0">
                <a:solidFill>
                  <a:srgbClr val="003300"/>
                </a:solidFill>
              </a:rPr>
              <a:t>cause finale est </a:t>
            </a:r>
            <a:r>
              <a:rPr lang="fr-FR" i="1" dirty="0" smtClean="0">
                <a:solidFill>
                  <a:srgbClr val="003300"/>
                </a:solidFill>
              </a:rPr>
              <a:t>une </a:t>
            </a:r>
            <a:r>
              <a:rPr lang="fr-FR" i="1" dirty="0">
                <a:solidFill>
                  <a:srgbClr val="003300"/>
                </a:solidFill>
              </a:rPr>
              <a:t>des </a:t>
            </a:r>
            <a:r>
              <a:rPr lang="fr-FR" i="1" dirty="0" smtClean="0">
                <a:solidFill>
                  <a:srgbClr val="003300"/>
                </a:solidFill>
              </a:rPr>
              <a:t>quatre </a:t>
            </a:r>
            <a:r>
              <a:rPr lang="fr-FR" i="1" dirty="0">
                <a:solidFill>
                  <a:srgbClr val="003300"/>
                </a:solidFill>
              </a:rPr>
              <a:t>causes </a:t>
            </a:r>
            <a:r>
              <a:rPr lang="fr-FR" i="1" dirty="0" smtClean="0">
                <a:solidFill>
                  <a:srgbClr val="003300"/>
                </a:solidFill>
              </a:rPr>
              <a:t>principales</a:t>
            </a:r>
            <a:r>
              <a:rPr lang="fr-FR" dirty="0" smtClean="0">
                <a:solidFill>
                  <a:srgbClr val="003300"/>
                </a:solidFill>
              </a:rPr>
              <a:t> », </a:t>
            </a:r>
            <a:r>
              <a:rPr lang="fr-FR" dirty="0">
                <a:solidFill>
                  <a:srgbClr val="003300"/>
                </a:solidFill>
              </a:rPr>
              <a:t>selon Aristote. En Science, la seule explication valable se fait par la </a:t>
            </a:r>
            <a:r>
              <a:rPr lang="fr-FR" i="1" dirty="0">
                <a:solidFill>
                  <a:srgbClr val="003300"/>
                </a:solidFill>
              </a:rPr>
              <a:t>causalité</a:t>
            </a:r>
            <a:r>
              <a:rPr lang="fr-FR" dirty="0" smtClean="0">
                <a:solidFill>
                  <a:srgbClr val="003300"/>
                </a:solidFill>
              </a:rPr>
              <a:t>. La </a:t>
            </a:r>
            <a:r>
              <a:rPr lang="fr-FR" dirty="0">
                <a:solidFill>
                  <a:srgbClr val="003300"/>
                </a:solidFill>
              </a:rPr>
              <a:t>finalité consiste à </a:t>
            </a:r>
            <a:r>
              <a:rPr lang="fr-FR" dirty="0" smtClean="0">
                <a:solidFill>
                  <a:srgbClr val="003300"/>
                </a:solidFill>
              </a:rPr>
              <a:t>prêter </a:t>
            </a:r>
            <a:r>
              <a:rPr lang="fr-FR" dirty="0">
                <a:solidFill>
                  <a:srgbClr val="003300"/>
                </a:solidFill>
              </a:rPr>
              <a:t>aux objets les </a:t>
            </a:r>
            <a:r>
              <a:rPr lang="fr-FR" dirty="0" smtClean="0">
                <a:solidFill>
                  <a:srgbClr val="003300"/>
                </a:solidFill>
              </a:rPr>
              <a:t>mêmes « désirs » </a:t>
            </a:r>
            <a:r>
              <a:rPr lang="fr-FR" dirty="0">
                <a:solidFill>
                  <a:srgbClr val="003300"/>
                </a:solidFill>
              </a:rPr>
              <a:t>qu’à l’homme, c’est ce qu’on appelle une </a:t>
            </a:r>
            <a:r>
              <a:rPr lang="fr-FR" dirty="0" smtClean="0">
                <a:solidFill>
                  <a:srgbClr val="003300"/>
                </a:solidFill>
              </a:rPr>
              <a:t>« </a:t>
            </a:r>
            <a:r>
              <a:rPr lang="fr-FR" i="1" dirty="0" smtClean="0">
                <a:solidFill>
                  <a:srgbClr val="003300"/>
                </a:solidFill>
              </a:rPr>
              <a:t>explication anthropomorphique</a:t>
            </a:r>
            <a:r>
              <a:rPr lang="fr-FR" dirty="0" smtClean="0">
                <a:solidFill>
                  <a:srgbClr val="003300"/>
                </a:solidFill>
              </a:rPr>
              <a:t> ».</a:t>
            </a:r>
            <a:endParaRPr lang="fr-FR" dirty="0">
              <a:solidFill>
                <a:srgbClr val="003300"/>
              </a:solidFill>
            </a:endParaRPr>
          </a:p>
        </p:txBody>
      </p:sp>
    </p:spTree>
    <p:extLst>
      <p:ext uri="{BB962C8B-B14F-4D97-AF65-F5344CB8AC3E}">
        <p14:creationId xmlns:p14="http://schemas.microsoft.com/office/powerpoint/2010/main" val="396182528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10870268" y="732729"/>
            <a:ext cx="542697" cy="279400"/>
          </a:xfrm>
        </p:spPr>
        <p:txBody>
          <a:bodyPr/>
          <a:lstStyle/>
          <a:p>
            <a:fld id="{D57F1E4F-1CFF-5643-939E-217C01CDF565}" type="slidenum">
              <a:rPr lang="en-US" smtClean="0"/>
              <a:pPr/>
              <a:t>61</a:t>
            </a:fld>
            <a:endParaRPr lang="en-US" dirty="0"/>
          </a:p>
        </p:txBody>
      </p:sp>
      <p:sp>
        <p:nvSpPr>
          <p:cNvPr id="3" name="ZoneTexte 2"/>
          <p:cNvSpPr txBox="1"/>
          <p:nvPr/>
        </p:nvSpPr>
        <p:spPr>
          <a:xfrm>
            <a:off x="733329" y="642797"/>
            <a:ext cx="6165411" cy="369332"/>
          </a:xfrm>
          <a:prstGeom prst="rect">
            <a:avLst/>
          </a:prstGeom>
          <a:noFill/>
        </p:spPr>
        <p:txBody>
          <a:bodyPr wrap="square" rtlCol="0">
            <a:spAutoFit/>
          </a:bodyPr>
          <a:lstStyle/>
          <a:p>
            <a:r>
              <a:rPr lang="fr-FR" b="1" dirty="0">
                <a:solidFill>
                  <a:srgbClr val="003300"/>
                </a:solidFill>
                <a:latin typeface="Calibri" panose="020F0502020204030204" pitchFamily="34" charset="0"/>
              </a:rPr>
              <a:t>8</a:t>
            </a:r>
            <a:r>
              <a:rPr lang="fr-FR" b="1" dirty="0" smtClean="0">
                <a:solidFill>
                  <a:srgbClr val="003300"/>
                </a:solidFill>
                <a:latin typeface="Calibri" panose="020F0502020204030204" pitchFamily="34" charset="0"/>
              </a:rPr>
              <a:t>. Les biais de raisonnement ou de confirmation</a:t>
            </a:r>
            <a:endParaRPr lang="fr-FR" b="1" dirty="0">
              <a:solidFill>
                <a:srgbClr val="003300"/>
              </a:solidFill>
              <a:latin typeface="Calibri" panose="020F0502020204030204" pitchFamily="34" charset="0"/>
            </a:endParaRPr>
          </a:p>
        </p:txBody>
      </p:sp>
      <p:sp>
        <p:nvSpPr>
          <p:cNvPr id="4" name="ZoneTexte 3"/>
          <p:cNvSpPr txBox="1"/>
          <p:nvPr/>
        </p:nvSpPr>
        <p:spPr>
          <a:xfrm>
            <a:off x="733329" y="1140311"/>
            <a:ext cx="10679636" cy="4801314"/>
          </a:xfrm>
          <a:prstGeom prst="rect">
            <a:avLst/>
          </a:prstGeom>
          <a:noFill/>
        </p:spPr>
        <p:txBody>
          <a:bodyPr wrap="square" rtlCol="0">
            <a:spAutoFit/>
          </a:bodyPr>
          <a:lstStyle/>
          <a:p>
            <a:pPr algn="just"/>
            <a:r>
              <a:rPr lang="fr-FR" dirty="0" smtClean="0">
                <a:solidFill>
                  <a:srgbClr val="003300"/>
                </a:solidFill>
              </a:rPr>
              <a:t>8.14. </a:t>
            </a:r>
            <a:r>
              <a:rPr lang="fr-FR" u="sng" dirty="0" smtClean="0">
                <a:solidFill>
                  <a:srgbClr val="003300"/>
                </a:solidFill>
              </a:rPr>
              <a:t>Inversion </a:t>
            </a:r>
            <a:r>
              <a:rPr lang="fr-FR" u="sng" dirty="0">
                <a:solidFill>
                  <a:srgbClr val="003300"/>
                </a:solidFill>
              </a:rPr>
              <a:t>de la cause et des </a:t>
            </a:r>
            <a:r>
              <a:rPr lang="fr-FR" u="sng" dirty="0" smtClean="0">
                <a:solidFill>
                  <a:srgbClr val="003300"/>
                </a:solidFill>
              </a:rPr>
              <a:t>effets (suite)</a:t>
            </a:r>
            <a:endParaRPr lang="fr-FR" u="sng" dirty="0">
              <a:solidFill>
                <a:srgbClr val="003300"/>
              </a:solidFill>
            </a:endParaRPr>
          </a:p>
          <a:p>
            <a:pPr algn="just"/>
            <a:endParaRPr lang="fr-FR" dirty="0" smtClean="0">
              <a:solidFill>
                <a:srgbClr val="003300"/>
              </a:solidFill>
            </a:endParaRPr>
          </a:p>
          <a:p>
            <a:pPr algn="just"/>
            <a:r>
              <a:rPr lang="fr-FR" dirty="0" smtClean="0">
                <a:solidFill>
                  <a:srgbClr val="003300"/>
                </a:solidFill>
              </a:rPr>
              <a:t>Pour </a:t>
            </a:r>
            <a:r>
              <a:rPr lang="fr-FR" dirty="0">
                <a:solidFill>
                  <a:srgbClr val="003300"/>
                </a:solidFill>
              </a:rPr>
              <a:t>certains partisans de cette doctrine, c’est la fièvre qui provoquerait la présence du virus. Raisonnement illogique alors que l’on sait que c’est le virus de la grippe qui provoque la fièvre, du fait d’une réaction de défense de l’organisme. Ces spéculations sont systématiquement métaphysiques, parce qu’elles sont étrangères à toute réalité observable et contraires à toute notre expérience scientifique, qui repose sur le </a:t>
            </a:r>
            <a:r>
              <a:rPr lang="fr-FR" dirty="0" smtClean="0">
                <a:solidFill>
                  <a:srgbClr val="003300"/>
                </a:solidFill>
              </a:rPr>
              <a:t>déterminisme (°).</a:t>
            </a:r>
          </a:p>
          <a:p>
            <a:pPr algn="just"/>
            <a:r>
              <a:rPr lang="fr-FR" dirty="0">
                <a:solidFill>
                  <a:srgbClr val="003300"/>
                </a:solidFill>
              </a:rPr>
              <a:t>Ce type de raisonnement est souvent utilisé pour des intentions malhonnêtes</a:t>
            </a:r>
            <a:r>
              <a:rPr lang="fr-FR" dirty="0" smtClean="0">
                <a:solidFill>
                  <a:srgbClr val="003300"/>
                </a:solidFill>
              </a:rPr>
              <a:t>.</a:t>
            </a:r>
          </a:p>
          <a:p>
            <a:pPr algn="just"/>
            <a:endParaRPr lang="fr-FR" dirty="0">
              <a:solidFill>
                <a:srgbClr val="003300"/>
              </a:solidFill>
            </a:endParaRPr>
          </a:p>
          <a:p>
            <a:pPr algn="just"/>
            <a:r>
              <a:rPr lang="fr-FR" dirty="0">
                <a:solidFill>
                  <a:srgbClr val="003300"/>
                </a:solidFill>
              </a:rPr>
              <a:t>Dans le cas des douleurs, on confond souvent cause et effet. Des douleurs chroniques, tenaces, épuisantes peuvent causer à la longue une dépression chez le patient (du fait que lui ou le corps médical ou aucun autre traitement n’arrivent pas à les résoudre).</a:t>
            </a:r>
          </a:p>
          <a:p>
            <a:pPr algn="just"/>
            <a:r>
              <a:rPr lang="fr-FR" dirty="0">
                <a:solidFill>
                  <a:srgbClr val="003300"/>
                </a:solidFill>
              </a:rPr>
              <a:t>La dépression peut effectivement être la cause de douleurs physiques. Et d’ailleurs on voit souvent, par exemple, les gens déprimés consulter des praticiens pour des maux de tête et des douleurs abdominales. </a:t>
            </a:r>
            <a:endParaRPr lang="fr-FR" dirty="0" smtClean="0">
              <a:solidFill>
                <a:srgbClr val="003300"/>
              </a:solidFill>
            </a:endParaRPr>
          </a:p>
          <a:p>
            <a:pPr algn="just"/>
            <a:r>
              <a:rPr lang="fr-FR" dirty="0" smtClean="0">
                <a:solidFill>
                  <a:srgbClr val="FF0000"/>
                </a:solidFill>
              </a:rPr>
              <a:t>La </a:t>
            </a:r>
            <a:r>
              <a:rPr lang="fr-FR" dirty="0">
                <a:solidFill>
                  <a:srgbClr val="FF0000"/>
                </a:solidFill>
              </a:rPr>
              <a:t>paresse intellectuelle conduirait alors à déduire rapidement que toute douleur d’origine inconnue est causée par la dépression du patient</a:t>
            </a:r>
            <a:r>
              <a:rPr lang="fr-FR" dirty="0" smtClean="0">
                <a:solidFill>
                  <a:srgbClr val="FF0000"/>
                </a:solidFill>
              </a:rPr>
              <a:t>.</a:t>
            </a:r>
          </a:p>
          <a:p>
            <a:endParaRPr lang="fr-FR" dirty="0">
              <a:solidFill>
                <a:srgbClr val="003300"/>
              </a:solidFill>
            </a:endParaRPr>
          </a:p>
          <a:p>
            <a:pPr algn="just"/>
            <a:r>
              <a:rPr lang="fr-FR" dirty="0" smtClean="0">
                <a:solidFill>
                  <a:srgbClr val="003300"/>
                </a:solidFill>
              </a:rPr>
              <a:t>(°) Ernest </a:t>
            </a:r>
            <a:r>
              <a:rPr lang="fr-FR" dirty="0" err="1">
                <a:solidFill>
                  <a:srgbClr val="003300"/>
                </a:solidFill>
              </a:rPr>
              <a:t>Kahane</a:t>
            </a:r>
            <a:r>
              <a:rPr lang="fr-FR" dirty="0">
                <a:solidFill>
                  <a:srgbClr val="003300"/>
                </a:solidFill>
              </a:rPr>
              <a:t>, </a:t>
            </a:r>
            <a:r>
              <a:rPr lang="fr-FR" i="1" dirty="0">
                <a:solidFill>
                  <a:srgbClr val="003300"/>
                </a:solidFill>
              </a:rPr>
              <a:t>Dictionnaire rationaliste, </a:t>
            </a:r>
            <a:r>
              <a:rPr lang="fr-FR" dirty="0">
                <a:solidFill>
                  <a:srgbClr val="003300"/>
                </a:solidFill>
              </a:rPr>
              <a:t>Éditions de l’Union rationali</a:t>
            </a:r>
            <a:r>
              <a:rPr lang="fr-FR" i="1" dirty="0">
                <a:solidFill>
                  <a:srgbClr val="003300"/>
                </a:solidFill>
              </a:rPr>
              <a:t>ste, </a:t>
            </a:r>
            <a:r>
              <a:rPr lang="fr-FR" dirty="0">
                <a:solidFill>
                  <a:srgbClr val="003300"/>
                </a:solidFill>
              </a:rPr>
              <a:t>1973</a:t>
            </a:r>
            <a:r>
              <a:rPr lang="fr-FR" dirty="0" smtClean="0">
                <a:solidFill>
                  <a:srgbClr val="003300"/>
                </a:solidFill>
              </a:rPr>
              <a:t>.</a:t>
            </a:r>
            <a:endParaRPr lang="fr-FR" dirty="0">
              <a:solidFill>
                <a:srgbClr val="003300"/>
              </a:solidFill>
            </a:endParaRPr>
          </a:p>
        </p:txBody>
      </p:sp>
    </p:spTree>
    <p:extLst>
      <p:ext uri="{BB962C8B-B14F-4D97-AF65-F5344CB8AC3E}">
        <p14:creationId xmlns:p14="http://schemas.microsoft.com/office/powerpoint/2010/main" val="247995164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10945572" y="687763"/>
            <a:ext cx="542697" cy="279400"/>
          </a:xfrm>
        </p:spPr>
        <p:txBody>
          <a:bodyPr/>
          <a:lstStyle/>
          <a:p>
            <a:fld id="{D57F1E4F-1CFF-5643-939E-217C01CDF565}" type="slidenum">
              <a:rPr lang="en-US" smtClean="0"/>
              <a:pPr/>
              <a:t>62</a:t>
            </a:fld>
            <a:endParaRPr lang="en-US" dirty="0"/>
          </a:p>
        </p:txBody>
      </p:sp>
      <p:sp>
        <p:nvSpPr>
          <p:cNvPr id="3" name="ZoneTexte 2"/>
          <p:cNvSpPr txBox="1"/>
          <p:nvPr/>
        </p:nvSpPr>
        <p:spPr>
          <a:xfrm>
            <a:off x="733329" y="642797"/>
            <a:ext cx="6165411" cy="369332"/>
          </a:xfrm>
          <a:prstGeom prst="rect">
            <a:avLst/>
          </a:prstGeom>
          <a:noFill/>
        </p:spPr>
        <p:txBody>
          <a:bodyPr wrap="square" rtlCol="0">
            <a:spAutoFit/>
          </a:bodyPr>
          <a:lstStyle/>
          <a:p>
            <a:r>
              <a:rPr lang="fr-FR" b="1" dirty="0">
                <a:solidFill>
                  <a:srgbClr val="003300"/>
                </a:solidFill>
                <a:latin typeface="Calibri" panose="020F0502020204030204" pitchFamily="34" charset="0"/>
              </a:rPr>
              <a:t>8</a:t>
            </a:r>
            <a:r>
              <a:rPr lang="fr-FR" b="1" dirty="0" smtClean="0">
                <a:solidFill>
                  <a:srgbClr val="003300"/>
                </a:solidFill>
                <a:latin typeface="Calibri" panose="020F0502020204030204" pitchFamily="34" charset="0"/>
              </a:rPr>
              <a:t>. Les biais de raisonnement ou de confirmation</a:t>
            </a:r>
            <a:endParaRPr lang="fr-FR" b="1" dirty="0">
              <a:solidFill>
                <a:srgbClr val="003300"/>
              </a:solidFill>
              <a:latin typeface="Calibri" panose="020F0502020204030204" pitchFamily="34" charset="0"/>
            </a:endParaRPr>
          </a:p>
        </p:txBody>
      </p:sp>
      <p:sp>
        <p:nvSpPr>
          <p:cNvPr id="4" name="ZoneTexte 3"/>
          <p:cNvSpPr txBox="1"/>
          <p:nvPr/>
        </p:nvSpPr>
        <p:spPr>
          <a:xfrm>
            <a:off x="733329" y="1140311"/>
            <a:ext cx="10754940" cy="3693319"/>
          </a:xfrm>
          <a:prstGeom prst="rect">
            <a:avLst/>
          </a:prstGeom>
          <a:noFill/>
        </p:spPr>
        <p:txBody>
          <a:bodyPr wrap="square" rtlCol="0">
            <a:spAutoFit/>
          </a:bodyPr>
          <a:lstStyle/>
          <a:p>
            <a:pPr algn="just"/>
            <a:r>
              <a:rPr lang="fr-FR" dirty="0" smtClean="0">
                <a:solidFill>
                  <a:srgbClr val="003300"/>
                </a:solidFill>
              </a:rPr>
              <a:t>8.15. </a:t>
            </a:r>
            <a:r>
              <a:rPr lang="fr-FR" u="sng" dirty="0" smtClean="0">
                <a:solidFill>
                  <a:srgbClr val="003300"/>
                </a:solidFill>
              </a:rPr>
              <a:t>Le </a:t>
            </a:r>
            <a:r>
              <a:rPr lang="fr-FR" u="sng" dirty="0">
                <a:solidFill>
                  <a:srgbClr val="003300"/>
                </a:solidFill>
              </a:rPr>
              <a:t>raisonnement circulaire</a:t>
            </a:r>
          </a:p>
          <a:p>
            <a:pPr algn="just"/>
            <a:endParaRPr lang="fr-FR" dirty="0" smtClean="0">
              <a:solidFill>
                <a:srgbClr val="003300"/>
              </a:solidFill>
            </a:endParaRPr>
          </a:p>
          <a:p>
            <a:pPr algn="just"/>
            <a:r>
              <a:rPr lang="fr-FR" dirty="0" smtClean="0">
                <a:solidFill>
                  <a:srgbClr val="003300"/>
                </a:solidFill>
              </a:rPr>
              <a:t>Ici</a:t>
            </a:r>
            <a:r>
              <a:rPr lang="fr-FR" dirty="0">
                <a:solidFill>
                  <a:srgbClr val="003300"/>
                </a:solidFill>
              </a:rPr>
              <a:t>, on prend la conclusion comme hypothèse pour démonter la conclusion.</a:t>
            </a:r>
          </a:p>
          <a:p>
            <a:pPr algn="just"/>
            <a:r>
              <a:rPr lang="fr-FR" dirty="0">
                <a:solidFill>
                  <a:srgbClr val="003300"/>
                </a:solidFill>
              </a:rPr>
              <a:t>L’esprit rentre dans un « </a:t>
            </a:r>
            <a:r>
              <a:rPr lang="fr-FR" i="1" dirty="0">
                <a:solidFill>
                  <a:srgbClr val="003300"/>
                </a:solidFill>
              </a:rPr>
              <a:t>cercle vicieux</a:t>
            </a:r>
            <a:r>
              <a:rPr lang="fr-FR" dirty="0">
                <a:solidFill>
                  <a:srgbClr val="003300"/>
                </a:solidFill>
              </a:rPr>
              <a:t> » intellectuel consistant, faute de preuves ou en utilisant des preuves douteuses, à </a:t>
            </a:r>
            <a:r>
              <a:rPr lang="fr-FR" dirty="0">
                <a:solidFill>
                  <a:srgbClr val="FF0000"/>
                </a:solidFill>
              </a:rPr>
              <a:t>admettre comme présupposé à notre démonstration ce qu’on entend justement prouver</a:t>
            </a:r>
            <a:r>
              <a:rPr lang="fr-FR" dirty="0" smtClean="0">
                <a:solidFill>
                  <a:srgbClr val="003300"/>
                </a:solidFill>
              </a:rPr>
              <a:t>.</a:t>
            </a:r>
          </a:p>
          <a:p>
            <a:pPr algn="just"/>
            <a:endParaRPr lang="fr-FR" dirty="0">
              <a:solidFill>
                <a:srgbClr val="003300"/>
              </a:solidFill>
            </a:endParaRPr>
          </a:p>
          <a:p>
            <a:pPr algn="just"/>
            <a:r>
              <a:rPr lang="fr-FR" dirty="0">
                <a:solidFill>
                  <a:srgbClr val="003300"/>
                </a:solidFill>
              </a:rPr>
              <a:t>Par exemple, les créationnistes, en admettant a priori la Genèse, feront alors tout pour prouver que la Genèse est vraie (et surtout pas la théorie de l’évolution de Darwin, dont on veut prouver à tout prix la fausseté</a:t>
            </a:r>
            <a:r>
              <a:rPr lang="fr-FR" dirty="0" smtClean="0">
                <a:solidFill>
                  <a:srgbClr val="003300"/>
                </a:solidFill>
              </a:rPr>
              <a:t>).</a:t>
            </a:r>
          </a:p>
          <a:p>
            <a:pPr algn="just"/>
            <a:endParaRPr lang="fr-FR" dirty="0">
              <a:solidFill>
                <a:srgbClr val="003300"/>
              </a:solidFill>
            </a:endParaRPr>
          </a:p>
          <a:p>
            <a:pPr algn="just"/>
            <a:r>
              <a:rPr lang="fr-FR" dirty="0">
                <a:solidFill>
                  <a:srgbClr val="003300"/>
                </a:solidFill>
              </a:rPr>
              <a:t>Celui qui croit aux fantômes dans une demeure va tout faire pour prouver leur existence à cet endroit</a:t>
            </a:r>
            <a:r>
              <a:rPr lang="fr-FR" dirty="0" smtClean="0">
                <a:solidFill>
                  <a:srgbClr val="003300"/>
                </a:solidFill>
              </a:rPr>
              <a:t>.</a:t>
            </a:r>
          </a:p>
          <a:p>
            <a:pPr algn="just"/>
            <a:endParaRPr lang="fr-FR" dirty="0">
              <a:solidFill>
                <a:srgbClr val="003300"/>
              </a:solidFill>
            </a:endParaRPr>
          </a:p>
          <a:p>
            <a:pPr algn="just"/>
            <a:r>
              <a:rPr lang="fr-FR" dirty="0">
                <a:solidFill>
                  <a:srgbClr val="003300"/>
                </a:solidFill>
              </a:rPr>
              <a:t>C’est l’exemple type du raisonnement de toute personne convaincue ou endoctrinée. Il intervient souvent dans les phénomènes religieux</a:t>
            </a:r>
            <a:r>
              <a:rPr lang="fr-FR" dirty="0" smtClean="0">
                <a:solidFill>
                  <a:srgbClr val="003300"/>
                </a:solidFill>
              </a:rPr>
              <a:t>.</a:t>
            </a:r>
            <a:endParaRPr lang="fr-FR" dirty="0">
              <a:solidFill>
                <a:srgbClr val="003300"/>
              </a:solidFill>
            </a:endParaRPr>
          </a:p>
        </p:txBody>
      </p:sp>
      <p:pic>
        <p:nvPicPr>
          <p:cNvPr id="1026" name="Picture 2" descr="D:\Users\blisan\Documents\divers\science\méthode scientifique\images\dupon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6034" y="4453664"/>
            <a:ext cx="1606992" cy="173728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D:\Users\blisan\Documents\divers\science\méthode scientifique\images\exactement comme vou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4463" y="4450624"/>
            <a:ext cx="2061360" cy="174032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D:\Users\blisan\Documents\divers\science\méthode scientifique\images\fanatism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17251" y="4525583"/>
            <a:ext cx="1814700" cy="16525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933188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10881026" y="732729"/>
            <a:ext cx="542697" cy="279400"/>
          </a:xfrm>
        </p:spPr>
        <p:txBody>
          <a:bodyPr/>
          <a:lstStyle/>
          <a:p>
            <a:fld id="{D57F1E4F-1CFF-5643-939E-217C01CDF565}" type="slidenum">
              <a:rPr lang="en-US" smtClean="0"/>
              <a:pPr/>
              <a:t>63</a:t>
            </a:fld>
            <a:endParaRPr lang="en-US" dirty="0"/>
          </a:p>
        </p:txBody>
      </p:sp>
      <p:sp>
        <p:nvSpPr>
          <p:cNvPr id="3" name="ZoneTexte 2"/>
          <p:cNvSpPr txBox="1"/>
          <p:nvPr/>
        </p:nvSpPr>
        <p:spPr>
          <a:xfrm>
            <a:off x="733329" y="642797"/>
            <a:ext cx="6165411" cy="369332"/>
          </a:xfrm>
          <a:prstGeom prst="rect">
            <a:avLst/>
          </a:prstGeom>
          <a:noFill/>
        </p:spPr>
        <p:txBody>
          <a:bodyPr wrap="square" rtlCol="0">
            <a:spAutoFit/>
          </a:bodyPr>
          <a:lstStyle/>
          <a:p>
            <a:r>
              <a:rPr lang="fr-FR" b="1" dirty="0">
                <a:solidFill>
                  <a:srgbClr val="003300"/>
                </a:solidFill>
                <a:latin typeface="Calibri" panose="020F0502020204030204" pitchFamily="34" charset="0"/>
              </a:rPr>
              <a:t>8</a:t>
            </a:r>
            <a:r>
              <a:rPr lang="fr-FR" b="1" dirty="0" smtClean="0">
                <a:solidFill>
                  <a:srgbClr val="003300"/>
                </a:solidFill>
                <a:latin typeface="Calibri" panose="020F0502020204030204" pitchFamily="34" charset="0"/>
              </a:rPr>
              <a:t>. Les biais de raisonnement ou de confirmation</a:t>
            </a:r>
            <a:endParaRPr lang="fr-FR" b="1" dirty="0">
              <a:solidFill>
                <a:srgbClr val="003300"/>
              </a:solidFill>
              <a:latin typeface="Calibri" panose="020F0502020204030204" pitchFamily="34" charset="0"/>
            </a:endParaRPr>
          </a:p>
        </p:txBody>
      </p:sp>
      <p:sp>
        <p:nvSpPr>
          <p:cNvPr id="4" name="ZoneTexte 3"/>
          <p:cNvSpPr txBox="1"/>
          <p:nvPr/>
        </p:nvSpPr>
        <p:spPr>
          <a:xfrm>
            <a:off x="733329" y="1183341"/>
            <a:ext cx="10583716" cy="5078313"/>
          </a:xfrm>
          <a:prstGeom prst="rect">
            <a:avLst/>
          </a:prstGeom>
          <a:noFill/>
        </p:spPr>
        <p:txBody>
          <a:bodyPr wrap="square" rtlCol="0">
            <a:spAutoFit/>
          </a:bodyPr>
          <a:lstStyle/>
          <a:p>
            <a:pPr algn="just"/>
            <a:r>
              <a:rPr lang="fr-FR" dirty="0" smtClean="0">
                <a:solidFill>
                  <a:srgbClr val="003300"/>
                </a:solidFill>
              </a:rPr>
              <a:t>8.16. </a:t>
            </a:r>
            <a:r>
              <a:rPr lang="fr-FR" u="sng" dirty="0" smtClean="0">
                <a:solidFill>
                  <a:srgbClr val="003300"/>
                </a:solidFill>
              </a:rPr>
              <a:t>Effet </a:t>
            </a:r>
            <a:r>
              <a:rPr lang="fr-FR" u="sng" dirty="0">
                <a:solidFill>
                  <a:srgbClr val="003300"/>
                </a:solidFill>
              </a:rPr>
              <a:t>creux ou le caractère prétentieux d’un discours</a:t>
            </a:r>
          </a:p>
          <a:p>
            <a:pPr algn="just"/>
            <a:endParaRPr lang="fr-FR" dirty="0" smtClean="0">
              <a:solidFill>
                <a:srgbClr val="003300"/>
              </a:solidFill>
            </a:endParaRPr>
          </a:p>
          <a:p>
            <a:pPr algn="just"/>
            <a:r>
              <a:rPr lang="fr-FR" dirty="0" smtClean="0">
                <a:solidFill>
                  <a:srgbClr val="003300"/>
                </a:solidFill>
              </a:rPr>
              <a:t>C’est </a:t>
            </a:r>
            <a:r>
              <a:rPr lang="fr-FR" dirty="0">
                <a:solidFill>
                  <a:srgbClr val="003300"/>
                </a:solidFill>
              </a:rPr>
              <a:t>la profondeur artificielle et ambiguë d’un message. Plus un discours est prétendument profond, plus il est profond dans le sens de la faiblesse de son contenu. Le plus souvent, il n’est pas exempt de pédantisme, d’obscurité et de complexité. Cela permet à beaucoup de personnes qui s’écoutent de se reconnaître et se croire géniales. Cet effet est souvent proche de celui de la langue de bois et de l’effet Barnum (</a:t>
            </a:r>
            <a:r>
              <a:rPr lang="fr-FR" dirty="0" smtClean="0">
                <a:solidFill>
                  <a:srgbClr val="003300"/>
                </a:solidFill>
              </a:rPr>
              <a:t>voir plus loin dans ce document). </a:t>
            </a:r>
            <a:r>
              <a:rPr lang="fr-FR" dirty="0">
                <a:solidFill>
                  <a:srgbClr val="003300"/>
                </a:solidFill>
              </a:rPr>
              <a:t>Il y en a de nombreux exemples et en particulier dans les prédictions astrologiques au discours très généralisé, flou et vague).</a:t>
            </a:r>
          </a:p>
          <a:p>
            <a:pPr algn="just"/>
            <a:r>
              <a:rPr lang="fr-FR" dirty="0">
                <a:solidFill>
                  <a:srgbClr val="003300"/>
                </a:solidFill>
              </a:rPr>
              <a:t>Exemple 1 : Prédictions du 22 septembre 1997 dans </a:t>
            </a:r>
            <a:r>
              <a:rPr lang="fr-FR" i="1" dirty="0">
                <a:solidFill>
                  <a:srgbClr val="003300"/>
                </a:solidFill>
              </a:rPr>
              <a:t>Femme actuelle</a:t>
            </a:r>
            <a:r>
              <a:rPr lang="fr-FR" dirty="0">
                <a:solidFill>
                  <a:srgbClr val="003300"/>
                </a:solidFill>
              </a:rPr>
              <a:t> pour le signe astrologique du Poisson : « </a:t>
            </a:r>
            <a:r>
              <a:rPr lang="fr-FR" i="1" dirty="0">
                <a:solidFill>
                  <a:srgbClr val="003300"/>
                </a:solidFill>
              </a:rPr>
              <a:t>Travail : impression de ne plus très bien savoir où vous en êtes et par là même sentiment de frustration. Surtout ne pas se laisser déborder pour retrouver l’axe central, le travail, et plus encore sa place dans la </a:t>
            </a:r>
            <a:r>
              <a:rPr lang="fr-FR" i="1" dirty="0" smtClean="0">
                <a:solidFill>
                  <a:srgbClr val="003300"/>
                </a:solidFill>
              </a:rPr>
              <a:t>société</a:t>
            </a:r>
            <a:r>
              <a:rPr lang="fr-FR" dirty="0">
                <a:solidFill>
                  <a:srgbClr val="003300"/>
                </a:solidFill>
              </a:rPr>
              <a:t> </a:t>
            </a:r>
            <a:r>
              <a:rPr lang="fr-FR" dirty="0" smtClean="0">
                <a:solidFill>
                  <a:srgbClr val="003300"/>
                </a:solidFill>
              </a:rPr>
              <a:t>».</a:t>
            </a:r>
            <a:endParaRPr lang="fr-FR" dirty="0">
              <a:solidFill>
                <a:srgbClr val="003300"/>
              </a:solidFill>
            </a:endParaRPr>
          </a:p>
          <a:p>
            <a:pPr algn="just"/>
            <a:r>
              <a:rPr lang="fr-FR" dirty="0">
                <a:solidFill>
                  <a:srgbClr val="003300"/>
                </a:solidFill>
              </a:rPr>
              <a:t>Exemple 2 : Prédictions de l’astrologue Didier </a:t>
            </a:r>
            <a:r>
              <a:rPr lang="fr-FR" dirty="0" err="1">
                <a:solidFill>
                  <a:srgbClr val="003300"/>
                </a:solidFill>
              </a:rPr>
              <a:t>Derliche</a:t>
            </a:r>
            <a:r>
              <a:rPr lang="fr-FR" dirty="0">
                <a:solidFill>
                  <a:srgbClr val="003300"/>
                </a:solidFill>
              </a:rPr>
              <a:t> pour </a:t>
            </a:r>
            <a:r>
              <a:rPr lang="fr-FR" dirty="0" smtClean="0">
                <a:solidFill>
                  <a:srgbClr val="003300"/>
                </a:solidFill>
              </a:rPr>
              <a:t>2001 (°). </a:t>
            </a:r>
            <a:r>
              <a:rPr lang="fr-FR" dirty="0">
                <a:solidFill>
                  <a:srgbClr val="003300"/>
                </a:solidFill>
              </a:rPr>
              <a:t>« </a:t>
            </a:r>
            <a:r>
              <a:rPr lang="fr-FR" i="1" dirty="0">
                <a:solidFill>
                  <a:srgbClr val="003300"/>
                </a:solidFill>
              </a:rPr>
              <a:t>Tout au long de cette année 2001, dont le rythme s’annonce rapide, les Astres vous poussent vers le changement. Vous analysez en profondeur les données de votre vie qui ne vous satisfont pas et vous n’attendez pas l’assurance pour passer à </a:t>
            </a:r>
            <a:r>
              <a:rPr lang="fr-FR" i="1" dirty="0" smtClean="0">
                <a:solidFill>
                  <a:srgbClr val="003300"/>
                </a:solidFill>
              </a:rPr>
              <a:t>l’action </a:t>
            </a:r>
            <a:r>
              <a:rPr lang="fr-FR" dirty="0" smtClean="0">
                <a:solidFill>
                  <a:srgbClr val="003300"/>
                </a:solidFill>
              </a:rPr>
              <a:t>».</a:t>
            </a:r>
            <a:endParaRPr lang="fr-FR" dirty="0">
              <a:solidFill>
                <a:srgbClr val="003300"/>
              </a:solidFill>
            </a:endParaRPr>
          </a:p>
          <a:p>
            <a:pPr algn="just"/>
            <a:endParaRPr lang="fr-FR" dirty="0" smtClean="0">
              <a:solidFill>
                <a:srgbClr val="003300"/>
              </a:solidFill>
            </a:endParaRPr>
          </a:p>
          <a:p>
            <a:pPr algn="just"/>
            <a:r>
              <a:rPr lang="fr-FR" dirty="0" smtClean="0">
                <a:solidFill>
                  <a:srgbClr val="003300"/>
                </a:solidFill>
              </a:rPr>
              <a:t>(°) Didier </a:t>
            </a:r>
            <a:r>
              <a:rPr lang="fr-FR" dirty="0" err="1">
                <a:solidFill>
                  <a:srgbClr val="003300"/>
                </a:solidFill>
              </a:rPr>
              <a:t>Derliche</a:t>
            </a:r>
            <a:r>
              <a:rPr lang="fr-FR" dirty="0">
                <a:solidFill>
                  <a:srgbClr val="003300"/>
                </a:solidFill>
              </a:rPr>
              <a:t>, a) </a:t>
            </a:r>
            <a:r>
              <a:rPr lang="fr-FR" i="1" dirty="0">
                <a:solidFill>
                  <a:srgbClr val="003300"/>
                </a:solidFill>
              </a:rPr>
              <a:t>Gémeaux 1998</a:t>
            </a:r>
            <a:r>
              <a:rPr lang="fr-FR" dirty="0">
                <a:solidFill>
                  <a:srgbClr val="003300"/>
                </a:solidFill>
              </a:rPr>
              <a:t>, Editions 1, 15/09/1997. b) </a:t>
            </a:r>
            <a:r>
              <a:rPr lang="fr-FR" i="1" dirty="0">
                <a:solidFill>
                  <a:srgbClr val="003300"/>
                </a:solidFill>
              </a:rPr>
              <a:t>Horoscope 1999 : Gémeaux</a:t>
            </a:r>
            <a:r>
              <a:rPr lang="fr-FR" dirty="0">
                <a:solidFill>
                  <a:srgbClr val="003300"/>
                </a:solidFill>
              </a:rPr>
              <a:t>, Editions 1, 02/09/1998</a:t>
            </a:r>
            <a:r>
              <a:rPr lang="fr-FR" dirty="0" smtClean="0">
                <a:solidFill>
                  <a:srgbClr val="003300"/>
                </a:solidFill>
              </a:rPr>
              <a:t>.</a:t>
            </a:r>
            <a:endParaRPr lang="fr-FR" dirty="0">
              <a:solidFill>
                <a:srgbClr val="003300"/>
              </a:solidFill>
            </a:endParaRPr>
          </a:p>
        </p:txBody>
      </p:sp>
    </p:spTree>
    <p:extLst>
      <p:ext uri="{BB962C8B-B14F-4D97-AF65-F5344CB8AC3E}">
        <p14:creationId xmlns:p14="http://schemas.microsoft.com/office/powerpoint/2010/main" val="104412088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10881026" y="732729"/>
            <a:ext cx="542697" cy="279400"/>
          </a:xfrm>
        </p:spPr>
        <p:txBody>
          <a:bodyPr/>
          <a:lstStyle/>
          <a:p>
            <a:fld id="{D57F1E4F-1CFF-5643-939E-217C01CDF565}" type="slidenum">
              <a:rPr lang="en-US" smtClean="0"/>
              <a:pPr/>
              <a:t>64</a:t>
            </a:fld>
            <a:endParaRPr lang="en-US" dirty="0"/>
          </a:p>
        </p:txBody>
      </p:sp>
      <p:sp>
        <p:nvSpPr>
          <p:cNvPr id="3" name="ZoneTexte 2"/>
          <p:cNvSpPr txBox="1"/>
          <p:nvPr/>
        </p:nvSpPr>
        <p:spPr>
          <a:xfrm>
            <a:off x="733329" y="642797"/>
            <a:ext cx="6165411" cy="369332"/>
          </a:xfrm>
          <a:prstGeom prst="rect">
            <a:avLst/>
          </a:prstGeom>
          <a:noFill/>
        </p:spPr>
        <p:txBody>
          <a:bodyPr wrap="square" rtlCol="0">
            <a:spAutoFit/>
          </a:bodyPr>
          <a:lstStyle/>
          <a:p>
            <a:r>
              <a:rPr lang="fr-FR" b="1" dirty="0">
                <a:solidFill>
                  <a:srgbClr val="003300"/>
                </a:solidFill>
                <a:latin typeface="Calibri" panose="020F0502020204030204" pitchFamily="34" charset="0"/>
              </a:rPr>
              <a:t>8</a:t>
            </a:r>
            <a:r>
              <a:rPr lang="fr-FR" b="1" dirty="0" smtClean="0">
                <a:solidFill>
                  <a:srgbClr val="003300"/>
                </a:solidFill>
                <a:latin typeface="Calibri" panose="020F0502020204030204" pitchFamily="34" charset="0"/>
              </a:rPr>
              <a:t>. Les biais de raisonnement ou de confirmation</a:t>
            </a:r>
            <a:endParaRPr lang="fr-FR" b="1" dirty="0">
              <a:solidFill>
                <a:srgbClr val="003300"/>
              </a:solidFill>
              <a:latin typeface="Calibri" panose="020F0502020204030204" pitchFamily="34" charset="0"/>
            </a:endParaRPr>
          </a:p>
        </p:txBody>
      </p:sp>
      <p:sp>
        <p:nvSpPr>
          <p:cNvPr id="4" name="ZoneTexte 3"/>
          <p:cNvSpPr txBox="1"/>
          <p:nvPr/>
        </p:nvSpPr>
        <p:spPr>
          <a:xfrm>
            <a:off x="733329" y="1183341"/>
            <a:ext cx="10583716" cy="4801314"/>
          </a:xfrm>
          <a:prstGeom prst="rect">
            <a:avLst/>
          </a:prstGeom>
          <a:noFill/>
        </p:spPr>
        <p:txBody>
          <a:bodyPr wrap="square" rtlCol="0">
            <a:spAutoFit/>
          </a:bodyPr>
          <a:lstStyle/>
          <a:p>
            <a:pPr algn="just"/>
            <a:r>
              <a:rPr lang="fr-FR" dirty="0" smtClean="0">
                <a:solidFill>
                  <a:srgbClr val="003300"/>
                </a:solidFill>
              </a:rPr>
              <a:t>8.16. </a:t>
            </a:r>
            <a:r>
              <a:rPr lang="fr-FR" u="sng" dirty="0" smtClean="0">
                <a:solidFill>
                  <a:srgbClr val="003300"/>
                </a:solidFill>
              </a:rPr>
              <a:t>Effet </a:t>
            </a:r>
            <a:r>
              <a:rPr lang="fr-FR" u="sng" dirty="0">
                <a:solidFill>
                  <a:srgbClr val="003300"/>
                </a:solidFill>
              </a:rPr>
              <a:t>creux ou le caractère prétentieux d’un </a:t>
            </a:r>
            <a:r>
              <a:rPr lang="fr-FR" u="sng" dirty="0" smtClean="0">
                <a:solidFill>
                  <a:srgbClr val="003300"/>
                </a:solidFill>
              </a:rPr>
              <a:t>discours (suite)</a:t>
            </a:r>
            <a:endParaRPr lang="fr-FR" u="sng" dirty="0">
              <a:solidFill>
                <a:srgbClr val="003300"/>
              </a:solidFill>
            </a:endParaRPr>
          </a:p>
          <a:p>
            <a:pPr algn="just"/>
            <a:endParaRPr lang="fr-FR" dirty="0" smtClean="0">
              <a:solidFill>
                <a:srgbClr val="003300"/>
              </a:solidFill>
            </a:endParaRPr>
          </a:p>
          <a:p>
            <a:pPr algn="just"/>
            <a:r>
              <a:rPr lang="fr-FR" dirty="0">
                <a:solidFill>
                  <a:srgbClr val="003300"/>
                </a:solidFill>
              </a:rPr>
              <a:t>Certains discours sont à la limite de l’escroquerie intellectuelle et de la mystification. Citons par exemple Jacques Lacan : « </a:t>
            </a:r>
            <a:r>
              <a:rPr lang="fr-FR" i="1" dirty="0">
                <a:solidFill>
                  <a:srgbClr val="003300"/>
                </a:solidFill>
              </a:rPr>
              <a:t>Dans cet espace de la jouissance, prendre quelque chose de borné, fermé, c’est un lieu, et en parler c’est une topologie. […] De ce lieu de l’Autre, d’un sexe comme Autre, comme Autre absolu, que nous permet d’avancer le plus récent développement de la topologie ? J’avancerai ici le terme “compacité”. Rien de plus compact qu’une faille, s’il est bien clair que l’intersection de tout ce qui s’y ferme étant admise comme existante sur un nombre infini d’ensembles, il en résulte que l’intersection implique ce nombre infini. C’est la définition même de la compacité.</a:t>
            </a:r>
            <a:r>
              <a:rPr lang="fr-FR" dirty="0">
                <a:solidFill>
                  <a:srgbClr val="003300"/>
                </a:solidFill>
              </a:rPr>
              <a:t> » (Lacan, 1975</a:t>
            </a:r>
            <a:r>
              <a:rPr lang="fr-FR" dirty="0" smtClean="0">
                <a:solidFill>
                  <a:srgbClr val="003300"/>
                </a:solidFill>
              </a:rPr>
              <a:t>) (°).</a:t>
            </a:r>
          </a:p>
          <a:p>
            <a:pPr algn="just"/>
            <a:r>
              <a:rPr lang="fr-FR" dirty="0">
                <a:solidFill>
                  <a:srgbClr val="003300"/>
                </a:solidFill>
              </a:rPr>
              <a:t>« </a:t>
            </a:r>
            <a:r>
              <a:rPr lang="fr-FR" i="1" dirty="0">
                <a:solidFill>
                  <a:srgbClr val="003300"/>
                </a:solidFill>
              </a:rPr>
              <a:t>La continuité polymorphe des notations introspectives étant </a:t>
            </a:r>
            <a:r>
              <a:rPr lang="fr-FR" i="1" dirty="0" err="1">
                <a:solidFill>
                  <a:srgbClr val="003300"/>
                </a:solidFill>
              </a:rPr>
              <a:t>co</a:t>
            </a:r>
            <a:r>
              <a:rPr lang="fr-FR" i="1" dirty="0">
                <a:solidFill>
                  <a:srgbClr val="003300"/>
                </a:solidFill>
              </a:rPr>
              <a:t>-extensibles à leur translucidité conscientielle, il est évident que leur réduction eidétique et son dévoilement </a:t>
            </a:r>
            <a:r>
              <a:rPr lang="fr-FR" i="1" dirty="0" err="1">
                <a:solidFill>
                  <a:srgbClr val="003300"/>
                </a:solidFill>
              </a:rPr>
              <a:t>transphénoménal</a:t>
            </a:r>
            <a:r>
              <a:rPr lang="fr-FR" i="1" dirty="0">
                <a:solidFill>
                  <a:srgbClr val="003300"/>
                </a:solidFill>
              </a:rPr>
              <a:t> échoueront à atteindre le « </a:t>
            </a:r>
            <a:r>
              <a:rPr lang="fr-FR" i="1" dirty="0" err="1">
                <a:solidFill>
                  <a:srgbClr val="003300"/>
                </a:solidFill>
              </a:rPr>
              <a:t>Welbild</a:t>
            </a:r>
            <a:r>
              <a:rPr lang="fr-FR" i="1" dirty="0">
                <a:solidFill>
                  <a:srgbClr val="003300"/>
                </a:solidFill>
              </a:rPr>
              <a:t> » objectivé qui structure le domaine de l'universalisable voire du mathématisable. Quiconque tant soit peu au fait des récentes études phénoménologiques du professeur Bidule partagera cette manière de </a:t>
            </a:r>
            <a:r>
              <a:rPr lang="fr-FR" i="1" dirty="0" smtClean="0">
                <a:solidFill>
                  <a:srgbClr val="003300"/>
                </a:solidFill>
              </a:rPr>
              <a:t>voir </a:t>
            </a:r>
            <a:r>
              <a:rPr lang="fr-FR" dirty="0" smtClean="0">
                <a:solidFill>
                  <a:srgbClr val="003300"/>
                </a:solidFill>
              </a:rPr>
              <a:t>» (+).</a:t>
            </a:r>
            <a:endParaRPr lang="fr-FR" dirty="0">
              <a:solidFill>
                <a:srgbClr val="003300"/>
              </a:solidFill>
            </a:endParaRPr>
          </a:p>
          <a:p>
            <a:pPr algn="just"/>
            <a:endParaRPr lang="fr-FR" dirty="0" smtClean="0">
              <a:solidFill>
                <a:srgbClr val="003300"/>
              </a:solidFill>
            </a:endParaRPr>
          </a:p>
          <a:p>
            <a:r>
              <a:rPr lang="fr-FR" dirty="0" smtClean="0">
                <a:solidFill>
                  <a:srgbClr val="003300"/>
                </a:solidFill>
              </a:rPr>
              <a:t>(°) Robert </a:t>
            </a:r>
            <a:r>
              <a:rPr lang="fr-FR" dirty="0">
                <a:solidFill>
                  <a:srgbClr val="003300"/>
                </a:solidFill>
              </a:rPr>
              <a:t>Beauvais, </a:t>
            </a:r>
            <a:r>
              <a:rPr lang="fr-FR" i="1" dirty="0">
                <a:solidFill>
                  <a:srgbClr val="003300"/>
                </a:solidFill>
              </a:rPr>
              <a:t>L’Hexagonal, tel qu’on le parle</a:t>
            </a:r>
            <a:r>
              <a:rPr lang="fr-FR" dirty="0">
                <a:solidFill>
                  <a:srgbClr val="003300"/>
                </a:solidFill>
              </a:rPr>
              <a:t>,  éditions Hachette, 1970</a:t>
            </a:r>
            <a:r>
              <a:rPr lang="fr-FR" dirty="0" smtClean="0">
                <a:solidFill>
                  <a:srgbClr val="003300"/>
                </a:solidFill>
              </a:rPr>
              <a:t>.</a:t>
            </a:r>
          </a:p>
          <a:p>
            <a:r>
              <a:rPr lang="fr-FR" dirty="0" smtClean="0">
                <a:solidFill>
                  <a:srgbClr val="003300"/>
                </a:solidFill>
              </a:rPr>
              <a:t>(+) Attribuée à Jacques Lacan, </a:t>
            </a:r>
            <a:r>
              <a:rPr lang="fr-FR" dirty="0">
                <a:solidFill>
                  <a:srgbClr val="003300"/>
                </a:solidFill>
                <a:hlinkClick r:id="rId2"/>
              </a:rPr>
              <a:t>http://</a:t>
            </a:r>
            <a:r>
              <a:rPr lang="fr-FR" dirty="0" smtClean="0">
                <a:solidFill>
                  <a:srgbClr val="003300"/>
                </a:solidFill>
                <a:hlinkClick r:id="rId2"/>
              </a:rPr>
              <a:t>jardin.secret.pagesperso-orange.fr/EcritsLitteraires/Nouvelles/hexagonal.htm</a:t>
            </a:r>
            <a:r>
              <a:rPr lang="fr-FR" dirty="0" smtClean="0">
                <a:solidFill>
                  <a:srgbClr val="003300"/>
                </a:solidFill>
              </a:rPr>
              <a:t> </a:t>
            </a:r>
            <a:endParaRPr lang="fr-FR" dirty="0">
              <a:solidFill>
                <a:srgbClr val="003300"/>
              </a:solidFill>
            </a:endParaRPr>
          </a:p>
        </p:txBody>
      </p:sp>
    </p:spTree>
    <p:extLst>
      <p:ext uri="{BB962C8B-B14F-4D97-AF65-F5344CB8AC3E}">
        <p14:creationId xmlns:p14="http://schemas.microsoft.com/office/powerpoint/2010/main" val="165538461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20762" y="1183341"/>
            <a:ext cx="10660829" cy="2862322"/>
          </a:xfrm>
          <a:prstGeom prst="rect">
            <a:avLst/>
          </a:prstGeom>
          <a:noFill/>
        </p:spPr>
        <p:txBody>
          <a:bodyPr wrap="square" rtlCol="0">
            <a:spAutoFit/>
          </a:bodyPr>
          <a:lstStyle/>
          <a:p>
            <a:r>
              <a:rPr lang="fr-FR" dirty="0" smtClean="0">
                <a:solidFill>
                  <a:srgbClr val="003300"/>
                </a:solidFill>
              </a:rPr>
              <a:t>8.17. </a:t>
            </a:r>
            <a:r>
              <a:rPr lang="fr-FR" u="sng" dirty="0" smtClean="0">
                <a:solidFill>
                  <a:srgbClr val="003300"/>
                </a:solidFill>
              </a:rPr>
              <a:t>L’effet </a:t>
            </a:r>
            <a:r>
              <a:rPr lang="fr-FR" u="sng" dirty="0">
                <a:solidFill>
                  <a:srgbClr val="003300"/>
                </a:solidFill>
              </a:rPr>
              <a:t>téléphone arabe</a:t>
            </a:r>
          </a:p>
          <a:p>
            <a:endParaRPr lang="fr-FR" dirty="0" smtClean="0">
              <a:solidFill>
                <a:srgbClr val="003300"/>
              </a:solidFill>
            </a:endParaRPr>
          </a:p>
          <a:p>
            <a:pPr algn="just"/>
            <a:r>
              <a:rPr lang="fr-FR" dirty="0" smtClean="0">
                <a:solidFill>
                  <a:srgbClr val="003300"/>
                </a:solidFill>
              </a:rPr>
              <a:t>Déformation </a:t>
            </a:r>
            <a:r>
              <a:rPr lang="fr-FR" dirty="0">
                <a:solidFill>
                  <a:srgbClr val="003300"/>
                </a:solidFill>
              </a:rPr>
              <a:t>d’un message par transmission de proche en proche, comme avec le jeu du téléphone. </a:t>
            </a:r>
            <a:endParaRPr lang="fr-FR" dirty="0" smtClean="0">
              <a:solidFill>
                <a:srgbClr val="003300"/>
              </a:solidFill>
            </a:endParaRPr>
          </a:p>
          <a:p>
            <a:pPr algn="just"/>
            <a:r>
              <a:rPr lang="fr-FR" dirty="0" smtClean="0">
                <a:solidFill>
                  <a:srgbClr val="003300"/>
                </a:solidFill>
              </a:rPr>
              <a:t>Dans </a:t>
            </a:r>
            <a:r>
              <a:rPr lang="fr-FR" dirty="0">
                <a:solidFill>
                  <a:srgbClr val="003300"/>
                </a:solidFill>
              </a:rPr>
              <a:t>ce jeu, une dizaine de participants sont en file indienne, et le premier de la file énonce une phrase à voix basse à son voisin. Celui-ci la transmettra avec ses erreurs probables à un autre proche. En fin de file, la dernière personne de la file dicte la phrase qu’elle a cru comprendre. Dans la plupart des cas, on s’aperçoit que cette phrase a peu de rapport avec celle d’origine. </a:t>
            </a:r>
            <a:r>
              <a:rPr lang="fr-FR" i="1" dirty="0">
                <a:solidFill>
                  <a:srgbClr val="003300"/>
                </a:solidFill>
              </a:rPr>
              <a:t>Plus l’information est complexe et longue, plus elle se déformera de proche en proche. Cet effet est très courant dans les médias et dans la propagation des rumeurs</a:t>
            </a:r>
            <a:r>
              <a:rPr lang="fr-FR" dirty="0" smtClean="0">
                <a:solidFill>
                  <a:srgbClr val="003300"/>
                </a:solidFill>
              </a:rPr>
              <a:t>.</a:t>
            </a:r>
          </a:p>
          <a:p>
            <a:pPr algn="just"/>
            <a:r>
              <a:rPr lang="fr-FR" dirty="0" smtClean="0">
                <a:solidFill>
                  <a:srgbClr val="003300"/>
                </a:solidFill>
              </a:rPr>
              <a:t>« </a:t>
            </a:r>
            <a:r>
              <a:rPr lang="fr-FR" i="1" dirty="0" smtClean="0">
                <a:solidFill>
                  <a:srgbClr val="003300"/>
                </a:solidFill>
              </a:rPr>
              <a:t>Les </a:t>
            </a:r>
            <a:r>
              <a:rPr lang="fr-FR" i="1" dirty="0">
                <a:solidFill>
                  <a:srgbClr val="003300"/>
                </a:solidFill>
              </a:rPr>
              <a:t>rumeurs de village sont impénétrables, comme le téléphone arabe, auquel Camille me demandait de jouer enfant, on ne sait jamais à partir de qui la vérité se </a:t>
            </a:r>
            <a:r>
              <a:rPr lang="fr-FR" i="1" dirty="0" smtClean="0">
                <a:solidFill>
                  <a:srgbClr val="003300"/>
                </a:solidFill>
              </a:rPr>
              <a:t>déforme</a:t>
            </a:r>
            <a:r>
              <a:rPr lang="fr-FR" dirty="0" smtClean="0">
                <a:solidFill>
                  <a:srgbClr val="003300"/>
                </a:solidFill>
              </a:rPr>
              <a:t> » </a:t>
            </a:r>
            <a:r>
              <a:rPr lang="fr-FR" dirty="0">
                <a:solidFill>
                  <a:srgbClr val="003300"/>
                </a:solidFill>
              </a:rPr>
              <a:t>(Hélène Grémillon, qqcitations.com).</a:t>
            </a:r>
          </a:p>
        </p:txBody>
      </p:sp>
      <p:sp>
        <p:nvSpPr>
          <p:cNvPr id="6" name="ZoneTexte 5"/>
          <p:cNvSpPr txBox="1"/>
          <p:nvPr/>
        </p:nvSpPr>
        <p:spPr>
          <a:xfrm>
            <a:off x="733329" y="642797"/>
            <a:ext cx="6165411" cy="369332"/>
          </a:xfrm>
          <a:prstGeom prst="rect">
            <a:avLst/>
          </a:prstGeom>
          <a:noFill/>
        </p:spPr>
        <p:txBody>
          <a:bodyPr wrap="square" rtlCol="0">
            <a:spAutoFit/>
          </a:bodyPr>
          <a:lstStyle/>
          <a:p>
            <a:r>
              <a:rPr lang="fr-FR" b="1" dirty="0">
                <a:solidFill>
                  <a:srgbClr val="003300"/>
                </a:solidFill>
                <a:latin typeface="Calibri" panose="020F0502020204030204" pitchFamily="34" charset="0"/>
              </a:rPr>
              <a:t>8</a:t>
            </a:r>
            <a:r>
              <a:rPr lang="fr-FR" b="1" dirty="0" smtClean="0">
                <a:solidFill>
                  <a:srgbClr val="003300"/>
                </a:solidFill>
                <a:latin typeface="Calibri" panose="020F0502020204030204" pitchFamily="34" charset="0"/>
              </a:rPr>
              <a:t>. Les biais de raisonnement ou de confirmation</a:t>
            </a:r>
            <a:endParaRPr lang="fr-FR" b="1" dirty="0">
              <a:solidFill>
                <a:srgbClr val="003300"/>
              </a:solidFill>
              <a:latin typeface="Calibri" panose="020F0502020204030204" pitchFamily="34" charset="0"/>
            </a:endParaRPr>
          </a:p>
        </p:txBody>
      </p:sp>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3604" y="4331175"/>
            <a:ext cx="2790825" cy="1638300"/>
          </a:xfrm>
          <a:prstGeom prst="rect">
            <a:avLst/>
          </a:prstGeom>
        </p:spPr>
      </p:pic>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95998" y="4216874"/>
            <a:ext cx="1425501" cy="1876425"/>
          </a:xfrm>
          <a:prstGeom prst="rect">
            <a:avLst/>
          </a:prstGeom>
        </p:spPr>
      </p:pic>
      <p:pic>
        <p:nvPicPr>
          <p:cNvPr id="9" name="Imag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3329" y="4331175"/>
            <a:ext cx="1647825" cy="1762125"/>
          </a:xfrm>
          <a:prstGeom prst="rect">
            <a:avLst/>
          </a:prstGeom>
        </p:spPr>
      </p:pic>
      <p:pic>
        <p:nvPicPr>
          <p:cNvPr id="10" name="Imag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76591" y="4216875"/>
            <a:ext cx="1905000" cy="1876425"/>
          </a:xfrm>
          <a:prstGeom prst="rect">
            <a:avLst/>
          </a:prstGeom>
        </p:spPr>
      </p:pic>
      <p:pic>
        <p:nvPicPr>
          <p:cNvPr id="11" name="Imag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45061" y="4629260"/>
            <a:ext cx="2210304" cy="1165953"/>
          </a:xfrm>
          <a:prstGeom prst="rect">
            <a:avLst/>
          </a:prstGeom>
        </p:spPr>
      </p:pic>
    </p:spTree>
    <p:extLst>
      <p:ext uri="{BB962C8B-B14F-4D97-AF65-F5344CB8AC3E}">
        <p14:creationId xmlns:p14="http://schemas.microsoft.com/office/powerpoint/2010/main" val="43950973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10913298" y="687763"/>
            <a:ext cx="542697" cy="279400"/>
          </a:xfrm>
        </p:spPr>
        <p:txBody>
          <a:bodyPr/>
          <a:lstStyle/>
          <a:p>
            <a:fld id="{D57F1E4F-1CFF-5643-939E-217C01CDF565}" type="slidenum">
              <a:rPr lang="en-US" smtClean="0"/>
              <a:pPr/>
              <a:t>66</a:t>
            </a:fld>
            <a:endParaRPr lang="en-US" dirty="0"/>
          </a:p>
        </p:txBody>
      </p:sp>
      <p:sp>
        <p:nvSpPr>
          <p:cNvPr id="3" name="ZoneTexte 2"/>
          <p:cNvSpPr txBox="1"/>
          <p:nvPr/>
        </p:nvSpPr>
        <p:spPr>
          <a:xfrm>
            <a:off x="733329" y="642797"/>
            <a:ext cx="6165411" cy="369332"/>
          </a:xfrm>
          <a:prstGeom prst="rect">
            <a:avLst/>
          </a:prstGeom>
          <a:noFill/>
        </p:spPr>
        <p:txBody>
          <a:bodyPr wrap="square" rtlCol="0">
            <a:spAutoFit/>
          </a:bodyPr>
          <a:lstStyle/>
          <a:p>
            <a:r>
              <a:rPr lang="fr-FR" b="1" dirty="0">
                <a:solidFill>
                  <a:srgbClr val="003300"/>
                </a:solidFill>
                <a:latin typeface="Calibri" panose="020F0502020204030204" pitchFamily="34" charset="0"/>
              </a:rPr>
              <a:t>8</a:t>
            </a:r>
            <a:r>
              <a:rPr lang="fr-FR" b="1" dirty="0" smtClean="0">
                <a:solidFill>
                  <a:srgbClr val="003300"/>
                </a:solidFill>
                <a:latin typeface="Calibri" panose="020F0502020204030204" pitchFamily="34" charset="0"/>
              </a:rPr>
              <a:t>. Les biais de raisonnement ou de confirmation</a:t>
            </a:r>
            <a:endParaRPr lang="fr-FR" b="1" dirty="0">
              <a:solidFill>
                <a:srgbClr val="003300"/>
              </a:solidFill>
              <a:latin typeface="Calibri" panose="020F0502020204030204" pitchFamily="34" charset="0"/>
            </a:endParaRPr>
          </a:p>
        </p:txBody>
      </p:sp>
      <p:sp>
        <p:nvSpPr>
          <p:cNvPr id="4" name="ZoneTexte 3"/>
          <p:cNvSpPr txBox="1"/>
          <p:nvPr/>
        </p:nvSpPr>
        <p:spPr>
          <a:xfrm>
            <a:off x="817581" y="1097280"/>
            <a:ext cx="10553252" cy="5078313"/>
          </a:xfrm>
          <a:prstGeom prst="rect">
            <a:avLst/>
          </a:prstGeom>
          <a:noFill/>
        </p:spPr>
        <p:txBody>
          <a:bodyPr wrap="square" rtlCol="0">
            <a:spAutoFit/>
          </a:bodyPr>
          <a:lstStyle/>
          <a:p>
            <a:pPr algn="just"/>
            <a:r>
              <a:rPr lang="fr-FR" dirty="0" smtClean="0">
                <a:solidFill>
                  <a:srgbClr val="003300"/>
                </a:solidFill>
              </a:rPr>
              <a:t>8.18. </a:t>
            </a:r>
            <a:r>
              <a:rPr lang="fr-FR" u="sng" dirty="0" smtClean="0">
                <a:solidFill>
                  <a:srgbClr val="003300"/>
                </a:solidFill>
              </a:rPr>
              <a:t>L’effet </a:t>
            </a:r>
            <a:r>
              <a:rPr lang="fr-FR" u="sng" dirty="0">
                <a:solidFill>
                  <a:srgbClr val="003300"/>
                </a:solidFill>
              </a:rPr>
              <a:t>cumulatif des petits oublis ou </a:t>
            </a:r>
            <a:r>
              <a:rPr lang="fr-FR" u="sng" dirty="0" smtClean="0">
                <a:solidFill>
                  <a:srgbClr val="003300"/>
                </a:solidFill>
              </a:rPr>
              <a:t>des ajouts </a:t>
            </a:r>
            <a:r>
              <a:rPr lang="fr-FR" u="sng" dirty="0">
                <a:solidFill>
                  <a:srgbClr val="003300"/>
                </a:solidFill>
              </a:rPr>
              <a:t>« anodins »</a:t>
            </a:r>
          </a:p>
          <a:p>
            <a:pPr algn="just"/>
            <a:endParaRPr lang="fr-FR" dirty="0" smtClean="0">
              <a:solidFill>
                <a:srgbClr val="003300"/>
              </a:solidFill>
            </a:endParaRPr>
          </a:p>
          <a:p>
            <a:pPr algn="just"/>
            <a:r>
              <a:rPr lang="fr-FR" dirty="0" smtClean="0">
                <a:solidFill>
                  <a:srgbClr val="003300"/>
                </a:solidFill>
              </a:rPr>
              <a:t>C’est </a:t>
            </a:r>
            <a:r>
              <a:rPr lang="fr-FR" dirty="0">
                <a:solidFill>
                  <a:srgbClr val="003300"/>
                </a:solidFill>
              </a:rPr>
              <a:t>à l’aide de petits oublis volontaires ou de généralisations outrancières que l’on peut élaborer des théories totalement fausses ou « orientées » (pour les « besoins de la cause »). </a:t>
            </a:r>
            <a:endParaRPr lang="fr-FR" dirty="0" smtClean="0">
              <a:solidFill>
                <a:srgbClr val="003300"/>
              </a:solidFill>
            </a:endParaRPr>
          </a:p>
          <a:p>
            <a:pPr algn="just"/>
            <a:r>
              <a:rPr lang="fr-FR" dirty="0" smtClean="0">
                <a:solidFill>
                  <a:srgbClr val="003300"/>
                </a:solidFill>
              </a:rPr>
              <a:t>C’est </a:t>
            </a:r>
            <a:r>
              <a:rPr lang="fr-FR" dirty="0">
                <a:solidFill>
                  <a:srgbClr val="003300"/>
                </a:solidFill>
              </a:rPr>
              <a:t>par exemple le cas des données dans les pseudo-expériences des dilutions homéopathiques où le principe de la conservation de masse de Lavoisier et le nombre d’Avogadro sont (volontairement ?) </a:t>
            </a:r>
            <a:r>
              <a:rPr lang="fr-FR" dirty="0" smtClean="0">
                <a:solidFill>
                  <a:srgbClr val="003300"/>
                </a:solidFill>
              </a:rPr>
              <a:t>oubliés (°). </a:t>
            </a:r>
            <a:r>
              <a:rPr lang="fr-FR" dirty="0">
                <a:solidFill>
                  <a:srgbClr val="003300"/>
                </a:solidFill>
              </a:rPr>
              <a:t>Souvent les effets de ces oublis cumulatifs ne sont pas anodins mais sont en fait volontaires.</a:t>
            </a:r>
          </a:p>
          <a:p>
            <a:pPr algn="just"/>
            <a:endParaRPr lang="fr-FR" dirty="0" smtClean="0">
              <a:solidFill>
                <a:srgbClr val="003300"/>
              </a:solidFill>
            </a:endParaRPr>
          </a:p>
          <a:p>
            <a:pPr algn="just"/>
            <a:r>
              <a:rPr lang="fr-FR" dirty="0" smtClean="0">
                <a:solidFill>
                  <a:srgbClr val="003300"/>
                </a:solidFill>
              </a:rPr>
              <a:t>Par </a:t>
            </a:r>
            <a:r>
              <a:rPr lang="fr-FR" dirty="0">
                <a:solidFill>
                  <a:srgbClr val="003300"/>
                </a:solidFill>
              </a:rPr>
              <a:t>exemple, dans les « sectes de guérisseurs », on avancera de nombreux exemples où la « thérapie » marche, mais on omettra (volontairement ou non), les cas où elle ne marche pas (cancers, scléroses en plaque, etc.). L’entrée dans la croyance sectaire (semblable par son mécanisme à l’entrée en religion) se fait souvent par un mécanisme incrémentiel, conduisant insensiblement l’adepte à adopter la croyance délirante de la secte. </a:t>
            </a:r>
            <a:endParaRPr lang="fr-FR" dirty="0" smtClean="0">
              <a:solidFill>
                <a:srgbClr val="003300"/>
              </a:solidFill>
            </a:endParaRPr>
          </a:p>
          <a:p>
            <a:pPr algn="just"/>
            <a:r>
              <a:rPr lang="fr-FR" dirty="0" smtClean="0">
                <a:solidFill>
                  <a:srgbClr val="003300"/>
                </a:solidFill>
              </a:rPr>
              <a:t>«</a:t>
            </a:r>
            <a:r>
              <a:rPr lang="fr-FR" dirty="0">
                <a:solidFill>
                  <a:srgbClr val="003300"/>
                </a:solidFill>
              </a:rPr>
              <a:t> </a:t>
            </a:r>
            <a:r>
              <a:rPr lang="fr-FR" i="1" dirty="0">
                <a:solidFill>
                  <a:srgbClr val="003300"/>
                </a:solidFill>
              </a:rPr>
              <a:t>Au début, l’enseignement de la secte commence par des idées simples et évidentes, que tout le monde peut admettre. Puis, petit à petit, des idées moins évidentes et plus confuses sont introduites [elles sont présentées sous une autre forme] avec des éléments nouveaux qui passent </a:t>
            </a:r>
            <a:r>
              <a:rPr lang="fr-FR" i="1" dirty="0" smtClean="0">
                <a:solidFill>
                  <a:srgbClr val="003300"/>
                </a:solidFill>
              </a:rPr>
              <a:t>inaperçus</a:t>
            </a:r>
            <a:r>
              <a:rPr lang="fr-FR" dirty="0" smtClean="0">
                <a:solidFill>
                  <a:srgbClr val="003300"/>
                </a:solidFill>
              </a:rPr>
              <a:t>» (+).</a:t>
            </a:r>
            <a:endParaRPr lang="fr-FR" dirty="0">
              <a:solidFill>
                <a:srgbClr val="003300"/>
              </a:solidFill>
            </a:endParaRPr>
          </a:p>
          <a:p>
            <a:pPr algn="just"/>
            <a:endParaRPr lang="fr-FR" dirty="0" smtClean="0">
              <a:solidFill>
                <a:srgbClr val="003300"/>
              </a:solidFill>
            </a:endParaRPr>
          </a:p>
          <a:p>
            <a:pPr algn="just"/>
            <a:r>
              <a:rPr lang="fr-FR" dirty="0" smtClean="0">
                <a:solidFill>
                  <a:srgbClr val="003300"/>
                </a:solidFill>
              </a:rPr>
              <a:t>(°) Sur </a:t>
            </a:r>
            <a:r>
              <a:rPr lang="fr-FR" dirty="0">
                <a:solidFill>
                  <a:srgbClr val="003300"/>
                </a:solidFill>
              </a:rPr>
              <a:t>ce même « principe de l’omission », voir  chapitre sur l’homéopathie. </a:t>
            </a:r>
          </a:p>
          <a:p>
            <a:pPr algn="just"/>
            <a:r>
              <a:rPr lang="fr-FR" dirty="0" smtClean="0">
                <a:solidFill>
                  <a:srgbClr val="003300"/>
                </a:solidFill>
              </a:rPr>
              <a:t>(+) Gérard </a:t>
            </a:r>
            <a:r>
              <a:rPr lang="fr-FR" dirty="0" err="1">
                <a:solidFill>
                  <a:srgbClr val="003300"/>
                </a:solidFill>
              </a:rPr>
              <a:t>Bronner</a:t>
            </a:r>
            <a:r>
              <a:rPr lang="fr-FR" dirty="0">
                <a:solidFill>
                  <a:srgbClr val="003300"/>
                </a:solidFill>
              </a:rPr>
              <a:t>, </a:t>
            </a:r>
            <a:r>
              <a:rPr lang="fr-FR" i="1" dirty="0">
                <a:solidFill>
                  <a:srgbClr val="003300"/>
                </a:solidFill>
              </a:rPr>
              <a:t>Vie et mort des croyances collectives, </a:t>
            </a:r>
            <a:r>
              <a:rPr lang="fr-FR" dirty="0">
                <a:solidFill>
                  <a:srgbClr val="003300"/>
                </a:solidFill>
              </a:rPr>
              <a:t>Ed. Hermann, 2006, page 40</a:t>
            </a:r>
            <a:r>
              <a:rPr lang="fr-FR" dirty="0" smtClean="0">
                <a:solidFill>
                  <a:srgbClr val="003300"/>
                </a:solidFill>
              </a:rPr>
              <a:t>.</a:t>
            </a:r>
            <a:endParaRPr lang="fr-FR" dirty="0">
              <a:solidFill>
                <a:srgbClr val="003300"/>
              </a:solidFill>
            </a:endParaRPr>
          </a:p>
        </p:txBody>
      </p:sp>
    </p:spTree>
    <p:extLst>
      <p:ext uri="{BB962C8B-B14F-4D97-AF65-F5344CB8AC3E}">
        <p14:creationId xmlns:p14="http://schemas.microsoft.com/office/powerpoint/2010/main" val="23435462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10913298" y="732729"/>
            <a:ext cx="542697" cy="279400"/>
          </a:xfrm>
        </p:spPr>
        <p:txBody>
          <a:bodyPr/>
          <a:lstStyle/>
          <a:p>
            <a:fld id="{D57F1E4F-1CFF-5643-939E-217C01CDF565}" type="slidenum">
              <a:rPr lang="en-US" smtClean="0"/>
              <a:pPr/>
              <a:t>67</a:t>
            </a:fld>
            <a:endParaRPr lang="en-US" dirty="0"/>
          </a:p>
        </p:txBody>
      </p:sp>
      <p:sp>
        <p:nvSpPr>
          <p:cNvPr id="3" name="ZoneTexte 2"/>
          <p:cNvSpPr txBox="1"/>
          <p:nvPr/>
        </p:nvSpPr>
        <p:spPr>
          <a:xfrm>
            <a:off x="733329" y="642797"/>
            <a:ext cx="6165411" cy="369332"/>
          </a:xfrm>
          <a:prstGeom prst="rect">
            <a:avLst/>
          </a:prstGeom>
          <a:noFill/>
        </p:spPr>
        <p:txBody>
          <a:bodyPr wrap="square" rtlCol="0">
            <a:spAutoFit/>
          </a:bodyPr>
          <a:lstStyle/>
          <a:p>
            <a:r>
              <a:rPr lang="fr-FR" b="1" dirty="0">
                <a:solidFill>
                  <a:srgbClr val="003300"/>
                </a:solidFill>
                <a:latin typeface="Calibri" panose="020F0502020204030204" pitchFamily="34" charset="0"/>
              </a:rPr>
              <a:t>8</a:t>
            </a:r>
            <a:r>
              <a:rPr lang="fr-FR" b="1" dirty="0" smtClean="0">
                <a:solidFill>
                  <a:srgbClr val="003300"/>
                </a:solidFill>
                <a:latin typeface="Calibri" panose="020F0502020204030204" pitchFamily="34" charset="0"/>
              </a:rPr>
              <a:t>. Les biais de raisonnement ou de confirmation</a:t>
            </a:r>
            <a:endParaRPr lang="fr-FR" b="1" dirty="0">
              <a:solidFill>
                <a:srgbClr val="003300"/>
              </a:solidFill>
              <a:latin typeface="Calibri" panose="020F0502020204030204" pitchFamily="34" charset="0"/>
            </a:endParaRPr>
          </a:p>
        </p:txBody>
      </p:sp>
      <p:sp>
        <p:nvSpPr>
          <p:cNvPr id="4" name="ZoneTexte 3"/>
          <p:cNvSpPr txBox="1"/>
          <p:nvPr/>
        </p:nvSpPr>
        <p:spPr>
          <a:xfrm>
            <a:off x="733329" y="1183341"/>
            <a:ext cx="10572958" cy="1477328"/>
          </a:xfrm>
          <a:prstGeom prst="rect">
            <a:avLst/>
          </a:prstGeom>
          <a:noFill/>
        </p:spPr>
        <p:txBody>
          <a:bodyPr wrap="square" rtlCol="0">
            <a:spAutoFit/>
          </a:bodyPr>
          <a:lstStyle/>
          <a:p>
            <a:r>
              <a:rPr lang="fr-FR" dirty="0" smtClean="0">
                <a:solidFill>
                  <a:srgbClr val="003300"/>
                </a:solidFill>
              </a:rPr>
              <a:t>8.19. </a:t>
            </a:r>
            <a:r>
              <a:rPr lang="fr-FR" u="sng" dirty="0" smtClean="0">
                <a:solidFill>
                  <a:srgbClr val="003300"/>
                </a:solidFill>
              </a:rPr>
              <a:t>Raisonnement </a:t>
            </a:r>
            <a:r>
              <a:rPr lang="fr-FR" u="sng" dirty="0">
                <a:solidFill>
                  <a:srgbClr val="003300"/>
                </a:solidFill>
              </a:rPr>
              <a:t>par syllogismes abusifs ou biaisés</a:t>
            </a:r>
            <a:endParaRPr lang="fr-FR" b="1" dirty="0">
              <a:solidFill>
                <a:srgbClr val="003300"/>
              </a:solidFill>
            </a:endParaRPr>
          </a:p>
          <a:p>
            <a:endParaRPr lang="fr-FR" dirty="0" smtClean="0">
              <a:solidFill>
                <a:srgbClr val="003300"/>
              </a:solidFill>
            </a:endParaRPr>
          </a:p>
          <a:p>
            <a:r>
              <a:rPr lang="fr-FR" dirty="0" smtClean="0">
                <a:solidFill>
                  <a:srgbClr val="003300"/>
                </a:solidFill>
              </a:rPr>
              <a:t>Il </a:t>
            </a:r>
            <a:r>
              <a:rPr lang="fr-FR" dirty="0">
                <a:solidFill>
                  <a:srgbClr val="003300"/>
                </a:solidFill>
              </a:rPr>
              <a:t>faut faire également attention à certains raisonnements par syllogisme (pouvant conduire à des conclusions abusives), tels « </a:t>
            </a:r>
            <a:r>
              <a:rPr lang="fr-FR" i="1" dirty="0">
                <a:solidFill>
                  <a:srgbClr val="003300"/>
                </a:solidFill>
              </a:rPr>
              <a:t>Les ennemis de mes ennemis sont mes amis</a:t>
            </a:r>
            <a:r>
              <a:rPr lang="fr-FR" dirty="0">
                <a:solidFill>
                  <a:srgbClr val="003300"/>
                </a:solidFill>
              </a:rPr>
              <a:t> » ou « </a:t>
            </a:r>
            <a:r>
              <a:rPr lang="fr-FR" i="1" dirty="0">
                <a:solidFill>
                  <a:srgbClr val="003300"/>
                </a:solidFill>
              </a:rPr>
              <a:t>les amis de mes amis sont mes amis</a:t>
            </a:r>
            <a:r>
              <a:rPr lang="fr-FR" dirty="0">
                <a:solidFill>
                  <a:srgbClr val="003300"/>
                </a:solidFill>
              </a:rPr>
              <a:t> » (ce qui peut être faux</a:t>
            </a:r>
            <a:r>
              <a:rPr lang="fr-FR" dirty="0" smtClean="0">
                <a:solidFill>
                  <a:srgbClr val="003300"/>
                </a:solidFill>
              </a:rPr>
              <a:t>).</a:t>
            </a:r>
            <a:endParaRPr lang="fr-FR" dirty="0">
              <a:solidFill>
                <a:srgbClr val="003300"/>
              </a:solidFill>
            </a:endParaRPr>
          </a:p>
        </p:txBody>
      </p:sp>
      <p:pic>
        <p:nvPicPr>
          <p:cNvPr id="2050" name="Picture 2" descr="D:\Users\blisan\Documents\divers\science\méthode scientifique\images\mathieu kasowitz.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7928" y="2993396"/>
            <a:ext cx="3038475" cy="1504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119190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10913298" y="732729"/>
            <a:ext cx="542697" cy="279400"/>
          </a:xfrm>
        </p:spPr>
        <p:txBody>
          <a:bodyPr/>
          <a:lstStyle/>
          <a:p>
            <a:fld id="{D57F1E4F-1CFF-5643-939E-217C01CDF565}" type="slidenum">
              <a:rPr lang="en-US" smtClean="0"/>
              <a:pPr/>
              <a:t>68</a:t>
            </a:fld>
            <a:endParaRPr lang="en-US" dirty="0"/>
          </a:p>
        </p:txBody>
      </p:sp>
      <p:sp>
        <p:nvSpPr>
          <p:cNvPr id="3" name="ZoneTexte 2"/>
          <p:cNvSpPr txBox="1"/>
          <p:nvPr/>
        </p:nvSpPr>
        <p:spPr>
          <a:xfrm>
            <a:off x="733329" y="642797"/>
            <a:ext cx="6165411" cy="369332"/>
          </a:xfrm>
          <a:prstGeom prst="rect">
            <a:avLst/>
          </a:prstGeom>
          <a:noFill/>
        </p:spPr>
        <p:txBody>
          <a:bodyPr wrap="square" rtlCol="0">
            <a:spAutoFit/>
          </a:bodyPr>
          <a:lstStyle/>
          <a:p>
            <a:r>
              <a:rPr lang="fr-FR" b="1" dirty="0">
                <a:solidFill>
                  <a:srgbClr val="003300"/>
                </a:solidFill>
                <a:latin typeface="Calibri" panose="020F0502020204030204" pitchFamily="34" charset="0"/>
              </a:rPr>
              <a:t>8</a:t>
            </a:r>
            <a:r>
              <a:rPr lang="fr-FR" b="1" dirty="0" smtClean="0">
                <a:solidFill>
                  <a:srgbClr val="003300"/>
                </a:solidFill>
                <a:latin typeface="Calibri" panose="020F0502020204030204" pitchFamily="34" charset="0"/>
              </a:rPr>
              <a:t>. Les biais de raisonnement ou de confirmation (suite)</a:t>
            </a:r>
            <a:endParaRPr lang="fr-FR" b="1" dirty="0">
              <a:solidFill>
                <a:srgbClr val="003300"/>
              </a:solidFill>
              <a:latin typeface="Calibri" panose="020F0502020204030204" pitchFamily="34" charset="0"/>
            </a:endParaRPr>
          </a:p>
        </p:txBody>
      </p:sp>
      <p:sp>
        <p:nvSpPr>
          <p:cNvPr id="4" name="ZoneTexte 3"/>
          <p:cNvSpPr txBox="1"/>
          <p:nvPr/>
        </p:nvSpPr>
        <p:spPr>
          <a:xfrm>
            <a:off x="733329" y="1183341"/>
            <a:ext cx="10572958" cy="1477328"/>
          </a:xfrm>
          <a:prstGeom prst="rect">
            <a:avLst/>
          </a:prstGeom>
          <a:noFill/>
        </p:spPr>
        <p:txBody>
          <a:bodyPr wrap="square" rtlCol="0">
            <a:spAutoFit/>
          </a:bodyPr>
          <a:lstStyle/>
          <a:p>
            <a:r>
              <a:rPr lang="fr-FR" dirty="0" smtClean="0">
                <a:solidFill>
                  <a:srgbClr val="003300"/>
                </a:solidFill>
              </a:rPr>
              <a:t>8.20. </a:t>
            </a:r>
            <a:r>
              <a:rPr lang="fr-FR" u="sng" dirty="0">
                <a:solidFill>
                  <a:srgbClr val="003300"/>
                </a:solidFill>
              </a:rPr>
              <a:t>Croire que deux thèses opposées peuvent coexister</a:t>
            </a:r>
            <a:endParaRPr lang="fr-FR" b="1" dirty="0">
              <a:solidFill>
                <a:srgbClr val="003300"/>
              </a:solidFill>
            </a:endParaRPr>
          </a:p>
          <a:p>
            <a:endParaRPr lang="fr-FR" dirty="0" smtClean="0">
              <a:solidFill>
                <a:srgbClr val="003300"/>
              </a:solidFill>
            </a:endParaRPr>
          </a:p>
          <a:p>
            <a:pPr algn="just"/>
            <a:r>
              <a:rPr lang="fr-FR" dirty="0">
                <a:solidFill>
                  <a:srgbClr val="003300"/>
                </a:solidFill>
              </a:rPr>
              <a:t>D</a:t>
            </a:r>
            <a:r>
              <a:rPr lang="fr-FR" dirty="0" smtClean="0">
                <a:solidFill>
                  <a:srgbClr val="003300"/>
                </a:solidFill>
              </a:rPr>
              <a:t>ans </a:t>
            </a:r>
            <a:r>
              <a:rPr lang="fr-FR" dirty="0">
                <a:solidFill>
                  <a:srgbClr val="003300"/>
                </a:solidFill>
              </a:rPr>
              <a:t>le domaine scientifique, </a:t>
            </a:r>
            <a:r>
              <a:rPr lang="fr-FR" i="1" dirty="0">
                <a:solidFill>
                  <a:srgbClr val="003300"/>
                </a:solidFill>
              </a:rPr>
              <a:t>deux thèses contradictoires ne peuvent jamais coexister dans la pratique </a:t>
            </a:r>
            <a:r>
              <a:rPr lang="fr-FR" dirty="0">
                <a:solidFill>
                  <a:srgbClr val="003300"/>
                </a:solidFill>
              </a:rPr>
              <a:t>(par exemple le créationnisme, fondé sur la Genèse, et l’évolutionnisme) et aucune casuistique subtile ou diplomatie adroite et astucieuse ne peut les faire admettre comme possibles simultanément.</a:t>
            </a:r>
          </a:p>
        </p:txBody>
      </p:sp>
      <p:pic>
        <p:nvPicPr>
          <p:cNvPr id="5" name="Picture 2" descr="D:\Users\blisan\Documents\divers\science\méthode scientifique\images\terre-ronde-plat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1972" y="2660669"/>
            <a:ext cx="3159659" cy="3461878"/>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D:\Users\blisan\Documents\divers\science\méthode scientifique\images\darwinisme-créationnism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0913" y="2724044"/>
            <a:ext cx="4762500" cy="2314575"/>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p:cNvSpPr txBox="1"/>
          <p:nvPr/>
        </p:nvSpPr>
        <p:spPr>
          <a:xfrm>
            <a:off x="4535786" y="5038619"/>
            <a:ext cx="7007382" cy="1200329"/>
          </a:xfrm>
          <a:prstGeom prst="rect">
            <a:avLst/>
          </a:prstGeom>
          <a:noFill/>
        </p:spPr>
        <p:txBody>
          <a:bodyPr wrap="square" rtlCol="0">
            <a:spAutoFit/>
          </a:bodyPr>
          <a:lstStyle/>
          <a:p>
            <a:pPr algn="just"/>
            <a:r>
              <a:rPr lang="fr-FR" sz="1200" dirty="0">
                <a:solidFill>
                  <a:srgbClr val="003300"/>
                </a:solidFill>
              </a:rPr>
              <a:t>Dans les </a:t>
            </a:r>
            <a:r>
              <a:rPr lang="fr-FR" sz="1200" dirty="0">
                <a:solidFill>
                  <a:srgbClr val="003300"/>
                </a:solidFill>
                <a:hlinkClick r:id="rId4" tooltip="Années 1990"/>
              </a:rPr>
              <a:t>années 1990</a:t>
            </a:r>
            <a:r>
              <a:rPr lang="fr-FR" sz="1200" dirty="0">
                <a:solidFill>
                  <a:srgbClr val="003300"/>
                </a:solidFill>
              </a:rPr>
              <a:t> et 2000, suite à un important </a:t>
            </a:r>
            <a:r>
              <a:rPr lang="fr-FR" sz="1200" dirty="0">
                <a:solidFill>
                  <a:srgbClr val="003300"/>
                </a:solidFill>
                <a:hlinkClick r:id="rId5" tooltip="Lobbying"/>
              </a:rPr>
              <a:t>lobbying</a:t>
            </a:r>
            <a:r>
              <a:rPr lang="fr-FR" sz="1200" dirty="0" smtClean="0">
                <a:solidFill>
                  <a:srgbClr val="003300"/>
                </a:solidFill>
              </a:rPr>
              <a:t>, </a:t>
            </a:r>
            <a:r>
              <a:rPr lang="fr-FR" sz="1200" dirty="0">
                <a:solidFill>
                  <a:srgbClr val="003300"/>
                </a:solidFill>
              </a:rPr>
              <a:t>de nombreux États américains (</a:t>
            </a:r>
            <a:r>
              <a:rPr lang="fr-FR" sz="1200" dirty="0">
                <a:solidFill>
                  <a:srgbClr val="003300"/>
                </a:solidFill>
                <a:hlinkClick r:id="rId6" tooltip="Pennsylvanie"/>
              </a:rPr>
              <a:t>Pennsylvanie</a:t>
            </a:r>
            <a:r>
              <a:rPr lang="fr-FR" sz="1200" dirty="0">
                <a:solidFill>
                  <a:srgbClr val="003300"/>
                </a:solidFill>
              </a:rPr>
              <a:t>, </a:t>
            </a:r>
            <a:r>
              <a:rPr lang="fr-FR" sz="1200" dirty="0">
                <a:solidFill>
                  <a:srgbClr val="003300"/>
                </a:solidFill>
                <a:hlinkClick r:id="rId7" tooltip="Kansas"/>
              </a:rPr>
              <a:t>Kansas</a:t>
            </a:r>
            <a:r>
              <a:rPr lang="fr-FR" sz="1200" dirty="0">
                <a:solidFill>
                  <a:srgbClr val="003300"/>
                </a:solidFill>
              </a:rPr>
              <a:t>, </a:t>
            </a:r>
            <a:r>
              <a:rPr lang="fr-FR" sz="1200" dirty="0">
                <a:solidFill>
                  <a:srgbClr val="003300"/>
                </a:solidFill>
                <a:hlinkClick r:id="rId8" tooltip="Géorgie (État)"/>
              </a:rPr>
              <a:t>Géorgie</a:t>
            </a:r>
            <a:r>
              <a:rPr lang="fr-FR" sz="1200" dirty="0">
                <a:solidFill>
                  <a:srgbClr val="003300"/>
                </a:solidFill>
              </a:rPr>
              <a:t>, </a:t>
            </a:r>
            <a:r>
              <a:rPr lang="fr-FR" sz="1200" dirty="0">
                <a:solidFill>
                  <a:srgbClr val="003300"/>
                </a:solidFill>
                <a:hlinkClick r:id="rId9" tooltip="Mississippi (État)"/>
              </a:rPr>
              <a:t>Mississippi</a:t>
            </a:r>
            <a:r>
              <a:rPr lang="fr-FR" sz="1200" dirty="0">
                <a:solidFill>
                  <a:srgbClr val="003300"/>
                </a:solidFill>
              </a:rPr>
              <a:t>, etc.) sont revenus sur la question et ont tenté de faire en sorte que les théories issues du </a:t>
            </a:r>
            <a:r>
              <a:rPr lang="fr-FR" sz="1200" dirty="0">
                <a:solidFill>
                  <a:srgbClr val="003300"/>
                </a:solidFill>
                <a:hlinkClick r:id="rId10" tooltip="Théorie synthétique de l'évolution"/>
              </a:rPr>
              <a:t>darwinisme</a:t>
            </a:r>
            <a:r>
              <a:rPr lang="fr-FR" sz="1200" dirty="0">
                <a:solidFill>
                  <a:srgbClr val="003300"/>
                </a:solidFill>
              </a:rPr>
              <a:t> soient présentées aux écoliers comme de simples théories concurrentes, mais en rien supérieures, au dogme créationniste, cette démarche a été soutenue notamment par </a:t>
            </a:r>
            <a:r>
              <a:rPr lang="fr-FR" sz="1200" dirty="0">
                <a:solidFill>
                  <a:srgbClr val="003300"/>
                </a:solidFill>
                <a:hlinkClick r:id="rId11" tooltip="George Walker Bush"/>
              </a:rPr>
              <a:t>George W. Bush</a:t>
            </a:r>
            <a:r>
              <a:rPr lang="fr-FR" sz="1200" dirty="0">
                <a:solidFill>
                  <a:srgbClr val="003300"/>
                </a:solidFill>
              </a:rPr>
              <a:t>. </a:t>
            </a:r>
            <a:r>
              <a:rPr lang="fr-FR" sz="1200" dirty="0" smtClean="0">
                <a:solidFill>
                  <a:srgbClr val="003300"/>
                </a:solidFill>
              </a:rPr>
              <a:t>Finalement, certaines </a:t>
            </a:r>
            <a:r>
              <a:rPr lang="fr-FR" sz="1200" dirty="0">
                <a:solidFill>
                  <a:srgbClr val="003300"/>
                </a:solidFill>
              </a:rPr>
              <a:t>de ces démarches ont été renversées au niveau des conseils d'État sur l'éducation</a:t>
            </a:r>
            <a:r>
              <a:rPr lang="fr-FR" sz="1200" dirty="0" smtClean="0">
                <a:solidFill>
                  <a:srgbClr val="003300"/>
                </a:solidFill>
              </a:rPr>
              <a:t>.</a:t>
            </a:r>
          </a:p>
          <a:p>
            <a:pPr algn="just"/>
            <a:r>
              <a:rPr lang="fr-FR" sz="1200" dirty="0">
                <a:solidFill>
                  <a:srgbClr val="003300"/>
                </a:solidFill>
              </a:rPr>
              <a:t>Source : </a:t>
            </a:r>
            <a:r>
              <a:rPr lang="fr-FR" sz="1200" dirty="0">
                <a:solidFill>
                  <a:srgbClr val="003300"/>
                </a:solidFill>
                <a:hlinkClick r:id="rId12"/>
              </a:rPr>
              <a:t>http://</a:t>
            </a:r>
            <a:r>
              <a:rPr lang="fr-FR" sz="1200" dirty="0" smtClean="0">
                <a:solidFill>
                  <a:srgbClr val="003300"/>
                </a:solidFill>
                <a:hlinkClick r:id="rId12"/>
              </a:rPr>
              <a:t>fr.wikipedia.org/wiki/Dessein_intelligent</a:t>
            </a:r>
            <a:r>
              <a:rPr lang="fr-FR" sz="1200" dirty="0" smtClean="0">
                <a:solidFill>
                  <a:srgbClr val="003300"/>
                </a:solidFill>
              </a:rPr>
              <a:t> </a:t>
            </a:r>
            <a:endParaRPr lang="fr-FR" sz="1200" dirty="0">
              <a:solidFill>
                <a:srgbClr val="003300"/>
              </a:solidFill>
            </a:endParaRPr>
          </a:p>
        </p:txBody>
      </p:sp>
      <p:sp>
        <p:nvSpPr>
          <p:cNvPr id="7" name="ZoneTexte 6"/>
          <p:cNvSpPr txBox="1"/>
          <p:nvPr/>
        </p:nvSpPr>
        <p:spPr>
          <a:xfrm>
            <a:off x="4128380" y="3002586"/>
            <a:ext cx="2209046" cy="1754326"/>
          </a:xfrm>
          <a:prstGeom prst="rect">
            <a:avLst/>
          </a:prstGeom>
          <a:noFill/>
        </p:spPr>
        <p:txBody>
          <a:bodyPr wrap="square" rtlCol="0">
            <a:spAutoFit/>
          </a:bodyPr>
          <a:lstStyle/>
          <a:p>
            <a:pPr algn="just"/>
            <a:r>
              <a:rPr lang="fr-FR" sz="1200" dirty="0">
                <a:solidFill>
                  <a:srgbClr val="003300"/>
                </a:solidFill>
              </a:rPr>
              <a:t>En 2007-2008, l'</a:t>
            </a:r>
            <a:r>
              <a:rPr lang="fr-FR" sz="1200" dirty="0">
                <a:solidFill>
                  <a:srgbClr val="003300"/>
                </a:solidFill>
                <a:hlinkClick r:id="rId13" tooltip="Institut de médecine (page inexistante)"/>
              </a:rPr>
              <a:t>Institut de médecine</a:t>
            </a:r>
            <a:r>
              <a:rPr lang="fr-FR" sz="1200" dirty="0">
                <a:solidFill>
                  <a:srgbClr val="003300"/>
                </a:solidFill>
              </a:rPr>
              <a:t> (</a:t>
            </a:r>
            <a:r>
              <a:rPr lang="fr-FR" sz="1200" i="1" dirty="0">
                <a:solidFill>
                  <a:srgbClr val="003300"/>
                </a:solidFill>
                <a:hlinkClick r:id="rId14" tooltip="Institute of Medicine (page inexistante)"/>
              </a:rPr>
              <a:t>Institute of </a:t>
            </a:r>
            <a:r>
              <a:rPr lang="fr-FR" sz="1200" i="1" dirty="0" err="1" smtClean="0">
                <a:solidFill>
                  <a:srgbClr val="003300"/>
                </a:solidFill>
                <a:hlinkClick r:id="rId14" tooltip="Institute of Medicine (page inexistante)"/>
              </a:rPr>
              <a:t>Medicine</a:t>
            </a:r>
            <a:r>
              <a:rPr lang="fr-FR" sz="1200" dirty="0" smtClean="0">
                <a:solidFill>
                  <a:srgbClr val="003300"/>
                </a:solidFill>
              </a:rPr>
              <a:t>) </a:t>
            </a:r>
            <a:r>
              <a:rPr lang="fr-FR" sz="1200" dirty="0">
                <a:solidFill>
                  <a:srgbClr val="003300"/>
                </a:solidFill>
              </a:rPr>
              <a:t>et l'</a:t>
            </a:r>
            <a:r>
              <a:rPr lang="fr-FR" sz="1200" dirty="0">
                <a:solidFill>
                  <a:srgbClr val="003300"/>
                </a:solidFill>
                <a:hlinkClick r:id="rId15" tooltip="National Academy of Sciences"/>
              </a:rPr>
              <a:t>Académie nationale des sciences américaine</a:t>
            </a:r>
            <a:r>
              <a:rPr lang="fr-FR" sz="1200" dirty="0">
                <a:solidFill>
                  <a:srgbClr val="003300"/>
                </a:solidFill>
              </a:rPr>
              <a:t> (</a:t>
            </a:r>
            <a:r>
              <a:rPr lang="fr-FR" sz="1200" i="1" dirty="0">
                <a:solidFill>
                  <a:srgbClr val="003300"/>
                </a:solidFill>
              </a:rPr>
              <a:t>United States National </a:t>
            </a:r>
            <a:r>
              <a:rPr lang="fr-FR" sz="1200" i="1" dirty="0" err="1">
                <a:solidFill>
                  <a:srgbClr val="003300"/>
                </a:solidFill>
              </a:rPr>
              <a:t>Academy</a:t>
            </a:r>
            <a:r>
              <a:rPr lang="fr-FR" sz="1200" i="1" dirty="0">
                <a:solidFill>
                  <a:srgbClr val="003300"/>
                </a:solidFill>
              </a:rPr>
              <a:t> of Sciences</a:t>
            </a:r>
            <a:r>
              <a:rPr lang="fr-FR" sz="1200" dirty="0">
                <a:solidFill>
                  <a:srgbClr val="003300"/>
                </a:solidFill>
              </a:rPr>
              <a:t>) s'opposent fermement au créationnisme dans un livre intitulé </a:t>
            </a:r>
            <a:r>
              <a:rPr lang="fr-FR" sz="1200" i="1" dirty="0">
                <a:solidFill>
                  <a:srgbClr val="003300"/>
                </a:solidFill>
              </a:rPr>
              <a:t>Science, </a:t>
            </a:r>
            <a:r>
              <a:rPr lang="fr-FR" sz="1200" i="1" dirty="0" err="1">
                <a:solidFill>
                  <a:srgbClr val="003300"/>
                </a:solidFill>
              </a:rPr>
              <a:t>evolution</a:t>
            </a:r>
            <a:r>
              <a:rPr lang="fr-FR" sz="1200" i="1" dirty="0">
                <a:solidFill>
                  <a:srgbClr val="003300"/>
                </a:solidFill>
              </a:rPr>
              <a:t> and </a:t>
            </a:r>
            <a:r>
              <a:rPr lang="fr-FR" sz="1200" i="1" dirty="0" err="1" smtClean="0">
                <a:solidFill>
                  <a:srgbClr val="003300"/>
                </a:solidFill>
              </a:rPr>
              <a:t>creationism</a:t>
            </a:r>
            <a:r>
              <a:rPr lang="fr-FR" sz="1200" i="1" dirty="0" smtClean="0">
                <a:solidFill>
                  <a:srgbClr val="003300"/>
                </a:solidFill>
              </a:rPr>
              <a:t>.</a:t>
            </a:r>
            <a:endParaRPr lang="fr-FR" sz="1200" dirty="0">
              <a:solidFill>
                <a:srgbClr val="003300"/>
              </a:solidFill>
            </a:endParaRPr>
          </a:p>
        </p:txBody>
      </p:sp>
    </p:spTree>
    <p:extLst>
      <p:ext uri="{BB962C8B-B14F-4D97-AF65-F5344CB8AC3E}">
        <p14:creationId xmlns:p14="http://schemas.microsoft.com/office/powerpoint/2010/main" val="1250704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10913298" y="732729"/>
            <a:ext cx="542697" cy="279400"/>
          </a:xfrm>
        </p:spPr>
        <p:txBody>
          <a:bodyPr/>
          <a:lstStyle/>
          <a:p>
            <a:fld id="{D57F1E4F-1CFF-5643-939E-217C01CDF565}" type="slidenum">
              <a:rPr lang="en-US" smtClean="0"/>
              <a:pPr/>
              <a:t>69</a:t>
            </a:fld>
            <a:endParaRPr lang="en-US" dirty="0"/>
          </a:p>
        </p:txBody>
      </p:sp>
      <p:sp>
        <p:nvSpPr>
          <p:cNvPr id="3" name="ZoneTexte 2"/>
          <p:cNvSpPr txBox="1"/>
          <p:nvPr/>
        </p:nvSpPr>
        <p:spPr>
          <a:xfrm>
            <a:off x="733329" y="642797"/>
            <a:ext cx="6165411" cy="369332"/>
          </a:xfrm>
          <a:prstGeom prst="rect">
            <a:avLst/>
          </a:prstGeom>
          <a:noFill/>
        </p:spPr>
        <p:txBody>
          <a:bodyPr wrap="square" rtlCol="0">
            <a:spAutoFit/>
          </a:bodyPr>
          <a:lstStyle/>
          <a:p>
            <a:r>
              <a:rPr lang="fr-FR" b="1" dirty="0">
                <a:solidFill>
                  <a:srgbClr val="003300"/>
                </a:solidFill>
                <a:latin typeface="Calibri" panose="020F0502020204030204" pitchFamily="34" charset="0"/>
              </a:rPr>
              <a:t>8</a:t>
            </a:r>
            <a:r>
              <a:rPr lang="fr-FR" b="1" dirty="0" smtClean="0">
                <a:solidFill>
                  <a:srgbClr val="003300"/>
                </a:solidFill>
                <a:latin typeface="Calibri" panose="020F0502020204030204" pitchFamily="34" charset="0"/>
              </a:rPr>
              <a:t>. Les biais de raisonnement ou de confirmation (suite)</a:t>
            </a:r>
            <a:endParaRPr lang="fr-FR" b="1" dirty="0">
              <a:solidFill>
                <a:srgbClr val="003300"/>
              </a:solidFill>
              <a:latin typeface="Calibri" panose="020F0502020204030204" pitchFamily="34" charset="0"/>
            </a:endParaRPr>
          </a:p>
        </p:txBody>
      </p:sp>
      <p:sp>
        <p:nvSpPr>
          <p:cNvPr id="4" name="ZoneTexte 3"/>
          <p:cNvSpPr txBox="1"/>
          <p:nvPr/>
        </p:nvSpPr>
        <p:spPr>
          <a:xfrm>
            <a:off x="733329" y="1183341"/>
            <a:ext cx="10572958" cy="2585323"/>
          </a:xfrm>
          <a:prstGeom prst="rect">
            <a:avLst/>
          </a:prstGeom>
          <a:noFill/>
        </p:spPr>
        <p:txBody>
          <a:bodyPr wrap="square" rtlCol="0">
            <a:spAutoFit/>
          </a:bodyPr>
          <a:lstStyle/>
          <a:p>
            <a:pPr algn="just"/>
            <a:r>
              <a:rPr lang="fr-FR" dirty="0" smtClean="0">
                <a:solidFill>
                  <a:srgbClr val="003300"/>
                </a:solidFill>
              </a:rPr>
              <a:t>8.21. </a:t>
            </a:r>
            <a:r>
              <a:rPr lang="fr-BE" u="sng" dirty="0">
                <a:solidFill>
                  <a:srgbClr val="003300"/>
                </a:solidFill>
              </a:rPr>
              <a:t>Erreurs dans les </a:t>
            </a:r>
            <a:r>
              <a:rPr lang="fr-BE" u="sng" dirty="0" smtClean="0">
                <a:solidFill>
                  <a:srgbClr val="003300"/>
                </a:solidFill>
              </a:rPr>
              <a:t>généralisations ou les généralisations abusives</a:t>
            </a:r>
            <a:endParaRPr lang="fr-FR" u="sng" dirty="0">
              <a:solidFill>
                <a:srgbClr val="003300"/>
              </a:solidFill>
            </a:endParaRPr>
          </a:p>
          <a:p>
            <a:pPr algn="just"/>
            <a:endParaRPr lang="fr-FR" dirty="0" smtClean="0"/>
          </a:p>
          <a:p>
            <a:pPr algn="just"/>
            <a:r>
              <a:rPr lang="fr-FR" dirty="0" smtClean="0">
                <a:solidFill>
                  <a:srgbClr val="003300"/>
                </a:solidFill>
              </a:rPr>
              <a:t>Il </a:t>
            </a:r>
            <a:r>
              <a:rPr lang="fr-FR" dirty="0">
                <a:solidFill>
                  <a:srgbClr val="003300"/>
                </a:solidFill>
              </a:rPr>
              <a:t>faut se méfier aussi du raisonnement par « induction » (c’est-à-dire par généralisation à partir d’un cas particulier), raisonnement pouvant conduire à des généralisations outrancières.</a:t>
            </a:r>
          </a:p>
          <a:p>
            <a:pPr algn="just"/>
            <a:endParaRPr lang="fr-FR" dirty="0" smtClean="0">
              <a:solidFill>
                <a:srgbClr val="003300"/>
              </a:solidFill>
            </a:endParaRPr>
          </a:p>
          <a:p>
            <a:pPr algn="just"/>
            <a:r>
              <a:rPr lang="fr-FR" dirty="0" smtClean="0">
                <a:solidFill>
                  <a:srgbClr val="003300"/>
                </a:solidFill>
              </a:rPr>
              <a:t>Par </a:t>
            </a:r>
            <a:r>
              <a:rPr lang="fr-FR" dirty="0">
                <a:solidFill>
                  <a:srgbClr val="003300"/>
                </a:solidFill>
              </a:rPr>
              <a:t>exemple, « </a:t>
            </a:r>
            <a:r>
              <a:rPr lang="fr-FR" i="1" dirty="0">
                <a:solidFill>
                  <a:srgbClr val="003300"/>
                </a:solidFill>
              </a:rPr>
              <a:t>tous les corbeaux ou corneilles que nous voyons en Europe sont noirs</a:t>
            </a:r>
            <a:r>
              <a:rPr lang="fr-FR" dirty="0">
                <a:solidFill>
                  <a:srgbClr val="003300"/>
                </a:solidFill>
              </a:rPr>
              <a:t> ». On pourrait donc déduire que tous les corbeaux ou corneilles du monde entier sont noirs. Or, il existe des corbeaux noirs et blancs en Afrique et noir et gris en Norvège. Par ailleurs, le pinson est en général gai et chanteur, mais pas toujours.</a:t>
            </a:r>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75015" y="4062411"/>
            <a:ext cx="2619375" cy="1743075"/>
          </a:xfrm>
          <a:prstGeom prst="rect">
            <a:avLst/>
          </a:prstGeom>
        </p:spPr>
      </p:pic>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6450" y="3939672"/>
            <a:ext cx="2543175" cy="1800225"/>
          </a:xfrm>
          <a:prstGeom prst="rect">
            <a:avLst/>
          </a:prstGeom>
        </p:spPr>
      </p:pic>
      <p:pic>
        <p:nvPicPr>
          <p:cNvPr id="8" name="Imag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6730" y="4002335"/>
            <a:ext cx="2543175" cy="1800225"/>
          </a:xfrm>
          <a:prstGeom prst="rect">
            <a:avLst/>
          </a:prstGeom>
        </p:spPr>
      </p:pic>
      <p:sp>
        <p:nvSpPr>
          <p:cNvPr id="5" name="ZoneTexte 4"/>
          <p:cNvSpPr txBox="1"/>
          <p:nvPr/>
        </p:nvSpPr>
        <p:spPr>
          <a:xfrm>
            <a:off x="4110273" y="5841183"/>
            <a:ext cx="2357569" cy="276999"/>
          </a:xfrm>
          <a:prstGeom prst="rect">
            <a:avLst/>
          </a:prstGeom>
          <a:noFill/>
        </p:spPr>
        <p:txBody>
          <a:bodyPr wrap="none" rtlCol="0">
            <a:spAutoFit/>
          </a:bodyPr>
          <a:lstStyle/>
          <a:p>
            <a:pPr algn="ctr"/>
            <a:r>
              <a:rPr lang="fr-FR" sz="1200" dirty="0">
                <a:solidFill>
                  <a:srgbClr val="003300"/>
                </a:solidFill>
              </a:rPr>
              <a:t>Corbeau pie africain (</a:t>
            </a:r>
            <a:r>
              <a:rPr lang="fr-FR" sz="1200" i="1" dirty="0" err="1">
                <a:solidFill>
                  <a:srgbClr val="003300"/>
                </a:solidFill>
              </a:rPr>
              <a:t>Corvus</a:t>
            </a:r>
            <a:r>
              <a:rPr lang="fr-FR" sz="1200" i="1" dirty="0">
                <a:solidFill>
                  <a:srgbClr val="003300"/>
                </a:solidFill>
              </a:rPr>
              <a:t> </a:t>
            </a:r>
            <a:r>
              <a:rPr lang="fr-FR" sz="1200" i="1" dirty="0" err="1">
                <a:solidFill>
                  <a:srgbClr val="003300"/>
                </a:solidFill>
              </a:rPr>
              <a:t>albus</a:t>
            </a:r>
            <a:r>
              <a:rPr lang="fr-FR" sz="1200" dirty="0">
                <a:solidFill>
                  <a:srgbClr val="003300"/>
                </a:solidFill>
              </a:rPr>
              <a:t>)</a:t>
            </a:r>
          </a:p>
        </p:txBody>
      </p:sp>
      <p:sp>
        <p:nvSpPr>
          <p:cNvPr id="9" name="ZoneTexte 8"/>
          <p:cNvSpPr txBox="1"/>
          <p:nvPr/>
        </p:nvSpPr>
        <p:spPr>
          <a:xfrm>
            <a:off x="1068308" y="5805486"/>
            <a:ext cx="2643612" cy="276999"/>
          </a:xfrm>
          <a:prstGeom prst="rect">
            <a:avLst/>
          </a:prstGeom>
          <a:noFill/>
        </p:spPr>
        <p:txBody>
          <a:bodyPr wrap="square" rtlCol="0">
            <a:spAutoFit/>
          </a:bodyPr>
          <a:lstStyle/>
          <a:p>
            <a:pPr algn="ctr"/>
            <a:r>
              <a:rPr lang="fr-FR" sz="1200" dirty="0">
                <a:solidFill>
                  <a:srgbClr val="003300"/>
                </a:solidFill>
              </a:rPr>
              <a:t>Grand Corbeau (</a:t>
            </a:r>
            <a:r>
              <a:rPr lang="fr-FR" sz="1200" i="1" dirty="0" err="1">
                <a:solidFill>
                  <a:srgbClr val="003300"/>
                </a:solidFill>
              </a:rPr>
              <a:t>Corvus</a:t>
            </a:r>
            <a:r>
              <a:rPr lang="fr-FR" sz="1200" i="1" dirty="0">
                <a:solidFill>
                  <a:srgbClr val="003300"/>
                </a:solidFill>
              </a:rPr>
              <a:t> </a:t>
            </a:r>
            <a:r>
              <a:rPr lang="fr-FR" sz="1200" i="1" dirty="0" err="1">
                <a:solidFill>
                  <a:srgbClr val="003300"/>
                </a:solidFill>
              </a:rPr>
              <a:t>corax</a:t>
            </a:r>
            <a:r>
              <a:rPr lang="fr-FR" sz="1200" dirty="0">
                <a:solidFill>
                  <a:srgbClr val="003300"/>
                </a:solidFill>
              </a:rPr>
              <a:t>)</a:t>
            </a:r>
          </a:p>
        </p:txBody>
      </p:sp>
      <p:sp>
        <p:nvSpPr>
          <p:cNvPr id="10" name="ZoneTexte 9"/>
          <p:cNvSpPr txBox="1"/>
          <p:nvPr/>
        </p:nvSpPr>
        <p:spPr>
          <a:xfrm>
            <a:off x="7075015" y="5842362"/>
            <a:ext cx="2688880" cy="276999"/>
          </a:xfrm>
          <a:prstGeom prst="rect">
            <a:avLst/>
          </a:prstGeom>
          <a:noFill/>
        </p:spPr>
        <p:txBody>
          <a:bodyPr wrap="square" rtlCol="0">
            <a:spAutoFit/>
          </a:bodyPr>
          <a:lstStyle/>
          <a:p>
            <a:pPr algn="ctr"/>
            <a:r>
              <a:rPr lang="fr-FR" sz="1200" dirty="0">
                <a:solidFill>
                  <a:srgbClr val="003300"/>
                </a:solidFill>
              </a:rPr>
              <a:t>Corneille mantelée (</a:t>
            </a:r>
            <a:r>
              <a:rPr lang="fr-FR" sz="1200" i="1" dirty="0" err="1">
                <a:solidFill>
                  <a:srgbClr val="003300"/>
                </a:solidFill>
              </a:rPr>
              <a:t>Corvus</a:t>
            </a:r>
            <a:r>
              <a:rPr lang="fr-FR" sz="1200" i="1" dirty="0">
                <a:solidFill>
                  <a:srgbClr val="003300"/>
                </a:solidFill>
              </a:rPr>
              <a:t> </a:t>
            </a:r>
            <a:r>
              <a:rPr lang="fr-FR" sz="1200" i="1" dirty="0" err="1">
                <a:solidFill>
                  <a:srgbClr val="003300"/>
                </a:solidFill>
              </a:rPr>
              <a:t>cornix</a:t>
            </a:r>
            <a:r>
              <a:rPr lang="fr-FR" sz="1200" dirty="0">
                <a:solidFill>
                  <a:srgbClr val="003300"/>
                </a:solidFill>
              </a:rPr>
              <a:t>)</a:t>
            </a:r>
          </a:p>
        </p:txBody>
      </p:sp>
      <p:pic>
        <p:nvPicPr>
          <p:cNvPr id="11266" name="Picture 2" descr="D:\Users\blisan\Documents\divers\science\méthode scientifique\images\corneille mantelee_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86650" y="4062411"/>
            <a:ext cx="1419225" cy="1266825"/>
          </a:xfrm>
          <a:prstGeom prst="rect">
            <a:avLst/>
          </a:prstGeom>
          <a:noFill/>
          <a:extLst>
            <a:ext uri="{909E8E84-426E-40DD-AFC4-6F175D3DCCD1}">
              <a14:hiddenFill xmlns:a14="http://schemas.microsoft.com/office/drawing/2010/main">
                <a:solidFill>
                  <a:srgbClr val="FFFFFF"/>
                </a:solidFill>
              </a14:hiddenFill>
            </a:ext>
          </a:extLst>
        </p:spPr>
      </p:pic>
      <p:sp>
        <p:nvSpPr>
          <p:cNvPr id="12" name="ZoneTexte 11"/>
          <p:cNvSpPr txBox="1"/>
          <p:nvPr/>
        </p:nvSpPr>
        <p:spPr>
          <a:xfrm>
            <a:off x="9763894" y="5334530"/>
            <a:ext cx="1743059" cy="461665"/>
          </a:xfrm>
          <a:prstGeom prst="rect">
            <a:avLst/>
          </a:prstGeom>
          <a:noFill/>
        </p:spPr>
        <p:txBody>
          <a:bodyPr wrap="square" rtlCol="0">
            <a:spAutoFit/>
          </a:bodyPr>
          <a:lstStyle/>
          <a:p>
            <a:pPr algn="ctr"/>
            <a:r>
              <a:rPr lang="fr-FR" sz="1200" dirty="0">
                <a:solidFill>
                  <a:srgbClr val="003300"/>
                </a:solidFill>
              </a:rPr>
              <a:t>Corneille mantelée (</a:t>
            </a:r>
            <a:r>
              <a:rPr lang="fr-FR" sz="1200" i="1" dirty="0" err="1">
                <a:solidFill>
                  <a:srgbClr val="003300"/>
                </a:solidFill>
              </a:rPr>
              <a:t>Corvus</a:t>
            </a:r>
            <a:r>
              <a:rPr lang="fr-FR" sz="1200" i="1" dirty="0">
                <a:solidFill>
                  <a:srgbClr val="003300"/>
                </a:solidFill>
              </a:rPr>
              <a:t> </a:t>
            </a:r>
            <a:r>
              <a:rPr lang="fr-FR" sz="1200" i="1" dirty="0" err="1">
                <a:solidFill>
                  <a:srgbClr val="003300"/>
                </a:solidFill>
              </a:rPr>
              <a:t>cornix</a:t>
            </a:r>
            <a:r>
              <a:rPr lang="fr-FR" sz="1200" dirty="0">
                <a:solidFill>
                  <a:srgbClr val="003300"/>
                </a:solidFill>
              </a:rPr>
              <a:t>)</a:t>
            </a:r>
          </a:p>
        </p:txBody>
      </p:sp>
    </p:spTree>
    <p:extLst>
      <p:ext uri="{BB962C8B-B14F-4D97-AF65-F5344CB8AC3E}">
        <p14:creationId xmlns:p14="http://schemas.microsoft.com/office/powerpoint/2010/main" val="4794930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11365119" y="6463852"/>
            <a:ext cx="542697" cy="279400"/>
          </a:xfrm>
        </p:spPr>
        <p:txBody>
          <a:bodyPr/>
          <a:lstStyle/>
          <a:p>
            <a:fld id="{D57F1E4F-1CFF-5643-939E-217C01CDF565}" type="slidenum">
              <a:rPr lang="en-US" smtClean="0"/>
              <a:pPr/>
              <a:t>7</a:t>
            </a:fld>
            <a:endParaRPr lang="en-US" dirty="0"/>
          </a:p>
        </p:txBody>
      </p:sp>
      <p:sp>
        <p:nvSpPr>
          <p:cNvPr id="3" name="ZoneTexte 2"/>
          <p:cNvSpPr txBox="1"/>
          <p:nvPr/>
        </p:nvSpPr>
        <p:spPr>
          <a:xfrm>
            <a:off x="742277" y="731520"/>
            <a:ext cx="7681847" cy="369332"/>
          </a:xfrm>
          <a:prstGeom prst="rect">
            <a:avLst/>
          </a:prstGeom>
          <a:noFill/>
        </p:spPr>
        <p:txBody>
          <a:bodyPr wrap="none" rtlCol="0">
            <a:spAutoFit/>
          </a:bodyPr>
          <a:lstStyle/>
          <a:p>
            <a:r>
              <a:rPr lang="fr-FR" b="1" dirty="0">
                <a:solidFill>
                  <a:schemeClr val="accent2">
                    <a:lumMod val="50000"/>
                  </a:schemeClr>
                </a:solidFill>
                <a:latin typeface="Calibri" panose="020F0502020204030204" pitchFamily="34" charset="0"/>
              </a:rPr>
              <a:t>4</a:t>
            </a:r>
            <a:r>
              <a:rPr lang="fr-FR" b="1" dirty="0" smtClean="0">
                <a:solidFill>
                  <a:schemeClr val="accent2">
                    <a:lumMod val="50000"/>
                  </a:schemeClr>
                </a:solidFill>
                <a:latin typeface="Calibri" panose="020F0502020204030204" pitchFamily="34" charset="0"/>
              </a:rPr>
              <a:t>. La foi, la pensée religieuse </a:t>
            </a:r>
            <a:r>
              <a:rPr lang="fr-FR" b="1" dirty="0">
                <a:solidFill>
                  <a:schemeClr val="accent2">
                    <a:lumMod val="50000"/>
                  </a:schemeClr>
                </a:solidFill>
                <a:latin typeface="Calibri" panose="020F0502020204030204" pitchFamily="34" charset="0"/>
              </a:rPr>
              <a:t>en opposition totale avec </a:t>
            </a:r>
            <a:r>
              <a:rPr lang="fr-FR" b="1" dirty="0" smtClean="0">
                <a:solidFill>
                  <a:schemeClr val="accent2">
                    <a:lumMod val="50000"/>
                  </a:schemeClr>
                </a:solidFill>
                <a:latin typeface="Calibri" panose="020F0502020204030204" pitchFamily="34" charset="0"/>
              </a:rPr>
              <a:t>la pensée scientifique</a:t>
            </a:r>
            <a:endParaRPr lang="fr-FR" b="1" dirty="0">
              <a:solidFill>
                <a:schemeClr val="accent2">
                  <a:lumMod val="50000"/>
                </a:schemeClr>
              </a:solidFill>
              <a:latin typeface="Calibri" panose="020F0502020204030204" pitchFamily="34" charset="0"/>
            </a:endParaRPr>
          </a:p>
        </p:txBody>
      </p:sp>
      <p:sp>
        <p:nvSpPr>
          <p:cNvPr id="4" name="ZoneTexte 3"/>
          <p:cNvSpPr txBox="1"/>
          <p:nvPr/>
        </p:nvSpPr>
        <p:spPr>
          <a:xfrm>
            <a:off x="742277" y="1290918"/>
            <a:ext cx="10703860" cy="2769989"/>
          </a:xfrm>
          <a:prstGeom prst="rect">
            <a:avLst/>
          </a:prstGeom>
          <a:noFill/>
        </p:spPr>
        <p:txBody>
          <a:bodyPr wrap="square" rtlCol="0">
            <a:spAutoFit/>
          </a:bodyPr>
          <a:lstStyle/>
          <a:p>
            <a:pPr algn="just"/>
            <a:r>
              <a:rPr lang="fr-FR" b="1" i="1" dirty="0" smtClean="0">
                <a:solidFill>
                  <a:schemeClr val="accent2">
                    <a:lumMod val="50000"/>
                  </a:schemeClr>
                </a:solidFill>
                <a:latin typeface="Calibri" panose="020F0502020204030204" pitchFamily="34" charset="0"/>
              </a:rPr>
              <a:t>La foi </a:t>
            </a:r>
            <a:r>
              <a:rPr lang="fr-FR" dirty="0" smtClean="0">
                <a:solidFill>
                  <a:schemeClr val="accent2">
                    <a:lumMod val="50000"/>
                  </a:schemeClr>
                </a:solidFill>
                <a:latin typeface="Calibri" panose="020F0502020204030204" pitchFamily="34" charset="0"/>
              </a:rPr>
              <a:t>: </a:t>
            </a:r>
            <a:r>
              <a:rPr lang="fr-FR" dirty="0">
                <a:solidFill>
                  <a:schemeClr val="accent2">
                    <a:lumMod val="50000"/>
                  </a:schemeClr>
                </a:solidFill>
                <a:latin typeface="Calibri" panose="020F0502020204030204" pitchFamily="34" charset="0"/>
              </a:rPr>
              <a:t>conviction en la véracité d'un ensemble de </a:t>
            </a:r>
            <a:r>
              <a:rPr lang="fr-FR" dirty="0">
                <a:solidFill>
                  <a:schemeClr val="accent2">
                    <a:lumMod val="50000"/>
                  </a:schemeClr>
                </a:solidFill>
                <a:latin typeface="Calibri" panose="020F0502020204030204" pitchFamily="34" charset="0"/>
                <a:hlinkClick r:id="rId3" tooltip="Croyances"/>
              </a:rPr>
              <a:t>croyances</a:t>
            </a:r>
            <a:r>
              <a:rPr lang="fr-FR" dirty="0">
                <a:solidFill>
                  <a:schemeClr val="accent2">
                    <a:lumMod val="50000"/>
                  </a:schemeClr>
                </a:solidFill>
                <a:latin typeface="Calibri" panose="020F0502020204030204" pitchFamily="34" charset="0"/>
              </a:rPr>
              <a:t>. Dans le langage courant, le mot désigne aussi </a:t>
            </a:r>
            <a:r>
              <a:rPr lang="fr-FR" b="1" dirty="0">
                <a:solidFill>
                  <a:srgbClr val="FF0000"/>
                </a:solidFill>
                <a:latin typeface="Calibri" panose="020F0502020204030204" pitchFamily="34" charset="0"/>
              </a:rPr>
              <a:t>l'état d'esprit qui conduit à croire une chose en l’absence de preuve</a:t>
            </a:r>
            <a:r>
              <a:rPr lang="fr-FR" dirty="0" smtClean="0">
                <a:solidFill>
                  <a:schemeClr val="accent2">
                    <a:lumMod val="50000"/>
                  </a:schemeClr>
                </a:solidFill>
                <a:latin typeface="Calibri" panose="020F0502020204030204" pitchFamily="34" charset="0"/>
              </a:rPr>
              <a:t>.</a:t>
            </a:r>
            <a:r>
              <a:rPr lang="fr-FR" sz="1200" dirty="0" smtClean="0">
                <a:solidFill>
                  <a:schemeClr val="accent2">
                    <a:lumMod val="50000"/>
                  </a:schemeClr>
                </a:solidFill>
                <a:latin typeface="Calibri" panose="020F0502020204030204" pitchFamily="34" charset="0"/>
              </a:rPr>
              <a:t> Source </a:t>
            </a:r>
            <a:r>
              <a:rPr lang="fr-FR" sz="1200" dirty="0">
                <a:solidFill>
                  <a:schemeClr val="accent2">
                    <a:lumMod val="50000"/>
                  </a:schemeClr>
                </a:solidFill>
                <a:latin typeface="Calibri" panose="020F0502020204030204" pitchFamily="34" charset="0"/>
              </a:rPr>
              <a:t>: </a:t>
            </a:r>
            <a:r>
              <a:rPr lang="fr-FR" sz="1200" dirty="0">
                <a:solidFill>
                  <a:schemeClr val="accent2">
                    <a:lumMod val="50000"/>
                  </a:schemeClr>
                </a:solidFill>
                <a:latin typeface="Calibri" panose="020F0502020204030204" pitchFamily="34" charset="0"/>
                <a:hlinkClick r:id="rId4"/>
              </a:rPr>
              <a:t>http://</a:t>
            </a:r>
            <a:r>
              <a:rPr lang="fr-FR" sz="1200" dirty="0" smtClean="0">
                <a:solidFill>
                  <a:schemeClr val="accent2">
                    <a:lumMod val="50000"/>
                  </a:schemeClr>
                </a:solidFill>
                <a:latin typeface="Calibri" panose="020F0502020204030204" pitchFamily="34" charset="0"/>
                <a:hlinkClick r:id="rId4"/>
              </a:rPr>
              <a:t>fr.wikipedia.org/wiki/Foi</a:t>
            </a:r>
            <a:endParaRPr lang="fr-FR" sz="1200" dirty="0" smtClean="0">
              <a:solidFill>
                <a:schemeClr val="accent2">
                  <a:lumMod val="50000"/>
                </a:schemeClr>
              </a:solidFill>
              <a:latin typeface="Calibri" panose="020F0502020204030204" pitchFamily="34" charset="0"/>
            </a:endParaRPr>
          </a:p>
          <a:p>
            <a:pPr marL="285750" indent="-285750" algn="just">
              <a:buFont typeface="Arial" panose="020B0604020202020204" pitchFamily="34" charset="0"/>
              <a:buChar char="•"/>
            </a:pPr>
            <a:r>
              <a:rPr lang="fr-FR" dirty="0">
                <a:solidFill>
                  <a:schemeClr val="accent2">
                    <a:lumMod val="50000"/>
                  </a:schemeClr>
                </a:solidFill>
                <a:latin typeface="Calibri" panose="020F0502020204030204" pitchFamily="34" charset="0"/>
              </a:rPr>
              <a:t>Adhésion totale de l'homme à un idéal qui le dépasse, à une croyance religieuse.</a:t>
            </a:r>
          </a:p>
          <a:p>
            <a:pPr marL="285750" indent="-285750" algn="just">
              <a:buFont typeface="Arial" panose="020B0604020202020204" pitchFamily="34" charset="0"/>
              <a:buChar char="•"/>
            </a:pPr>
            <a:r>
              <a:rPr lang="fr-FR" dirty="0">
                <a:solidFill>
                  <a:schemeClr val="accent2">
                    <a:lumMod val="50000"/>
                  </a:schemeClr>
                </a:solidFill>
                <a:latin typeface="Calibri" panose="020F0502020204030204" pitchFamily="34" charset="0"/>
              </a:rPr>
              <a:t>Toute adhésion ferme et fervente de l'esprit à quelque chose.</a:t>
            </a:r>
          </a:p>
          <a:p>
            <a:pPr marL="285750" indent="-285750" algn="just">
              <a:buFont typeface="Arial" panose="020B0604020202020204" pitchFamily="34" charset="0"/>
              <a:buChar char="•"/>
            </a:pPr>
            <a:r>
              <a:rPr lang="fr-FR" b="1" dirty="0">
                <a:solidFill>
                  <a:srgbClr val="FF0000"/>
                </a:solidFill>
                <a:latin typeface="Calibri" panose="020F0502020204030204" pitchFamily="34" charset="0"/>
              </a:rPr>
              <a:t>Confiance absolue que l'on met en quelqu'un, quelque </a:t>
            </a:r>
            <a:r>
              <a:rPr lang="fr-FR" b="1" dirty="0" smtClean="0">
                <a:solidFill>
                  <a:srgbClr val="FF0000"/>
                </a:solidFill>
                <a:latin typeface="Calibri" panose="020F0502020204030204" pitchFamily="34" charset="0"/>
              </a:rPr>
              <a:t>chose</a:t>
            </a:r>
            <a:r>
              <a:rPr lang="fr-FR" dirty="0" smtClean="0">
                <a:solidFill>
                  <a:schemeClr val="accent2">
                    <a:lumMod val="50000"/>
                  </a:schemeClr>
                </a:solidFill>
                <a:latin typeface="Calibri" panose="020F0502020204030204" pitchFamily="34" charset="0"/>
              </a:rPr>
              <a:t>.</a:t>
            </a:r>
          </a:p>
          <a:p>
            <a:pPr marL="285750" indent="-285750" algn="just">
              <a:buFont typeface="Arial" panose="020B0604020202020204" pitchFamily="34" charset="0"/>
              <a:buChar char="•"/>
            </a:pPr>
            <a:r>
              <a:rPr lang="fr-FR" dirty="0">
                <a:solidFill>
                  <a:schemeClr val="accent2">
                    <a:lumMod val="50000"/>
                  </a:schemeClr>
                </a:solidFill>
                <a:latin typeface="Calibri" panose="020F0502020204030204" pitchFamily="34" charset="0"/>
              </a:rPr>
              <a:t>Adhésion </a:t>
            </a:r>
            <a:r>
              <a:rPr lang="fr-FR" dirty="0" smtClean="0">
                <a:solidFill>
                  <a:schemeClr val="accent2">
                    <a:lumMod val="50000"/>
                  </a:schemeClr>
                </a:solidFill>
                <a:latin typeface="Calibri" panose="020F0502020204030204" pitchFamily="34" charset="0"/>
              </a:rPr>
              <a:t>aux </a:t>
            </a:r>
            <a:r>
              <a:rPr lang="fr-FR" dirty="0">
                <a:solidFill>
                  <a:schemeClr val="accent2">
                    <a:lumMod val="50000"/>
                  </a:schemeClr>
                </a:solidFill>
                <a:latin typeface="Calibri" panose="020F0502020204030204" pitchFamily="34" charset="0"/>
              </a:rPr>
              <a:t>vérités révélées de Dieu et transmises par </a:t>
            </a:r>
            <a:r>
              <a:rPr lang="fr-FR" dirty="0" smtClean="0">
                <a:solidFill>
                  <a:schemeClr val="accent2">
                    <a:lumMod val="50000"/>
                  </a:schemeClr>
                </a:solidFill>
                <a:latin typeface="Calibri" panose="020F0502020204030204" pitchFamily="34" charset="0"/>
              </a:rPr>
              <a:t>sa religion.</a:t>
            </a:r>
            <a:r>
              <a:rPr lang="fr-FR" sz="1200" dirty="0" smtClean="0">
                <a:solidFill>
                  <a:schemeClr val="accent2">
                    <a:lumMod val="50000"/>
                  </a:schemeClr>
                </a:solidFill>
                <a:latin typeface="Calibri" panose="020F0502020204030204" pitchFamily="34" charset="0"/>
              </a:rPr>
              <a:t> </a:t>
            </a:r>
          </a:p>
          <a:p>
            <a:pPr algn="just"/>
            <a:r>
              <a:rPr lang="fr-FR" sz="1200" dirty="0" smtClean="0">
                <a:solidFill>
                  <a:schemeClr val="accent2">
                    <a:lumMod val="50000"/>
                  </a:schemeClr>
                </a:solidFill>
                <a:latin typeface="Calibri" panose="020F0502020204030204" pitchFamily="34" charset="0"/>
              </a:rPr>
              <a:t>Source </a:t>
            </a:r>
            <a:r>
              <a:rPr lang="fr-FR" sz="1200" dirty="0">
                <a:solidFill>
                  <a:schemeClr val="accent2">
                    <a:lumMod val="50000"/>
                  </a:schemeClr>
                </a:solidFill>
                <a:latin typeface="Calibri" panose="020F0502020204030204" pitchFamily="34" charset="0"/>
              </a:rPr>
              <a:t>: </a:t>
            </a:r>
            <a:r>
              <a:rPr lang="fr-FR" sz="1200" dirty="0">
                <a:solidFill>
                  <a:schemeClr val="accent2">
                    <a:lumMod val="50000"/>
                  </a:schemeClr>
                </a:solidFill>
                <a:latin typeface="Calibri" panose="020F0502020204030204" pitchFamily="34" charset="0"/>
                <a:hlinkClick r:id="rId5"/>
              </a:rPr>
              <a:t>http://</a:t>
            </a:r>
            <a:r>
              <a:rPr lang="fr-FR" sz="1200" dirty="0" smtClean="0">
                <a:solidFill>
                  <a:schemeClr val="accent2">
                    <a:lumMod val="50000"/>
                  </a:schemeClr>
                </a:solidFill>
                <a:latin typeface="Calibri" panose="020F0502020204030204" pitchFamily="34" charset="0"/>
                <a:hlinkClick r:id="rId5"/>
              </a:rPr>
              <a:t>www.larousse.fr/dictionnaires/francais/foi/34365</a:t>
            </a:r>
            <a:endParaRPr lang="fr-FR" sz="1200" dirty="0" smtClean="0">
              <a:solidFill>
                <a:schemeClr val="accent2">
                  <a:lumMod val="50000"/>
                </a:schemeClr>
              </a:solidFill>
              <a:latin typeface="Calibri" panose="020F0502020204030204" pitchFamily="34" charset="0"/>
            </a:endParaRPr>
          </a:p>
          <a:p>
            <a:pPr algn="just"/>
            <a:endParaRPr lang="fr-FR" dirty="0">
              <a:solidFill>
                <a:schemeClr val="accent2">
                  <a:lumMod val="50000"/>
                </a:schemeClr>
              </a:solidFill>
              <a:latin typeface="Calibri" panose="020F0502020204030204" pitchFamily="34" charset="0"/>
            </a:endParaRPr>
          </a:p>
          <a:p>
            <a:pPr algn="just"/>
            <a:r>
              <a:rPr lang="fr-FR" b="1" i="1" dirty="0">
                <a:solidFill>
                  <a:schemeClr val="accent2">
                    <a:lumMod val="50000"/>
                  </a:schemeClr>
                </a:solidFill>
                <a:latin typeface="Calibri" panose="020F0502020204030204" pitchFamily="34" charset="0"/>
              </a:rPr>
              <a:t>Foi du charbonnier </a:t>
            </a:r>
            <a:r>
              <a:rPr lang="fr-FR" dirty="0">
                <a:solidFill>
                  <a:schemeClr val="accent2">
                    <a:lumMod val="50000"/>
                  </a:schemeClr>
                </a:solidFill>
                <a:latin typeface="Calibri" panose="020F0502020204030204" pitchFamily="34" charset="0"/>
              </a:rPr>
              <a:t>: Foi religieuse d'un homme simple, qui </a:t>
            </a:r>
            <a:r>
              <a:rPr lang="fr-FR" b="1" dirty="0">
                <a:solidFill>
                  <a:srgbClr val="FF0000"/>
                </a:solidFill>
                <a:latin typeface="Calibri" panose="020F0502020204030204" pitchFamily="34" charset="0"/>
              </a:rPr>
              <a:t>croit sans aucun </a:t>
            </a:r>
            <a:r>
              <a:rPr lang="fr-FR" b="1" dirty="0" smtClean="0">
                <a:solidFill>
                  <a:srgbClr val="FF0000"/>
                </a:solidFill>
                <a:latin typeface="Calibri" panose="020F0502020204030204" pitchFamily="34" charset="0"/>
              </a:rPr>
              <a:t>examen critique</a:t>
            </a:r>
            <a:r>
              <a:rPr lang="fr-FR" dirty="0" smtClean="0">
                <a:solidFill>
                  <a:srgbClr val="FF0000"/>
                </a:solidFill>
                <a:latin typeface="Calibri" panose="020F0502020204030204" pitchFamily="34" charset="0"/>
              </a:rPr>
              <a:t> </a:t>
            </a:r>
            <a:r>
              <a:rPr lang="fr-FR" dirty="0">
                <a:solidFill>
                  <a:schemeClr val="accent2">
                    <a:lumMod val="50000"/>
                  </a:schemeClr>
                </a:solidFill>
                <a:latin typeface="Calibri" panose="020F0502020204030204" pitchFamily="34" charset="0"/>
              </a:rPr>
              <a:t>tout ce que l'Église enseigne</a:t>
            </a:r>
            <a:r>
              <a:rPr lang="fr-FR" dirty="0" smtClean="0">
                <a:solidFill>
                  <a:schemeClr val="accent2">
                    <a:lumMod val="50000"/>
                  </a:schemeClr>
                </a:solidFill>
                <a:latin typeface="Calibri" panose="020F0502020204030204" pitchFamily="34" charset="0"/>
              </a:rPr>
              <a:t>.</a:t>
            </a:r>
            <a:r>
              <a:rPr lang="fr-FR" sz="1200" dirty="0" smtClean="0">
                <a:solidFill>
                  <a:schemeClr val="accent2">
                    <a:lumMod val="50000"/>
                  </a:schemeClr>
                </a:solidFill>
                <a:latin typeface="Calibri" panose="020F0502020204030204" pitchFamily="34" charset="0"/>
              </a:rPr>
              <a:t> </a:t>
            </a:r>
            <a:r>
              <a:rPr lang="fr-FR" sz="1200" dirty="0">
                <a:solidFill>
                  <a:schemeClr val="accent2">
                    <a:lumMod val="50000"/>
                  </a:schemeClr>
                </a:solidFill>
                <a:latin typeface="Calibri" panose="020F0502020204030204" pitchFamily="34" charset="0"/>
              </a:rPr>
              <a:t>Source : </a:t>
            </a:r>
            <a:r>
              <a:rPr lang="fr-FR" sz="1200" dirty="0">
                <a:solidFill>
                  <a:schemeClr val="accent2">
                    <a:lumMod val="50000"/>
                  </a:schemeClr>
                </a:solidFill>
                <a:latin typeface="Calibri" panose="020F0502020204030204" pitchFamily="34" charset="0"/>
                <a:hlinkClick r:id="rId6"/>
              </a:rPr>
              <a:t>http://</a:t>
            </a:r>
            <a:r>
              <a:rPr lang="fr-FR" sz="1200" dirty="0" smtClean="0">
                <a:solidFill>
                  <a:schemeClr val="accent2">
                    <a:lumMod val="50000"/>
                  </a:schemeClr>
                </a:solidFill>
                <a:latin typeface="Calibri" panose="020F0502020204030204" pitchFamily="34" charset="0"/>
                <a:hlinkClick r:id="rId6"/>
              </a:rPr>
              <a:t>fr.wiktionary.org/wiki/foi_du_charbonnier</a:t>
            </a:r>
            <a:r>
              <a:rPr lang="fr-FR" sz="1200" dirty="0" smtClean="0">
                <a:solidFill>
                  <a:schemeClr val="accent2">
                    <a:lumMod val="50000"/>
                  </a:schemeClr>
                </a:solidFill>
                <a:latin typeface="Calibri" panose="020F0502020204030204" pitchFamily="34" charset="0"/>
              </a:rPr>
              <a:t> &amp; </a:t>
            </a:r>
            <a:r>
              <a:rPr lang="fr-FR" sz="1200" i="1" dirty="0">
                <a:solidFill>
                  <a:schemeClr val="accent2">
                    <a:lumMod val="50000"/>
                  </a:schemeClr>
                </a:solidFill>
                <a:latin typeface="Calibri" panose="020F0502020204030204" pitchFamily="34" charset="0"/>
                <a:hlinkClick r:id="rId7" tooltip="Wiktionnaire:Références"/>
              </a:rPr>
              <a:t>Dictionnaire de l’Académie française, huitième édition</a:t>
            </a:r>
            <a:r>
              <a:rPr lang="fr-FR" sz="1200" dirty="0">
                <a:solidFill>
                  <a:schemeClr val="accent2">
                    <a:lumMod val="50000"/>
                  </a:schemeClr>
                </a:solidFill>
                <a:latin typeface="Calibri" panose="020F0502020204030204" pitchFamily="34" charset="0"/>
              </a:rPr>
              <a:t>, </a:t>
            </a:r>
            <a:r>
              <a:rPr lang="fr-FR" sz="1200" dirty="0" smtClean="0">
                <a:solidFill>
                  <a:schemeClr val="accent2">
                    <a:lumMod val="50000"/>
                  </a:schemeClr>
                </a:solidFill>
                <a:latin typeface="Calibri" panose="020F0502020204030204" pitchFamily="34" charset="0"/>
              </a:rPr>
              <a:t>1932-1935.</a:t>
            </a:r>
          </a:p>
        </p:txBody>
      </p:sp>
      <p:sp>
        <p:nvSpPr>
          <p:cNvPr id="6" name="ZoneTexte 5"/>
          <p:cNvSpPr txBox="1"/>
          <p:nvPr/>
        </p:nvSpPr>
        <p:spPr>
          <a:xfrm>
            <a:off x="742277" y="4227971"/>
            <a:ext cx="10703860" cy="1846659"/>
          </a:xfrm>
          <a:prstGeom prst="rect">
            <a:avLst/>
          </a:prstGeom>
          <a:noFill/>
        </p:spPr>
        <p:txBody>
          <a:bodyPr wrap="square" rtlCol="0">
            <a:spAutoFit/>
          </a:bodyPr>
          <a:lstStyle/>
          <a:p>
            <a:pPr algn="just"/>
            <a:r>
              <a:rPr lang="fr-FR" b="1" dirty="0" smtClean="0">
                <a:solidFill>
                  <a:schemeClr val="accent2">
                    <a:lumMod val="50000"/>
                  </a:schemeClr>
                </a:solidFill>
                <a:latin typeface="Calibri" panose="020F0502020204030204" pitchFamily="34" charset="0"/>
              </a:rPr>
              <a:t>Dogme</a:t>
            </a:r>
            <a:r>
              <a:rPr lang="fr-FR" dirty="0" smtClean="0">
                <a:solidFill>
                  <a:schemeClr val="accent2">
                    <a:lumMod val="50000"/>
                  </a:schemeClr>
                </a:solidFill>
                <a:latin typeface="Calibri" panose="020F0502020204030204" pitchFamily="34" charset="0"/>
              </a:rPr>
              <a:t> </a:t>
            </a:r>
            <a:r>
              <a:rPr lang="fr-FR" dirty="0">
                <a:solidFill>
                  <a:schemeClr val="accent2">
                    <a:lumMod val="50000"/>
                  </a:schemeClr>
                </a:solidFill>
                <a:latin typeface="Calibri" panose="020F0502020204030204" pitchFamily="34" charset="0"/>
              </a:rPr>
              <a:t>: Point </a:t>
            </a:r>
            <a:r>
              <a:rPr lang="fr-FR" dirty="0" smtClean="0">
                <a:solidFill>
                  <a:schemeClr val="accent2">
                    <a:lumMod val="50000"/>
                  </a:schemeClr>
                </a:solidFill>
                <a:latin typeface="Calibri" panose="020F0502020204030204" pitchFamily="34" charset="0"/>
              </a:rPr>
              <a:t>fondamental, </a:t>
            </a:r>
            <a:r>
              <a:rPr lang="fr-FR" b="1" dirty="0">
                <a:solidFill>
                  <a:srgbClr val="FF0000"/>
                </a:solidFill>
                <a:latin typeface="Calibri" panose="020F0502020204030204" pitchFamily="34" charset="0"/>
              </a:rPr>
              <a:t>considéré comme </a:t>
            </a:r>
            <a:r>
              <a:rPr lang="fr-FR" b="1" dirty="0" smtClean="0">
                <a:solidFill>
                  <a:srgbClr val="FF0000"/>
                </a:solidFill>
                <a:latin typeface="Calibri" panose="020F0502020204030204" pitchFamily="34" charset="0"/>
              </a:rPr>
              <a:t>incontestable</a:t>
            </a:r>
            <a:r>
              <a:rPr lang="fr-FR" dirty="0" smtClean="0">
                <a:solidFill>
                  <a:schemeClr val="accent2">
                    <a:lumMod val="50000"/>
                  </a:schemeClr>
                </a:solidFill>
                <a:latin typeface="Calibri" panose="020F0502020204030204" pitchFamily="34" charset="0"/>
              </a:rPr>
              <a:t>, </a:t>
            </a:r>
            <a:r>
              <a:rPr lang="fr-FR" dirty="0">
                <a:solidFill>
                  <a:schemeClr val="accent2">
                    <a:lumMod val="50000"/>
                  </a:schemeClr>
                </a:solidFill>
                <a:latin typeface="Calibri" panose="020F0502020204030204" pitchFamily="34" charset="0"/>
              </a:rPr>
              <a:t>d'une doctrine religieuse ou </a:t>
            </a:r>
            <a:r>
              <a:rPr lang="fr-FR" dirty="0" smtClean="0">
                <a:solidFill>
                  <a:schemeClr val="accent2">
                    <a:lumMod val="50000"/>
                  </a:schemeClr>
                </a:solidFill>
                <a:latin typeface="Calibri" panose="020F0502020204030204" pitchFamily="34" charset="0"/>
              </a:rPr>
              <a:t>philosophique. Ensemble </a:t>
            </a:r>
            <a:r>
              <a:rPr lang="fr-FR" dirty="0">
                <a:solidFill>
                  <a:schemeClr val="accent2">
                    <a:lumMod val="50000"/>
                  </a:schemeClr>
                </a:solidFill>
                <a:latin typeface="Calibri" panose="020F0502020204030204" pitchFamily="34" charset="0"/>
              </a:rPr>
              <a:t>de ces </a:t>
            </a:r>
            <a:r>
              <a:rPr lang="fr-FR" dirty="0" smtClean="0">
                <a:solidFill>
                  <a:schemeClr val="accent2">
                    <a:lumMod val="50000"/>
                  </a:schemeClr>
                </a:solidFill>
                <a:latin typeface="Calibri" panose="020F0502020204030204" pitchFamily="34" charset="0"/>
              </a:rPr>
              <a:t>points, constituant cette doctrine.</a:t>
            </a:r>
            <a:endParaRPr lang="fr-FR" dirty="0">
              <a:solidFill>
                <a:schemeClr val="accent2">
                  <a:lumMod val="50000"/>
                </a:schemeClr>
              </a:solidFill>
              <a:latin typeface="Calibri" panose="020F0502020204030204" pitchFamily="34" charset="0"/>
            </a:endParaRPr>
          </a:p>
          <a:p>
            <a:pPr marL="285750" indent="-285750" algn="just">
              <a:buFont typeface="Arial" panose="020B0604020202020204" pitchFamily="34" charset="0"/>
              <a:buChar char="•"/>
            </a:pPr>
            <a:r>
              <a:rPr lang="fr-FR" dirty="0">
                <a:solidFill>
                  <a:schemeClr val="accent2">
                    <a:lumMod val="50000"/>
                  </a:schemeClr>
                </a:solidFill>
                <a:latin typeface="Calibri" panose="020F0502020204030204" pitchFamily="34" charset="0"/>
              </a:rPr>
              <a:t>Opinion </a:t>
            </a:r>
            <a:r>
              <a:rPr lang="fr-FR" b="1" dirty="0">
                <a:solidFill>
                  <a:srgbClr val="FF0000"/>
                </a:solidFill>
                <a:latin typeface="Calibri" panose="020F0502020204030204" pitchFamily="34" charset="0"/>
              </a:rPr>
              <a:t>donnée comme certaine, intangible et imposée comme vérité indiscutable</a:t>
            </a:r>
            <a:r>
              <a:rPr lang="fr-FR" dirty="0" smtClean="0">
                <a:solidFill>
                  <a:schemeClr val="accent2">
                    <a:lumMod val="50000"/>
                  </a:schemeClr>
                </a:solidFill>
                <a:latin typeface="Calibri" panose="020F0502020204030204" pitchFamily="34" charset="0"/>
              </a:rPr>
              <a:t>. </a:t>
            </a:r>
            <a:r>
              <a:rPr lang="fr-FR" sz="1200" dirty="0" smtClean="0">
                <a:solidFill>
                  <a:schemeClr val="accent2">
                    <a:lumMod val="50000"/>
                  </a:schemeClr>
                </a:solidFill>
                <a:latin typeface="Calibri" panose="020F0502020204030204" pitchFamily="34" charset="0"/>
              </a:rPr>
              <a:t>Source </a:t>
            </a:r>
            <a:r>
              <a:rPr lang="fr-FR" sz="1200" dirty="0">
                <a:solidFill>
                  <a:schemeClr val="accent2">
                    <a:lumMod val="50000"/>
                  </a:schemeClr>
                </a:solidFill>
                <a:latin typeface="Calibri" panose="020F0502020204030204" pitchFamily="34" charset="0"/>
              </a:rPr>
              <a:t>: </a:t>
            </a:r>
            <a:r>
              <a:rPr lang="fr-FR" sz="1200" dirty="0">
                <a:solidFill>
                  <a:schemeClr val="accent2">
                    <a:lumMod val="50000"/>
                  </a:schemeClr>
                </a:solidFill>
                <a:latin typeface="Calibri" panose="020F0502020204030204" pitchFamily="34" charset="0"/>
                <a:hlinkClick r:id="rId8"/>
              </a:rPr>
              <a:t>http://</a:t>
            </a:r>
            <a:r>
              <a:rPr lang="fr-FR" sz="1200" dirty="0" smtClean="0">
                <a:solidFill>
                  <a:schemeClr val="accent2">
                    <a:lumMod val="50000"/>
                  </a:schemeClr>
                </a:solidFill>
                <a:latin typeface="Calibri" panose="020F0502020204030204" pitchFamily="34" charset="0"/>
                <a:hlinkClick r:id="rId8"/>
              </a:rPr>
              <a:t>www.larousse.fr/dictionnaires/francais/dogme/26307</a:t>
            </a:r>
            <a:r>
              <a:rPr lang="fr-FR" sz="1200" dirty="0" smtClean="0">
                <a:solidFill>
                  <a:schemeClr val="accent2">
                    <a:lumMod val="50000"/>
                  </a:schemeClr>
                </a:solidFill>
                <a:latin typeface="Calibri" panose="020F0502020204030204" pitchFamily="34" charset="0"/>
              </a:rPr>
              <a:t> </a:t>
            </a:r>
          </a:p>
          <a:p>
            <a:pPr marL="285750" indent="-285750" algn="just">
              <a:buFont typeface="Arial" panose="020B0604020202020204" pitchFamily="34" charset="0"/>
              <a:buChar char="•"/>
            </a:pPr>
            <a:r>
              <a:rPr lang="fr-FR" dirty="0">
                <a:solidFill>
                  <a:schemeClr val="accent2">
                    <a:lumMod val="50000"/>
                  </a:schemeClr>
                </a:solidFill>
                <a:latin typeface="Calibri" panose="020F0502020204030204" pitchFamily="34" charset="0"/>
              </a:rPr>
              <a:t>A</a:t>
            </a:r>
            <a:r>
              <a:rPr lang="fr-FR" dirty="0" smtClean="0">
                <a:solidFill>
                  <a:schemeClr val="accent2">
                    <a:lumMod val="50000"/>
                  </a:schemeClr>
                </a:solidFill>
                <a:latin typeface="Calibri" panose="020F0502020204030204" pitchFamily="34" charset="0"/>
              </a:rPr>
              <a:t>ffirmation </a:t>
            </a:r>
            <a:r>
              <a:rPr lang="fr-FR" b="1" dirty="0">
                <a:solidFill>
                  <a:srgbClr val="FF0000"/>
                </a:solidFill>
                <a:latin typeface="Calibri" panose="020F0502020204030204" pitchFamily="34" charset="0"/>
              </a:rPr>
              <a:t>considérée comme fondamentale, incontestable et intangible</a:t>
            </a:r>
            <a:r>
              <a:rPr lang="fr-FR" dirty="0">
                <a:solidFill>
                  <a:schemeClr val="accent2">
                    <a:lumMod val="50000"/>
                  </a:schemeClr>
                </a:solidFill>
                <a:latin typeface="Calibri" panose="020F0502020204030204" pitchFamily="34" charset="0"/>
              </a:rPr>
              <a:t> par une autorité politique, philosophique ou religieuse</a:t>
            </a:r>
            <a:r>
              <a:rPr lang="fr-FR" dirty="0" smtClean="0">
                <a:solidFill>
                  <a:schemeClr val="accent2">
                    <a:lumMod val="50000"/>
                  </a:schemeClr>
                </a:solidFill>
                <a:latin typeface="Calibri" panose="020F0502020204030204" pitchFamily="34" charset="0"/>
              </a:rPr>
              <a:t>.</a:t>
            </a:r>
            <a:endParaRPr lang="fr-FR" sz="1200" dirty="0" smtClean="0">
              <a:solidFill>
                <a:schemeClr val="accent2">
                  <a:lumMod val="50000"/>
                </a:schemeClr>
              </a:solidFill>
              <a:latin typeface="Calibri" panose="020F0502020204030204" pitchFamily="34" charset="0"/>
            </a:endParaRPr>
          </a:p>
          <a:p>
            <a:pPr algn="just"/>
            <a:r>
              <a:rPr lang="fr-FR" sz="1200" dirty="0">
                <a:solidFill>
                  <a:schemeClr val="accent2">
                    <a:lumMod val="50000"/>
                  </a:schemeClr>
                </a:solidFill>
                <a:latin typeface="Calibri" panose="020F0502020204030204" pitchFamily="34" charset="0"/>
              </a:rPr>
              <a:t>Source : </a:t>
            </a:r>
            <a:r>
              <a:rPr lang="fr-FR" sz="1200" dirty="0">
                <a:solidFill>
                  <a:schemeClr val="accent2">
                    <a:lumMod val="50000"/>
                  </a:schemeClr>
                </a:solidFill>
                <a:latin typeface="Calibri" panose="020F0502020204030204" pitchFamily="34" charset="0"/>
                <a:hlinkClick r:id="rId9"/>
              </a:rPr>
              <a:t>http://</a:t>
            </a:r>
            <a:r>
              <a:rPr lang="fr-FR" sz="1200" dirty="0" smtClean="0">
                <a:solidFill>
                  <a:schemeClr val="accent2">
                    <a:lumMod val="50000"/>
                  </a:schemeClr>
                </a:solidFill>
                <a:latin typeface="Calibri" panose="020F0502020204030204" pitchFamily="34" charset="0"/>
                <a:hlinkClick r:id="rId9"/>
              </a:rPr>
              <a:t>fr.wikipedia.org/wiki/Dogme</a:t>
            </a:r>
            <a:r>
              <a:rPr lang="fr-FR" sz="1200" dirty="0" smtClean="0">
                <a:solidFill>
                  <a:schemeClr val="accent2">
                    <a:lumMod val="50000"/>
                  </a:schemeClr>
                </a:solidFill>
                <a:latin typeface="Calibri" panose="020F0502020204030204" pitchFamily="34" charset="0"/>
              </a:rPr>
              <a:t> </a:t>
            </a:r>
            <a:endParaRPr lang="fr-FR" dirty="0">
              <a:solidFill>
                <a:schemeClr val="accent2">
                  <a:lumMod val="50000"/>
                </a:schemeClr>
              </a:solidFill>
              <a:latin typeface="Calibri" panose="020F0502020204030204" pitchFamily="34" charset="0"/>
            </a:endParaRPr>
          </a:p>
        </p:txBody>
      </p:sp>
    </p:spTree>
    <p:extLst>
      <p:ext uri="{BB962C8B-B14F-4D97-AF65-F5344CB8AC3E}">
        <p14:creationId xmlns:p14="http://schemas.microsoft.com/office/powerpoint/2010/main" val="248176315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10913298" y="701950"/>
            <a:ext cx="542697" cy="310179"/>
          </a:xfrm>
        </p:spPr>
        <p:txBody>
          <a:bodyPr/>
          <a:lstStyle/>
          <a:p>
            <a:fld id="{D57F1E4F-1CFF-5643-939E-217C01CDF565}" type="slidenum">
              <a:rPr lang="en-US" smtClean="0"/>
              <a:pPr/>
              <a:t>70</a:t>
            </a:fld>
            <a:endParaRPr lang="en-US" dirty="0"/>
          </a:p>
        </p:txBody>
      </p:sp>
      <p:sp>
        <p:nvSpPr>
          <p:cNvPr id="3" name="ZoneTexte 2"/>
          <p:cNvSpPr txBox="1"/>
          <p:nvPr/>
        </p:nvSpPr>
        <p:spPr>
          <a:xfrm>
            <a:off x="733329" y="642797"/>
            <a:ext cx="6165411" cy="369332"/>
          </a:xfrm>
          <a:prstGeom prst="rect">
            <a:avLst/>
          </a:prstGeom>
          <a:noFill/>
        </p:spPr>
        <p:txBody>
          <a:bodyPr wrap="square" rtlCol="0">
            <a:spAutoFit/>
          </a:bodyPr>
          <a:lstStyle/>
          <a:p>
            <a:r>
              <a:rPr lang="fr-FR" b="1" dirty="0">
                <a:solidFill>
                  <a:srgbClr val="003300"/>
                </a:solidFill>
                <a:latin typeface="Calibri" panose="020F0502020204030204" pitchFamily="34" charset="0"/>
              </a:rPr>
              <a:t>8</a:t>
            </a:r>
            <a:r>
              <a:rPr lang="fr-FR" b="1" dirty="0" smtClean="0">
                <a:solidFill>
                  <a:srgbClr val="003300"/>
                </a:solidFill>
                <a:latin typeface="Calibri" panose="020F0502020204030204" pitchFamily="34" charset="0"/>
              </a:rPr>
              <a:t>. Les biais de raisonnement ou de confirmation (suite)</a:t>
            </a:r>
            <a:endParaRPr lang="fr-FR" b="1" dirty="0">
              <a:solidFill>
                <a:srgbClr val="003300"/>
              </a:solidFill>
              <a:latin typeface="Calibri" panose="020F0502020204030204" pitchFamily="34" charset="0"/>
            </a:endParaRPr>
          </a:p>
        </p:txBody>
      </p:sp>
      <p:sp>
        <p:nvSpPr>
          <p:cNvPr id="4" name="ZoneTexte 3"/>
          <p:cNvSpPr txBox="1"/>
          <p:nvPr/>
        </p:nvSpPr>
        <p:spPr>
          <a:xfrm>
            <a:off x="883037" y="1161826"/>
            <a:ext cx="10572958" cy="4247317"/>
          </a:xfrm>
          <a:prstGeom prst="rect">
            <a:avLst/>
          </a:prstGeom>
          <a:noFill/>
        </p:spPr>
        <p:txBody>
          <a:bodyPr wrap="square" rtlCol="0">
            <a:spAutoFit/>
          </a:bodyPr>
          <a:lstStyle/>
          <a:p>
            <a:pPr algn="just"/>
            <a:r>
              <a:rPr lang="fr-FR" dirty="0" smtClean="0">
                <a:solidFill>
                  <a:srgbClr val="003300"/>
                </a:solidFill>
              </a:rPr>
              <a:t>8.22. </a:t>
            </a:r>
            <a:r>
              <a:rPr lang="fr-FR" u="sng" dirty="0" smtClean="0">
                <a:solidFill>
                  <a:srgbClr val="003300"/>
                </a:solidFill>
              </a:rPr>
              <a:t>Limite </a:t>
            </a:r>
            <a:r>
              <a:rPr lang="fr-FR" u="sng" dirty="0">
                <a:solidFill>
                  <a:srgbClr val="003300"/>
                </a:solidFill>
              </a:rPr>
              <a:t>d’une généralisation à partir de données gaussiennes</a:t>
            </a:r>
            <a:endParaRPr lang="fr-FR" b="1" dirty="0">
              <a:solidFill>
                <a:srgbClr val="003300"/>
              </a:solidFill>
            </a:endParaRPr>
          </a:p>
          <a:p>
            <a:pPr algn="just"/>
            <a:endParaRPr lang="fr-FR" dirty="0" smtClean="0">
              <a:solidFill>
                <a:srgbClr val="003300"/>
              </a:solidFill>
            </a:endParaRPr>
          </a:p>
          <a:p>
            <a:pPr algn="just"/>
            <a:r>
              <a:rPr lang="fr-FR" dirty="0" smtClean="0">
                <a:solidFill>
                  <a:srgbClr val="003300"/>
                </a:solidFill>
              </a:rPr>
              <a:t>Dans </a:t>
            </a:r>
            <a:r>
              <a:rPr lang="fr-FR" dirty="0">
                <a:solidFill>
                  <a:srgbClr val="003300"/>
                </a:solidFill>
              </a:rPr>
              <a:t>une population donnée (cela peut être les salariés d’une entreprise, des haricots dans un sac…), si on classe les individus selon une caractéristique (leur taille, leur poids, leur QI, leur niveau de compétence…), on s’aperçoit que, plus on s’approche de la moyenne sur le critère considéré, plus il y a d’individus. Plus on s’en éloigne, moins il y en a. Aux deux extrémités, il n’y a presque personne. La représentation graphique de cette réalité s’appelle une courbe de Gauss et prend la forme d’une cloche. Lorsqu’un phénomène est représenté par deux « courbes gaussiennes » distinctes, deux analyses statistiques sont alors à distinguer et à réaliser. Une donnée importante est le degré de dispersion d’un ensemble de données. On le calcule sous la forme de l’écart au carré moyen de chaque nombre par rapport à la moyenne d’un ensemble de données. Pour les nombres 1, 2 et 3, par exemple, la moyenne est 2 et la variance, 0,667. [(1 – 2)</a:t>
            </a:r>
            <a:r>
              <a:rPr lang="fr-FR" baseline="30000" dirty="0">
                <a:solidFill>
                  <a:srgbClr val="003300"/>
                </a:solidFill>
              </a:rPr>
              <a:t>2</a:t>
            </a:r>
            <a:r>
              <a:rPr lang="fr-FR" dirty="0">
                <a:solidFill>
                  <a:srgbClr val="003300"/>
                </a:solidFill>
              </a:rPr>
              <a:t> + (2 – 2)</a:t>
            </a:r>
            <a:r>
              <a:rPr lang="fr-FR" baseline="30000" dirty="0">
                <a:solidFill>
                  <a:srgbClr val="003300"/>
                </a:solidFill>
              </a:rPr>
              <a:t>2</a:t>
            </a:r>
            <a:r>
              <a:rPr lang="fr-FR" dirty="0">
                <a:solidFill>
                  <a:srgbClr val="003300"/>
                </a:solidFill>
              </a:rPr>
              <a:t> + (3 – 2)</a:t>
            </a:r>
            <a:r>
              <a:rPr lang="fr-FR" baseline="30000" dirty="0">
                <a:solidFill>
                  <a:srgbClr val="003300"/>
                </a:solidFill>
              </a:rPr>
              <a:t>2</a:t>
            </a:r>
            <a:r>
              <a:rPr lang="fr-FR" dirty="0">
                <a:solidFill>
                  <a:srgbClr val="003300"/>
                </a:solidFill>
              </a:rPr>
              <a:t>] ÷ 3 = 0,667).</a:t>
            </a:r>
          </a:p>
          <a:p>
            <a:pPr algn="just"/>
            <a:r>
              <a:rPr lang="fr-FR" dirty="0">
                <a:solidFill>
                  <a:srgbClr val="003300"/>
                </a:solidFill>
              </a:rPr>
              <a:t>Gaussiennes, distributions gaussiennes, loi de Gauss, dite aussi loi de Laplace-Gauss ou loi Normale, est une </a:t>
            </a:r>
            <a:r>
              <a:rPr lang="fr-FR" u="sng" dirty="0">
                <a:solidFill>
                  <a:srgbClr val="003300"/>
                </a:solidFill>
                <a:hlinkClick r:id="rId2"/>
              </a:rPr>
              <a:t>loi de distribution</a:t>
            </a:r>
            <a:r>
              <a:rPr lang="fr-FR" dirty="0">
                <a:solidFill>
                  <a:srgbClr val="003300"/>
                </a:solidFill>
              </a:rPr>
              <a:t> (ou loi de densité de probabilité) utilisée dans de très nombreux contextes. La courbe obtenue par celle-ci a une forme de cloche caractéristique. Celle-ci est caractérisée par sa valeur centrale qui est la moyenne m et son étalement quantifié par une grandeur sigma nommée écart-type. </a:t>
            </a:r>
          </a:p>
        </p:txBody>
      </p:sp>
    </p:spTree>
    <p:extLst>
      <p:ext uri="{BB962C8B-B14F-4D97-AF65-F5344CB8AC3E}">
        <p14:creationId xmlns:p14="http://schemas.microsoft.com/office/powerpoint/2010/main" val="137480661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10913298" y="701950"/>
            <a:ext cx="542697" cy="310179"/>
          </a:xfrm>
        </p:spPr>
        <p:txBody>
          <a:bodyPr/>
          <a:lstStyle/>
          <a:p>
            <a:fld id="{D57F1E4F-1CFF-5643-939E-217C01CDF565}" type="slidenum">
              <a:rPr lang="en-US" smtClean="0"/>
              <a:pPr/>
              <a:t>71</a:t>
            </a:fld>
            <a:endParaRPr lang="en-US" dirty="0"/>
          </a:p>
        </p:txBody>
      </p:sp>
      <p:sp>
        <p:nvSpPr>
          <p:cNvPr id="3" name="ZoneTexte 2"/>
          <p:cNvSpPr txBox="1"/>
          <p:nvPr/>
        </p:nvSpPr>
        <p:spPr>
          <a:xfrm>
            <a:off x="733329" y="642797"/>
            <a:ext cx="6165411" cy="369332"/>
          </a:xfrm>
          <a:prstGeom prst="rect">
            <a:avLst/>
          </a:prstGeom>
          <a:noFill/>
        </p:spPr>
        <p:txBody>
          <a:bodyPr wrap="square" rtlCol="0">
            <a:spAutoFit/>
          </a:bodyPr>
          <a:lstStyle/>
          <a:p>
            <a:r>
              <a:rPr lang="fr-FR" b="1" dirty="0">
                <a:solidFill>
                  <a:srgbClr val="003300"/>
                </a:solidFill>
                <a:latin typeface="Calibri" panose="020F0502020204030204" pitchFamily="34" charset="0"/>
              </a:rPr>
              <a:t>8</a:t>
            </a:r>
            <a:r>
              <a:rPr lang="fr-FR" b="1" dirty="0" smtClean="0">
                <a:solidFill>
                  <a:srgbClr val="003300"/>
                </a:solidFill>
                <a:latin typeface="Calibri" panose="020F0502020204030204" pitchFamily="34" charset="0"/>
              </a:rPr>
              <a:t>. Les biais de raisonnement ou de confirmation (suite)</a:t>
            </a:r>
            <a:endParaRPr lang="fr-FR" b="1" dirty="0">
              <a:solidFill>
                <a:srgbClr val="003300"/>
              </a:solidFill>
              <a:latin typeface="Calibri" panose="020F0502020204030204" pitchFamily="34" charset="0"/>
            </a:endParaRPr>
          </a:p>
        </p:txBody>
      </p:sp>
      <p:sp>
        <p:nvSpPr>
          <p:cNvPr id="4" name="ZoneTexte 3"/>
          <p:cNvSpPr txBox="1"/>
          <p:nvPr/>
        </p:nvSpPr>
        <p:spPr>
          <a:xfrm>
            <a:off x="883037" y="1161826"/>
            <a:ext cx="10572958" cy="369332"/>
          </a:xfrm>
          <a:prstGeom prst="rect">
            <a:avLst/>
          </a:prstGeom>
          <a:noFill/>
        </p:spPr>
        <p:txBody>
          <a:bodyPr wrap="square" rtlCol="0">
            <a:spAutoFit/>
          </a:bodyPr>
          <a:lstStyle/>
          <a:p>
            <a:pPr algn="just"/>
            <a:r>
              <a:rPr lang="fr-FR" dirty="0" smtClean="0">
                <a:solidFill>
                  <a:srgbClr val="003300"/>
                </a:solidFill>
              </a:rPr>
              <a:t>8.22. </a:t>
            </a:r>
            <a:r>
              <a:rPr lang="fr-FR" u="sng" dirty="0" smtClean="0">
                <a:solidFill>
                  <a:srgbClr val="003300"/>
                </a:solidFill>
              </a:rPr>
              <a:t>Limite </a:t>
            </a:r>
            <a:r>
              <a:rPr lang="fr-FR" u="sng" dirty="0">
                <a:solidFill>
                  <a:srgbClr val="003300"/>
                </a:solidFill>
              </a:rPr>
              <a:t>d’une généralisation à partir de données </a:t>
            </a:r>
            <a:r>
              <a:rPr lang="fr-FR" u="sng" dirty="0" smtClean="0">
                <a:solidFill>
                  <a:srgbClr val="003300"/>
                </a:solidFill>
              </a:rPr>
              <a:t>gaussiennes (suite)</a:t>
            </a:r>
            <a:endParaRPr lang="fr-FR" b="1" dirty="0">
              <a:solidFill>
                <a:srgbClr val="003300"/>
              </a:solidFill>
            </a:endParaRPr>
          </a:p>
        </p:txBody>
      </p:sp>
      <p:pic>
        <p:nvPicPr>
          <p:cNvPr id="2050" name="Picture 2" descr="loiGauss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98740" y="3184263"/>
            <a:ext cx="4399201" cy="2605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ZoneTexte 4"/>
          <p:cNvSpPr txBox="1"/>
          <p:nvPr/>
        </p:nvSpPr>
        <p:spPr>
          <a:xfrm>
            <a:off x="7465807" y="5927464"/>
            <a:ext cx="3718839" cy="369332"/>
          </a:xfrm>
          <a:prstGeom prst="rect">
            <a:avLst/>
          </a:prstGeom>
          <a:noFill/>
        </p:spPr>
        <p:txBody>
          <a:bodyPr wrap="square" rtlCol="0">
            <a:spAutoFit/>
          </a:bodyPr>
          <a:lstStyle/>
          <a:p>
            <a:pPr algn="ctr"/>
            <a:r>
              <a:rPr lang="fr-FR" dirty="0">
                <a:solidFill>
                  <a:srgbClr val="003300"/>
                </a:solidFill>
              </a:rPr>
              <a:t>Exemple de courbe gaussienne</a:t>
            </a:r>
            <a:r>
              <a:rPr lang="fr-FR" dirty="0" smtClean="0">
                <a:solidFill>
                  <a:srgbClr val="003300"/>
                </a:solidFill>
              </a:rPr>
              <a:t>.</a:t>
            </a:r>
            <a:endParaRPr lang="fr-FR" dirty="0">
              <a:solidFill>
                <a:srgbClr val="003300"/>
              </a:solidFill>
            </a:endParaRPr>
          </a:p>
        </p:txBody>
      </p:sp>
      <p:sp>
        <p:nvSpPr>
          <p:cNvPr id="6" name="ZoneTexte 5"/>
          <p:cNvSpPr txBox="1"/>
          <p:nvPr/>
        </p:nvSpPr>
        <p:spPr>
          <a:xfrm>
            <a:off x="733329" y="1531158"/>
            <a:ext cx="6165411" cy="4801314"/>
          </a:xfrm>
          <a:prstGeom prst="rect">
            <a:avLst/>
          </a:prstGeom>
          <a:noFill/>
        </p:spPr>
        <p:txBody>
          <a:bodyPr wrap="square" rtlCol="0">
            <a:spAutoFit/>
          </a:bodyPr>
          <a:lstStyle/>
          <a:p>
            <a:pPr algn="just"/>
            <a:r>
              <a:rPr lang="fr-FR" dirty="0">
                <a:solidFill>
                  <a:srgbClr val="003300"/>
                </a:solidFill>
              </a:rPr>
              <a:t>Une analyse globale ou statistique se veut souvent concluante. Mais il faut toujours accorder toute son importance </a:t>
            </a:r>
            <a:r>
              <a:rPr lang="fr-FR" b="1" dirty="0">
                <a:solidFill>
                  <a:srgbClr val="003300"/>
                </a:solidFill>
              </a:rPr>
              <a:t>à l’exactitude d’un résultat</a:t>
            </a:r>
            <a:r>
              <a:rPr lang="fr-FR" dirty="0">
                <a:solidFill>
                  <a:srgbClr val="003300"/>
                </a:solidFill>
              </a:rPr>
              <a:t> et se montrer prudent dans son interprétation. Il faut aussi préciser le </a:t>
            </a:r>
            <a:r>
              <a:rPr lang="fr-FR" b="1" dirty="0">
                <a:solidFill>
                  <a:srgbClr val="003300"/>
                </a:solidFill>
              </a:rPr>
              <a:t>taux de confiance</a:t>
            </a:r>
            <a:r>
              <a:rPr lang="fr-FR" dirty="0">
                <a:solidFill>
                  <a:srgbClr val="003300"/>
                </a:solidFill>
              </a:rPr>
              <a:t>, plus ou moins bon, qu’on accorde à cette mesure ou à cette statistique. On indique souvent les fourchettes du résultat d’un sondage. Mais on ne précise pratiquement jamais que celles-ci sont connues avec un taux de</a:t>
            </a:r>
            <a:r>
              <a:rPr lang="fr-FR" i="1" dirty="0">
                <a:solidFill>
                  <a:srgbClr val="003300"/>
                </a:solidFill>
              </a:rPr>
              <a:t> </a:t>
            </a:r>
            <a:r>
              <a:rPr lang="fr-FR" dirty="0">
                <a:solidFill>
                  <a:srgbClr val="003300"/>
                </a:solidFill>
              </a:rPr>
              <a:t>confiance souvent inférieur à un certain taux (par exemple à 68 %) encore appelé </a:t>
            </a:r>
            <a:r>
              <a:rPr lang="fr-FR" dirty="0" smtClean="0">
                <a:solidFill>
                  <a:srgbClr val="003300"/>
                </a:solidFill>
              </a:rPr>
              <a:t>écart-type (°).</a:t>
            </a:r>
            <a:endParaRPr lang="fr-FR" dirty="0">
              <a:solidFill>
                <a:srgbClr val="003300"/>
              </a:solidFill>
            </a:endParaRPr>
          </a:p>
          <a:p>
            <a:pPr algn="just"/>
            <a:r>
              <a:rPr lang="fr-FR" dirty="0">
                <a:solidFill>
                  <a:srgbClr val="003300"/>
                </a:solidFill>
              </a:rPr>
              <a:t>Le résultat d’une mesure statistique sur une population (ou échantillon) précise, ne peut être donné qu’avec une « fourchette », un </a:t>
            </a:r>
            <a:r>
              <a:rPr lang="fr-FR" i="1" dirty="0">
                <a:solidFill>
                  <a:srgbClr val="003300"/>
                </a:solidFill>
              </a:rPr>
              <a:t>intervalle</a:t>
            </a:r>
            <a:r>
              <a:rPr lang="fr-FR" dirty="0">
                <a:solidFill>
                  <a:srgbClr val="003300"/>
                </a:solidFill>
              </a:rPr>
              <a:t>, appelée</a:t>
            </a:r>
            <a:r>
              <a:rPr lang="fr-FR" i="1" dirty="0">
                <a:solidFill>
                  <a:srgbClr val="003300"/>
                </a:solidFill>
              </a:rPr>
              <a:t> intervalle de confiance</a:t>
            </a:r>
            <a:r>
              <a:rPr lang="fr-FR" dirty="0">
                <a:solidFill>
                  <a:srgbClr val="003300"/>
                </a:solidFill>
              </a:rPr>
              <a:t>. La valeur cherchée se trouve probablement (</a:t>
            </a:r>
            <a:r>
              <a:rPr lang="fr-FR" i="1" dirty="0">
                <a:solidFill>
                  <a:srgbClr val="003300"/>
                </a:solidFill>
              </a:rPr>
              <a:t>avec une certaine probabilité</a:t>
            </a:r>
            <a:r>
              <a:rPr lang="fr-FR" dirty="0">
                <a:solidFill>
                  <a:srgbClr val="003300"/>
                </a:solidFill>
              </a:rPr>
              <a:t>), dans cet intervalle autour de la valeur trouvée. </a:t>
            </a:r>
          </a:p>
          <a:p>
            <a:pPr algn="just"/>
            <a:r>
              <a:rPr lang="fr-FR" dirty="0" smtClean="0">
                <a:solidFill>
                  <a:srgbClr val="003300"/>
                </a:solidFill>
              </a:rPr>
              <a:t>(°) L’</a:t>
            </a:r>
            <a:r>
              <a:rPr lang="fr-FR" b="1" dirty="0" smtClean="0">
                <a:solidFill>
                  <a:srgbClr val="003300"/>
                </a:solidFill>
              </a:rPr>
              <a:t>Écart-type </a:t>
            </a:r>
            <a:r>
              <a:rPr lang="fr-FR" dirty="0">
                <a:solidFill>
                  <a:srgbClr val="003300"/>
                </a:solidFill>
              </a:rPr>
              <a:t>(S)</a:t>
            </a:r>
            <a:r>
              <a:rPr lang="fr-FR" b="1" dirty="0">
                <a:solidFill>
                  <a:srgbClr val="003300"/>
                </a:solidFill>
              </a:rPr>
              <a:t> </a:t>
            </a:r>
            <a:r>
              <a:rPr lang="fr-FR" dirty="0">
                <a:solidFill>
                  <a:srgbClr val="003300"/>
                </a:solidFill>
              </a:rPr>
              <a:t>est égal à la</a:t>
            </a:r>
            <a:r>
              <a:rPr lang="fr-FR" b="1" dirty="0">
                <a:solidFill>
                  <a:srgbClr val="003300"/>
                </a:solidFill>
              </a:rPr>
              <a:t> </a:t>
            </a:r>
            <a:r>
              <a:rPr lang="fr-FR" dirty="0">
                <a:solidFill>
                  <a:srgbClr val="003300"/>
                </a:solidFill>
              </a:rPr>
              <a:t>Racine carrée de la variance, et la </a:t>
            </a:r>
            <a:r>
              <a:rPr lang="fr-FR" b="1" dirty="0">
                <a:solidFill>
                  <a:srgbClr val="003300"/>
                </a:solidFill>
              </a:rPr>
              <a:t>Variance</a:t>
            </a:r>
            <a:r>
              <a:rPr lang="fr-FR" dirty="0">
                <a:solidFill>
                  <a:srgbClr val="003300"/>
                </a:solidFill>
              </a:rPr>
              <a:t> (S</a:t>
            </a:r>
            <a:r>
              <a:rPr lang="fr-FR" baseline="30000" dirty="0">
                <a:solidFill>
                  <a:srgbClr val="003300"/>
                </a:solidFill>
              </a:rPr>
              <a:t>2</a:t>
            </a:r>
            <a:r>
              <a:rPr lang="fr-FR" dirty="0">
                <a:solidFill>
                  <a:srgbClr val="003300"/>
                </a:solidFill>
              </a:rPr>
              <a:t>) est égale à l’écart au carré moyen de valeurs par rapport à la valeur moyenne. </a:t>
            </a:r>
            <a:endParaRPr lang="fr-FR" dirty="0"/>
          </a:p>
        </p:txBody>
      </p:sp>
    </p:spTree>
    <p:extLst>
      <p:ext uri="{BB962C8B-B14F-4D97-AF65-F5344CB8AC3E}">
        <p14:creationId xmlns:p14="http://schemas.microsoft.com/office/powerpoint/2010/main" val="62020848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10913298" y="701950"/>
            <a:ext cx="542697" cy="310179"/>
          </a:xfrm>
        </p:spPr>
        <p:txBody>
          <a:bodyPr/>
          <a:lstStyle/>
          <a:p>
            <a:fld id="{D57F1E4F-1CFF-5643-939E-217C01CDF565}" type="slidenum">
              <a:rPr lang="en-US" smtClean="0"/>
              <a:pPr/>
              <a:t>72</a:t>
            </a:fld>
            <a:endParaRPr lang="en-US" dirty="0"/>
          </a:p>
        </p:txBody>
      </p:sp>
      <p:sp>
        <p:nvSpPr>
          <p:cNvPr id="3" name="ZoneTexte 2"/>
          <p:cNvSpPr txBox="1"/>
          <p:nvPr/>
        </p:nvSpPr>
        <p:spPr>
          <a:xfrm>
            <a:off x="733329" y="642797"/>
            <a:ext cx="6165411" cy="369332"/>
          </a:xfrm>
          <a:prstGeom prst="rect">
            <a:avLst/>
          </a:prstGeom>
          <a:noFill/>
        </p:spPr>
        <p:txBody>
          <a:bodyPr wrap="square" rtlCol="0">
            <a:spAutoFit/>
          </a:bodyPr>
          <a:lstStyle/>
          <a:p>
            <a:r>
              <a:rPr lang="fr-FR" b="1" dirty="0">
                <a:solidFill>
                  <a:srgbClr val="003300"/>
                </a:solidFill>
                <a:latin typeface="Calibri" panose="020F0502020204030204" pitchFamily="34" charset="0"/>
              </a:rPr>
              <a:t>8</a:t>
            </a:r>
            <a:r>
              <a:rPr lang="fr-FR" b="1" dirty="0" smtClean="0">
                <a:solidFill>
                  <a:srgbClr val="003300"/>
                </a:solidFill>
                <a:latin typeface="Calibri" panose="020F0502020204030204" pitchFamily="34" charset="0"/>
              </a:rPr>
              <a:t>. Les biais de raisonnement ou de confirmation (suite)</a:t>
            </a:r>
            <a:endParaRPr lang="fr-FR" b="1" dirty="0">
              <a:solidFill>
                <a:srgbClr val="003300"/>
              </a:solidFill>
              <a:latin typeface="Calibri" panose="020F0502020204030204" pitchFamily="34" charset="0"/>
            </a:endParaRPr>
          </a:p>
        </p:txBody>
      </p:sp>
      <p:sp>
        <p:nvSpPr>
          <p:cNvPr id="4" name="ZoneTexte 3"/>
          <p:cNvSpPr txBox="1"/>
          <p:nvPr/>
        </p:nvSpPr>
        <p:spPr>
          <a:xfrm>
            <a:off x="883037" y="1161826"/>
            <a:ext cx="10572958" cy="369332"/>
          </a:xfrm>
          <a:prstGeom prst="rect">
            <a:avLst/>
          </a:prstGeom>
          <a:noFill/>
        </p:spPr>
        <p:txBody>
          <a:bodyPr wrap="square" rtlCol="0">
            <a:spAutoFit/>
          </a:bodyPr>
          <a:lstStyle/>
          <a:p>
            <a:pPr algn="just"/>
            <a:r>
              <a:rPr lang="fr-FR" dirty="0" smtClean="0">
                <a:solidFill>
                  <a:srgbClr val="003300"/>
                </a:solidFill>
              </a:rPr>
              <a:t>8.22. </a:t>
            </a:r>
            <a:r>
              <a:rPr lang="fr-FR" u="sng" dirty="0" smtClean="0">
                <a:solidFill>
                  <a:srgbClr val="003300"/>
                </a:solidFill>
              </a:rPr>
              <a:t>Limite </a:t>
            </a:r>
            <a:r>
              <a:rPr lang="fr-FR" u="sng" dirty="0">
                <a:solidFill>
                  <a:srgbClr val="003300"/>
                </a:solidFill>
              </a:rPr>
              <a:t>d’une généralisation à partir de données </a:t>
            </a:r>
            <a:r>
              <a:rPr lang="fr-FR" u="sng" dirty="0" smtClean="0">
                <a:solidFill>
                  <a:srgbClr val="003300"/>
                </a:solidFill>
              </a:rPr>
              <a:t>gaussiennes (suite et fin)</a:t>
            </a:r>
            <a:endParaRPr lang="fr-FR" b="1" dirty="0">
              <a:solidFill>
                <a:srgbClr val="003300"/>
              </a:solidFill>
            </a:endParaRPr>
          </a:p>
        </p:txBody>
      </p:sp>
      <p:sp>
        <p:nvSpPr>
          <p:cNvPr id="6" name="ZoneTexte 5"/>
          <p:cNvSpPr txBox="1"/>
          <p:nvPr/>
        </p:nvSpPr>
        <p:spPr>
          <a:xfrm>
            <a:off x="733329" y="1680855"/>
            <a:ext cx="10722666" cy="4539704"/>
          </a:xfrm>
          <a:prstGeom prst="rect">
            <a:avLst/>
          </a:prstGeom>
          <a:noFill/>
        </p:spPr>
        <p:txBody>
          <a:bodyPr wrap="square" rtlCol="0">
            <a:spAutoFit/>
          </a:bodyPr>
          <a:lstStyle/>
          <a:p>
            <a:pPr algn="just"/>
            <a:r>
              <a:rPr lang="fr-FR" sz="1700" dirty="0">
                <a:solidFill>
                  <a:srgbClr val="003300"/>
                </a:solidFill>
              </a:rPr>
              <a:t>Toute détermination par une méthode statistique portant sur un échantillon n’est qu’une </a:t>
            </a:r>
            <a:r>
              <a:rPr lang="fr-FR" sz="1700" b="1" dirty="0">
                <a:solidFill>
                  <a:srgbClr val="003300"/>
                </a:solidFill>
              </a:rPr>
              <a:t>estimation</a:t>
            </a:r>
            <a:r>
              <a:rPr lang="fr-FR" sz="1700" dirty="0">
                <a:solidFill>
                  <a:srgbClr val="003300"/>
                </a:solidFill>
              </a:rPr>
              <a:t>. Cela sous-entend que le résultat ne peut être donné qu’avec une « fourchette », et que la valeur cherchée appartient à cet intervalle avec une certaine probabilité :</a:t>
            </a:r>
          </a:p>
          <a:p>
            <a:pPr algn="just"/>
            <a:r>
              <a:rPr lang="fr-FR" sz="1700" dirty="0">
                <a:solidFill>
                  <a:srgbClr val="003300"/>
                </a:solidFill>
              </a:rPr>
              <a:t>n est le nombre de mesures, sigma l’écart type, x</a:t>
            </a:r>
            <a:r>
              <a:rPr lang="fr-FR" sz="1700" baseline="-25000" dirty="0">
                <a:solidFill>
                  <a:srgbClr val="003300"/>
                </a:solidFill>
              </a:rPr>
              <a:t>i</a:t>
            </a:r>
            <a:r>
              <a:rPr lang="fr-FR" sz="1700" dirty="0">
                <a:solidFill>
                  <a:srgbClr val="003300"/>
                </a:solidFill>
              </a:rPr>
              <a:t> valeur de la fréquence i, et x barré, la valeur moyenne.</a:t>
            </a:r>
          </a:p>
          <a:p>
            <a:pPr algn="just"/>
            <a:r>
              <a:rPr lang="fr-FR" sz="1700" dirty="0">
                <a:solidFill>
                  <a:srgbClr val="003300"/>
                </a:solidFill>
              </a:rPr>
              <a:t>Pour un écart type, on a une probabilité de 68 % et pour deux écarts types de 95 %. Soient les valeurs suivantes 10, 15, 10, 13, 12, la valeur moyenne est 12 et l’écart type est égal à 1,6. Si on est dans la fourchette 10,4 - 13,6, on a une probabilité de 68 %, et si l’on est dans la fourchette 15,2 - 8,8, on a une probabilité de 95 %. En France, depuis quelques années, en termes de prévisions météorologiques, on indique une échelle des taux de confiance sur 5. Par exemple, si une prévision est donnée à 4 sur 5, le taux de confiance est de 80 %. Cela signifie tout simplement que tout sondage est réalisé avec plus ou moins d’erreurs et donc un certain taux de confiance. Si un sondage est réalisé avec un taux de confiance de 50 à 60 %, cela signifie qu’il est de mauvaise qualité et qu’il est très loin de satisfaire à toutes les conditions d’objectivité scientifique. L’évidence des faits doit être vérifiée par plusieurs expériences répétitives et conformes entre elles. Les expériences négatives, c’est-à-dire s’écartant de l’ensemble des autres valeurs, doivent être notées et justifiées. Dans la presse spécialisée, on ne signale que les expériences scientifiques ou socio-économiques réussies, mais on devrait aussi signaler les échecs pour éviter que d’autres personnes fassent les mêmes erreurs.</a:t>
            </a:r>
          </a:p>
          <a:p>
            <a:pPr algn="just"/>
            <a:r>
              <a:rPr lang="fr-FR" sz="1700" dirty="0">
                <a:solidFill>
                  <a:srgbClr val="003300"/>
                </a:solidFill>
              </a:rPr>
              <a:t>Il est à noter qu’une expérience en apparence négative peut infirmer des hypothèses hasardeuses mais confirmer d’autres faits ou hypothèses.</a:t>
            </a:r>
          </a:p>
        </p:txBody>
      </p:sp>
    </p:spTree>
    <p:extLst>
      <p:ext uri="{BB962C8B-B14F-4D97-AF65-F5344CB8AC3E}">
        <p14:creationId xmlns:p14="http://schemas.microsoft.com/office/powerpoint/2010/main" val="233537091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10913298" y="701950"/>
            <a:ext cx="542697" cy="310179"/>
          </a:xfrm>
        </p:spPr>
        <p:txBody>
          <a:bodyPr/>
          <a:lstStyle/>
          <a:p>
            <a:fld id="{D57F1E4F-1CFF-5643-939E-217C01CDF565}" type="slidenum">
              <a:rPr lang="en-US" smtClean="0"/>
              <a:pPr/>
              <a:t>73</a:t>
            </a:fld>
            <a:endParaRPr lang="en-US" dirty="0"/>
          </a:p>
        </p:txBody>
      </p:sp>
      <p:sp>
        <p:nvSpPr>
          <p:cNvPr id="3" name="ZoneTexte 2"/>
          <p:cNvSpPr txBox="1"/>
          <p:nvPr/>
        </p:nvSpPr>
        <p:spPr>
          <a:xfrm>
            <a:off x="733329" y="642797"/>
            <a:ext cx="6165411" cy="369332"/>
          </a:xfrm>
          <a:prstGeom prst="rect">
            <a:avLst/>
          </a:prstGeom>
          <a:noFill/>
        </p:spPr>
        <p:txBody>
          <a:bodyPr wrap="square" rtlCol="0">
            <a:spAutoFit/>
          </a:bodyPr>
          <a:lstStyle/>
          <a:p>
            <a:r>
              <a:rPr lang="fr-FR" b="1" dirty="0">
                <a:solidFill>
                  <a:srgbClr val="003300"/>
                </a:solidFill>
                <a:latin typeface="Calibri" panose="020F0502020204030204" pitchFamily="34" charset="0"/>
              </a:rPr>
              <a:t>8</a:t>
            </a:r>
            <a:r>
              <a:rPr lang="fr-FR" b="1" dirty="0" smtClean="0">
                <a:solidFill>
                  <a:srgbClr val="003300"/>
                </a:solidFill>
                <a:latin typeface="Calibri" panose="020F0502020204030204" pitchFamily="34" charset="0"/>
              </a:rPr>
              <a:t>. Les biais de raisonnement ou de confirmation (suite)</a:t>
            </a:r>
            <a:endParaRPr lang="fr-FR" b="1" dirty="0">
              <a:solidFill>
                <a:srgbClr val="003300"/>
              </a:solidFill>
              <a:latin typeface="Calibri" panose="020F0502020204030204" pitchFamily="34" charset="0"/>
            </a:endParaRPr>
          </a:p>
        </p:txBody>
      </p:sp>
      <p:sp>
        <p:nvSpPr>
          <p:cNvPr id="4" name="ZoneTexte 3"/>
          <p:cNvSpPr txBox="1"/>
          <p:nvPr/>
        </p:nvSpPr>
        <p:spPr>
          <a:xfrm>
            <a:off x="883037" y="1161826"/>
            <a:ext cx="10572958" cy="369332"/>
          </a:xfrm>
          <a:prstGeom prst="rect">
            <a:avLst/>
          </a:prstGeom>
          <a:noFill/>
        </p:spPr>
        <p:txBody>
          <a:bodyPr wrap="square" rtlCol="0">
            <a:spAutoFit/>
          </a:bodyPr>
          <a:lstStyle/>
          <a:p>
            <a:r>
              <a:rPr lang="fr-FR" dirty="0" smtClean="0">
                <a:solidFill>
                  <a:srgbClr val="003300"/>
                </a:solidFill>
              </a:rPr>
              <a:t>8.23. </a:t>
            </a:r>
            <a:r>
              <a:rPr lang="fr-BE" u="sng" dirty="0">
                <a:solidFill>
                  <a:srgbClr val="003300"/>
                </a:solidFill>
              </a:rPr>
              <a:t>Le problème des conditions initiales</a:t>
            </a:r>
            <a:endParaRPr lang="fr-FR" u="sng" dirty="0">
              <a:solidFill>
                <a:srgbClr val="003300"/>
              </a:solidFill>
            </a:endParaRPr>
          </a:p>
        </p:txBody>
      </p:sp>
      <p:sp>
        <p:nvSpPr>
          <p:cNvPr id="6" name="ZoneTexte 5"/>
          <p:cNvSpPr txBox="1"/>
          <p:nvPr/>
        </p:nvSpPr>
        <p:spPr>
          <a:xfrm>
            <a:off x="733329" y="1680855"/>
            <a:ext cx="10722666" cy="1815882"/>
          </a:xfrm>
          <a:prstGeom prst="rect">
            <a:avLst/>
          </a:prstGeom>
          <a:noFill/>
        </p:spPr>
        <p:txBody>
          <a:bodyPr wrap="square" rtlCol="0">
            <a:spAutoFit/>
          </a:bodyPr>
          <a:lstStyle/>
          <a:p>
            <a:pPr algn="just"/>
            <a:r>
              <a:rPr lang="fr-FR" sz="1600" dirty="0">
                <a:solidFill>
                  <a:srgbClr val="003300"/>
                </a:solidFill>
              </a:rPr>
              <a:t>Un fait peut être possible dans un contexte donné mais pas dans un autre. Ce contexte peut être essentiel. Une théorie ou un fait peuvent être vrais à un endroit donné et faux à un </a:t>
            </a:r>
            <a:r>
              <a:rPr lang="fr-FR" sz="1600" dirty="0" smtClean="0">
                <a:solidFill>
                  <a:srgbClr val="003300"/>
                </a:solidFill>
              </a:rPr>
              <a:t>autre.</a:t>
            </a:r>
          </a:p>
          <a:p>
            <a:pPr algn="just"/>
            <a:endParaRPr lang="fr-FR" sz="1600" dirty="0" smtClean="0">
              <a:solidFill>
                <a:srgbClr val="003300"/>
              </a:solidFill>
            </a:endParaRPr>
          </a:p>
          <a:p>
            <a:pPr algn="just"/>
            <a:r>
              <a:rPr lang="fr-FR" sz="1600" dirty="0" smtClean="0">
                <a:solidFill>
                  <a:srgbClr val="003300"/>
                </a:solidFill>
              </a:rPr>
              <a:t>Par </a:t>
            </a:r>
            <a:r>
              <a:rPr lang="fr-FR" sz="1600" dirty="0">
                <a:solidFill>
                  <a:srgbClr val="003300"/>
                </a:solidFill>
              </a:rPr>
              <a:t>exemple, le sens naturel de l’écoulement tourbillonnaire de l’eau vers la bonde d’un lavabo est inversé dans l’hémisphère Sud. </a:t>
            </a:r>
            <a:endParaRPr lang="fr-FR" sz="1600" dirty="0" smtClean="0">
              <a:solidFill>
                <a:srgbClr val="003300"/>
              </a:solidFill>
            </a:endParaRPr>
          </a:p>
          <a:p>
            <a:pPr algn="just"/>
            <a:endParaRPr lang="fr-FR" sz="1600" dirty="0">
              <a:solidFill>
                <a:srgbClr val="003300"/>
              </a:solidFill>
            </a:endParaRPr>
          </a:p>
          <a:p>
            <a:pPr algn="just"/>
            <a:r>
              <a:rPr lang="fr-FR" sz="1600" dirty="0" smtClean="0">
                <a:solidFill>
                  <a:srgbClr val="003300"/>
                </a:solidFill>
              </a:rPr>
              <a:t>Tout </a:t>
            </a:r>
            <a:r>
              <a:rPr lang="fr-FR" sz="1600" dirty="0">
                <a:solidFill>
                  <a:srgbClr val="003300"/>
                </a:solidFill>
              </a:rPr>
              <a:t>dépend aussi des </a:t>
            </a:r>
            <a:r>
              <a:rPr lang="fr-FR" sz="1600" i="1" dirty="0">
                <a:solidFill>
                  <a:srgbClr val="003300"/>
                </a:solidFill>
              </a:rPr>
              <a:t>conditions initiales</a:t>
            </a:r>
            <a:r>
              <a:rPr lang="fr-FR" sz="1600" dirty="0">
                <a:solidFill>
                  <a:srgbClr val="003300"/>
                </a:solidFill>
              </a:rPr>
              <a:t> et la science progresse justement en précisant, chaque fois plus, ces conditions</a:t>
            </a:r>
            <a:r>
              <a:rPr lang="fr-FR" sz="1600" dirty="0" smtClean="0">
                <a:solidFill>
                  <a:srgbClr val="003300"/>
                </a:solidFill>
              </a:rPr>
              <a:t>.</a:t>
            </a:r>
            <a:endParaRPr lang="fr-FR" sz="1600" dirty="0">
              <a:solidFill>
                <a:srgbClr val="003300"/>
              </a:solidFill>
            </a:endParaRPr>
          </a:p>
        </p:txBody>
      </p:sp>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5427" y="3995930"/>
            <a:ext cx="1859333" cy="1818379"/>
          </a:xfrm>
          <a:prstGeom prst="rect">
            <a:avLst/>
          </a:prstGeom>
        </p:spPr>
      </p:pic>
      <p:pic>
        <p:nvPicPr>
          <p:cNvPr id="2050" name="Picture 2" descr="D:\Users\blisan\Documents\divers\science\méthode scientifique\images\interdit par la relig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9585" y="3641591"/>
            <a:ext cx="2799929" cy="2527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028400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10913298" y="701950"/>
            <a:ext cx="542697" cy="310179"/>
          </a:xfrm>
        </p:spPr>
        <p:txBody>
          <a:bodyPr/>
          <a:lstStyle/>
          <a:p>
            <a:fld id="{D57F1E4F-1CFF-5643-939E-217C01CDF565}" type="slidenum">
              <a:rPr lang="en-US" smtClean="0"/>
              <a:pPr/>
              <a:t>74</a:t>
            </a:fld>
            <a:endParaRPr lang="en-US" dirty="0"/>
          </a:p>
        </p:txBody>
      </p:sp>
      <p:sp>
        <p:nvSpPr>
          <p:cNvPr id="3" name="ZoneTexte 2"/>
          <p:cNvSpPr txBox="1"/>
          <p:nvPr/>
        </p:nvSpPr>
        <p:spPr>
          <a:xfrm>
            <a:off x="733329" y="642797"/>
            <a:ext cx="6165411" cy="369332"/>
          </a:xfrm>
          <a:prstGeom prst="rect">
            <a:avLst/>
          </a:prstGeom>
          <a:noFill/>
        </p:spPr>
        <p:txBody>
          <a:bodyPr wrap="square" rtlCol="0">
            <a:spAutoFit/>
          </a:bodyPr>
          <a:lstStyle/>
          <a:p>
            <a:r>
              <a:rPr lang="fr-FR" b="1" dirty="0">
                <a:solidFill>
                  <a:srgbClr val="003300"/>
                </a:solidFill>
                <a:latin typeface="Calibri" panose="020F0502020204030204" pitchFamily="34" charset="0"/>
              </a:rPr>
              <a:t>8</a:t>
            </a:r>
            <a:r>
              <a:rPr lang="fr-FR" b="1" dirty="0" smtClean="0">
                <a:solidFill>
                  <a:srgbClr val="003300"/>
                </a:solidFill>
                <a:latin typeface="Calibri" panose="020F0502020204030204" pitchFamily="34" charset="0"/>
              </a:rPr>
              <a:t>. Les biais de raisonnement ou de confirmation (suite)</a:t>
            </a:r>
            <a:endParaRPr lang="fr-FR" b="1" dirty="0">
              <a:solidFill>
                <a:srgbClr val="003300"/>
              </a:solidFill>
              <a:latin typeface="Calibri" panose="020F0502020204030204" pitchFamily="34" charset="0"/>
            </a:endParaRPr>
          </a:p>
        </p:txBody>
      </p:sp>
      <p:sp>
        <p:nvSpPr>
          <p:cNvPr id="4" name="ZoneTexte 3"/>
          <p:cNvSpPr txBox="1"/>
          <p:nvPr/>
        </p:nvSpPr>
        <p:spPr>
          <a:xfrm>
            <a:off x="883037" y="1161826"/>
            <a:ext cx="10572958" cy="369332"/>
          </a:xfrm>
          <a:prstGeom prst="rect">
            <a:avLst/>
          </a:prstGeom>
          <a:noFill/>
        </p:spPr>
        <p:txBody>
          <a:bodyPr wrap="square" rtlCol="0">
            <a:spAutoFit/>
          </a:bodyPr>
          <a:lstStyle/>
          <a:p>
            <a:r>
              <a:rPr lang="fr-FR" dirty="0" smtClean="0">
                <a:solidFill>
                  <a:srgbClr val="003300"/>
                </a:solidFill>
              </a:rPr>
              <a:t>8.24. </a:t>
            </a:r>
            <a:r>
              <a:rPr lang="fr-BE" u="sng" dirty="0">
                <a:solidFill>
                  <a:srgbClr val="003300"/>
                </a:solidFill>
              </a:rPr>
              <a:t>La faiblesse d’un échantillonnage</a:t>
            </a:r>
            <a:endParaRPr lang="fr-FR" u="sng" dirty="0">
              <a:solidFill>
                <a:srgbClr val="003300"/>
              </a:solidFill>
            </a:endParaRPr>
          </a:p>
        </p:txBody>
      </p:sp>
      <p:sp>
        <p:nvSpPr>
          <p:cNvPr id="6" name="ZoneTexte 5"/>
          <p:cNvSpPr txBox="1"/>
          <p:nvPr/>
        </p:nvSpPr>
        <p:spPr>
          <a:xfrm>
            <a:off x="733329" y="1680855"/>
            <a:ext cx="10722666" cy="4278094"/>
          </a:xfrm>
          <a:prstGeom prst="rect">
            <a:avLst/>
          </a:prstGeom>
          <a:noFill/>
        </p:spPr>
        <p:txBody>
          <a:bodyPr wrap="square" rtlCol="0">
            <a:spAutoFit/>
          </a:bodyPr>
          <a:lstStyle/>
          <a:p>
            <a:pPr algn="just"/>
            <a:r>
              <a:rPr lang="fr-FR" sz="1600" dirty="0">
                <a:solidFill>
                  <a:srgbClr val="003300"/>
                </a:solidFill>
              </a:rPr>
              <a:t>Il faut vérifier que les origines des sources d’informations sont différentes et complémentaires et qu’on ne reprend pas toujours les mêmes données avec des présentations différentes. Il faut une quantité suffisante de valeurs pour effectuer un calcul statistique. Par exemple, si dans un groupe il y a 10 personnes dont 2 femmes et qu’une femme se marie avec un homme du groupe, il serait absurde et abusif de conclure que 50 % des femmes se sont unies avec 10 % des hommes du groupe (voir notion « d’écart-type »).</a:t>
            </a:r>
          </a:p>
          <a:p>
            <a:pPr algn="just"/>
            <a:r>
              <a:rPr lang="fr-FR" sz="1600" dirty="0">
                <a:solidFill>
                  <a:srgbClr val="003300"/>
                </a:solidFill>
              </a:rPr>
              <a:t>l’échantillonnage des informations et des données est très important. Il permet d’avoir une bonne synthèse de celles-ci. De même, si on choisit un pays où 50 % de la population masculine mesure 1,60 m de hauteur moyenne et l’autre moitié 1,80 m, il serait abusif de dire que la population masculine mesure en moyenne 1,70 m. Si l’on ne tient pas compte du fait qu’on a ici deux ethnies différentes, cela paraît juste en première observation.. Cette statistique n’est donc valable qu’à un instant et en un lieu donné, dans certaines conditions</a:t>
            </a:r>
            <a:r>
              <a:rPr lang="fr-FR" sz="1600" b="1" dirty="0">
                <a:solidFill>
                  <a:srgbClr val="003300"/>
                </a:solidFill>
              </a:rPr>
              <a:t> </a:t>
            </a:r>
            <a:r>
              <a:rPr lang="fr-FR" sz="1600" dirty="0">
                <a:solidFill>
                  <a:srgbClr val="003300"/>
                </a:solidFill>
              </a:rPr>
              <a:t>à préciser.</a:t>
            </a:r>
          </a:p>
          <a:p>
            <a:pPr algn="just"/>
            <a:r>
              <a:rPr lang="fr-FR" sz="1600" dirty="0">
                <a:solidFill>
                  <a:srgbClr val="003300"/>
                </a:solidFill>
              </a:rPr>
              <a:t>Si l’on dit que l’espérance de vie moyenne au Pérou est, en l’an 2000, de 65 ans, il faut alors préciser qu’elle est différente entre les habitants de la côte pacifique et ceux de l’Altiplano. En effet,</a:t>
            </a:r>
            <a:r>
              <a:rPr lang="fr-FR" sz="1600" b="1" dirty="0">
                <a:solidFill>
                  <a:srgbClr val="003300"/>
                </a:solidFill>
              </a:rPr>
              <a:t> </a:t>
            </a:r>
            <a:r>
              <a:rPr lang="fr-FR" sz="1600" dirty="0">
                <a:solidFill>
                  <a:srgbClr val="003300"/>
                </a:solidFill>
              </a:rPr>
              <a:t>c’est donner la même probabilité à plusieurs phénomènes, ou par exemple, dire que le </a:t>
            </a:r>
            <a:r>
              <a:rPr lang="fr-FR" sz="1600" dirty="0" smtClean="0">
                <a:solidFill>
                  <a:srgbClr val="003300"/>
                </a:solidFill>
              </a:rPr>
              <a:t>PNB (°) </a:t>
            </a:r>
            <a:r>
              <a:rPr lang="fr-FR" sz="1600" dirty="0">
                <a:solidFill>
                  <a:srgbClr val="003300"/>
                </a:solidFill>
              </a:rPr>
              <a:t>en Inde est de 3.666 milliards de $, sans préciser, que, suivant les états de l’Inde, les PNB sont très différents et que, dans un même état, les revenus sont disparates. On voit que l’on peut faire dire ce que l’on veut aux statistiques, selon la façon d’observer une donnée</a:t>
            </a:r>
            <a:r>
              <a:rPr lang="fr-FR" sz="1600" b="1" dirty="0">
                <a:solidFill>
                  <a:srgbClr val="003300"/>
                </a:solidFill>
              </a:rPr>
              <a:t>.</a:t>
            </a:r>
            <a:endParaRPr lang="fr-FR" sz="1600" dirty="0">
              <a:solidFill>
                <a:srgbClr val="003300"/>
              </a:solidFill>
            </a:endParaRPr>
          </a:p>
          <a:p>
            <a:pPr algn="just"/>
            <a:endParaRPr lang="fr-FR" sz="1600" dirty="0" smtClean="0">
              <a:solidFill>
                <a:srgbClr val="003300"/>
              </a:solidFill>
            </a:endParaRPr>
          </a:p>
          <a:p>
            <a:pPr algn="just"/>
            <a:r>
              <a:rPr lang="fr-FR" sz="1600" dirty="0" smtClean="0">
                <a:solidFill>
                  <a:srgbClr val="003300"/>
                </a:solidFill>
              </a:rPr>
              <a:t>(°) P.N.B</a:t>
            </a:r>
            <a:r>
              <a:rPr lang="fr-FR" sz="1600" dirty="0">
                <a:solidFill>
                  <a:srgbClr val="003300"/>
                </a:solidFill>
              </a:rPr>
              <a:t>., produit national brut. </a:t>
            </a:r>
          </a:p>
        </p:txBody>
      </p:sp>
    </p:spTree>
    <p:extLst>
      <p:ext uri="{BB962C8B-B14F-4D97-AF65-F5344CB8AC3E}">
        <p14:creationId xmlns:p14="http://schemas.microsoft.com/office/powerpoint/2010/main" val="402201646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10913298" y="701950"/>
            <a:ext cx="542697" cy="310179"/>
          </a:xfrm>
        </p:spPr>
        <p:txBody>
          <a:bodyPr/>
          <a:lstStyle/>
          <a:p>
            <a:fld id="{D57F1E4F-1CFF-5643-939E-217C01CDF565}" type="slidenum">
              <a:rPr lang="en-US" smtClean="0"/>
              <a:pPr/>
              <a:t>75</a:t>
            </a:fld>
            <a:endParaRPr lang="en-US" dirty="0"/>
          </a:p>
        </p:txBody>
      </p:sp>
      <p:sp>
        <p:nvSpPr>
          <p:cNvPr id="3" name="ZoneTexte 2"/>
          <p:cNvSpPr txBox="1"/>
          <p:nvPr/>
        </p:nvSpPr>
        <p:spPr>
          <a:xfrm>
            <a:off x="733329" y="642797"/>
            <a:ext cx="6165411" cy="369332"/>
          </a:xfrm>
          <a:prstGeom prst="rect">
            <a:avLst/>
          </a:prstGeom>
          <a:noFill/>
        </p:spPr>
        <p:txBody>
          <a:bodyPr wrap="square" rtlCol="0">
            <a:spAutoFit/>
          </a:bodyPr>
          <a:lstStyle/>
          <a:p>
            <a:r>
              <a:rPr lang="fr-FR" b="1" dirty="0">
                <a:solidFill>
                  <a:srgbClr val="003300"/>
                </a:solidFill>
                <a:latin typeface="Calibri" panose="020F0502020204030204" pitchFamily="34" charset="0"/>
              </a:rPr>
              <a:t>8</a:t>
            </a:r>
            <a:r>
              <a:rPr lang="fr-FR" b="1" dirty="0" smtClean="0">
                <a:solidFill>
                  <a:srgbClr val="003300"/>
                </a:solidFill>
                <a:latin typeface="Calibri" panose="020F0502020204030204" pitchFamily="34" charset="0"/>
              </a:rPr>
              <a:t>. Les biais de raisonnement ou de confirmation (suite)</a:t>
            </a:r>
            <a:endParaRPr lang="fr-FR" b="1" dirty="0">
              <a:solidFill>
                <a:srgbClr val="003300"/>
              </a:solidFill>
              <a:latin typeface="Calibri" panose="020F0502020204030204" pitchFamily="34" charset="0"/>
            </a:endParaRPr>
          </a:p>
        </p:txBody>
      </p:sp>
      <p:sp>
        <p:nvSpPr>
          <p:cNvPr id="4" name="ZoneTexte 3"/>
          <p:cNvSpPr txBox="1"/>
          <p:nvPr/>
        </p:nvSpPr>
        <p:spPr>
          <a:xfrm>
            <a:off x="883037" y="1161826"/>
            <a:ext cx="10572958" cy="369332"/>
          </a:xfrm>
          <a:prstGeom prst="rect">
            <a:avLst/>
          </a:prstGeom>
          <a:noFill/>
        </p:spPr>
        <p:txBody>
          <a:bodyPr wrap="square" rtlCol="0">
            <a:spAutoFit/>
          </a:bodyPr>
          <a:lstStyle/>
          <a:p>
            <a:r>
              <a:rPr lang="fr-FR" dirty="0" smtClean="0">
                <a:solidFill>
                  <a:srgbClr val="003300"/>
                </a:solidFill>
              </a:rPr>
              <a:t>8.25. </a:t>
            </a:r>
            <a:r>
              <a:rPr lang="fr-BE" u="sng" dirty="0">
                <a:solidFill>
                  <a:srgbClr val="003300"/>
                </a:solidFill>
              </a:rPr>
              <a:t>Conclusion sur les erreurs logiques de </a:t>
            </a:r>
            <a:r>
              <a:rPr lang="fr-BE" u="sng" dirty="0" smtClean="0">
                <a:solidFill>
                  <a:srgbClr val="003300"/>
                </a:solidFill>
              </a:rPr>
              <a:t>raisonnement</a:t>
            </a:r>
            <a:endParaRPr lang="fr-FR" u="sng" dirty="0">
              <a:solidFill>
                <a:srgbClr val="003300"/>
              </a:solidFill>
            </a:endParaRPr>
          </a:p>
        </p:txBody>
      </p:sp>
      <p:sp>
        <p:nvSpPr>
          <p:cNvPr id="6" name="ZoneTexte 5"/>
          <p:cNvSpPr txBox="1"/>
          <p:nvPr/>
        </p:nvSpPr>
        <p:spPr>
          <a:xfrm>
            <a:off x="733329" y="1680855"/>
            <a:ext cx="10722666" cy="3539430"/>
          </a:xfrm>
          <a:prstGeom prst="rect">
            <a:avLst/>
          </a:prstGeom>
          <a:noFill/>
        </p:spPr>
        <p:txBody>
          <a:bodyPr wrap="square" rtlCol="0">
            <a:spAutoFit/>
          </a:bodyPr>
          <a:lstStyle/>
          <a:p>
            <a:pPr algn="just"/>
            <a:r>
              <a:rPr lang="fr-FR" sz="1600" dirty="0">
                <a:solidFill>
                  <a:srgbClr val="003300"/>
                </a:solidFill>
              </a:rPr>
              <a:t>Actuellement le problème est qu’en voulant avoir une  vision trop globale de tout, on aboutit à un « fourre-tout » dénué de toute rigueur scientifique et de toute précision, comme dans le cas de la « médecine holistique » qui a comme intention (certainement louable), de traiter en même temps, l’âme et le corps. </a:t>
            </a:r>
            <a:endParaRPr lang="fr-FR" sz="1600" dirty="0" smtClean="0">
              <a:solidFill>
                <a:srgbClr val="003300"/>
              </a:solidFill>
            </a:endParaRPr>
          </a:p>
          <a:p>
            <a:pPr algn="just"/>
            <a:r>
              <a:rPr lang="fr-FR" sz="1600" dirty="0" smtClean="0">
                <a:solidFill>
                  <a:srgbClr val="003300"/>
                </a:solidFill>
              </a:rPr>
              <a:t>Plus </a:t>
            </a:r>
            <a:r>
              <a:rPr lang="fr-FR" sz="1600" dirty="0">
                <a:solidFill>
                  <a:srgbClr val="003300"/>
                </a:solidFill>
              </a:rPr>
              <a:t>une allégation ou un phénomène sont extraordinaires, plus ils doivent être validés par un grand nombre d’expériences dont les résultats doivent être conformes aux taux d’erreurs statistiques habituels. </a:t>
            </a:r>
            <a:endParaRPr lang="fr-FR" sz="1600" dirty="0" smtClean="0">
              <a:solidFill>
                <a:srgbClr val="003300"/>
              </a:solidFill>
            </a:endParaRPr>
          </a:p>
          <a:p>
            <a:pPr algn="just"/>
            <a:endParaRPr lang="fr-FR" sz="1600" dirty="0">
              <a:solidFill>
                <a:srgbClr val="003300"/>
              </a:solidFill>
            </a:endParaRPr>
          </a:p>
          <a:p>
            <a:pPr algn="just"/>
            <a:r>
              <a:rPr lang="fr-FR" sz="1600" dirty="0" smtClean="0">
                <a:solidFill>
                  <a:srgbClr val="003300"/>
                </a:solidFill>
              </a:rPr>
              <a:t>Mais </a:t>
            </a:r>
            <a:r>
              <a:rPr lang="fr-FR" sz="1600" dirty="0">
                <a:solidFill>
                  <a:srgbClr val="003300"/>
                </a:solidFill>
              </a:rPr>
              <a:t>surtout, ces constatations doivent être concordantes entre elles. </a:t>
            </a:r>
            <a:endParaRPr lang="fr-FR" sz="1600" dirty="0" smtClean="0">
              <a:solidFill>
                <a:srgbClr val="003300"/>
              </a:solidFill>
            </a:endParaRPr>
          </a:p>
          <a:p>
            <a:pPr algn="just"/>
            <a:endParaRPr lang="fr-FR" sz="1600" dirty="0" smtClean="0">
              <a:solidFill>
                <a:srgbClr val="003300"/>
              </a:solidFill>
            </a:endParaRPr>
          </a:p>
          <a:p>
            <a:pPr algn="just"/>
            <a:r>
              <a:rPr lang="fr-FR" sz="1600" dirty="0" smtClean="0">
                <a:solidFill>
                  <a:srgbClr val="003300"/>
                </a:solidFill>
              </a:rPr>
              <a:t>Comme </a:t>
            </a:r>
            <a:r>
              <a:rPr lang="fr-FR" sz="1600" dirty="0">
                <a:solidFill>
                  <a:srgbClr val="003300"/>
                </a:solidFill>
              </a:rPr>
              <a:t>nous l’avons déjà dit, une hypothèse scientifique, même utopiste, bizarre, suspecte, peut, bien sûr, être étudiée (le monde scientifique n’est pas obtus) mais, dans tous les cas, elle doit et se doit toujours d’être vérifiée par des tests expérimentaux ou par des calculs rigoureux (conditions incontournables et obligatoires de son irréfutabilité. </a:t>
            </a:r>
            <a:endParaRPr lang="fr-FR" sz="1600" dirty="0" smtClean="0">
              <a:solidFill>
                <a:srgbClr val="003300"/>
              </a:solidFill>
            </a:endParaRPr>
          </a:p>
          <a:p>
            <a:pPr algn="just"/>
            <a:endParaRPr lang="fr-FR" sz="1600" dirty="0">
              <a:solidFill>
                <a:srgbClr val="003300"/>
              </a:solidFill>
            </a:endParaRPr>
          </a:p>
          <a:p>
            <a:pPr algn="just"/>
            <a:r>
              <a:rPr lang="fr-FR" sz="1600" dirty="0" smtClean="0">
                <a:solidFill>
                  <a:srgbClr val="003300"/>
                </a:solidFill>
              </a:rPr>
              <a:t>Les </a:t>
            </a:r>
            <a:r>
              <a:rPr lang="fr-FR" sz="1600" dirty="0">
                <a:solidFill>
                  <a:srgbClr val="003300"/>
                </a:solidFill>
              </a:rPr>
              <a:t>conditions ou le domaine de validité de la théorie doivent être précisées, et rajoutons que bien poser un problème permet de mieux le résoudre.</a:t>
            </a:r>
          </a:p>
        </p:txBody>
      </p:sp>
    </p:spTree>
    <p:extLst>
      <p:ext uri="{BB962C8B-B14F-4D97-AF65-F5344CB8AC3E}">
        <p14:creationId xmlns:p14="http://schemas.microsoft.com/office/powerpoint/2010/main" val="66390286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10913298" y="701950"/>
            <a:ext cx="542697" cy="310179"/>
          </a:xfrm>
        </p:spPr>
        <p:txBody>
          <a:bodyPr/>
          <a:lstStyle/>
          <a:p>
            <a:fld id="{D57F1E4F-1CFF-5643-939E-217C01CDF565}" type="slidenum">
              <a:rPr lang="en-US" smtClean="0"/>
              <a:pPr/>
              <a:t>76</a:t>
            </a:fld>
            <a:endParaRPr lang="en-US" dirty="0"/>
          </a:p>
        </p:txBody>
      </p:sp>
      <p:sp>
        <p:nvSpPr>
          <p:cNvPr id="3" name="ZoneTexte 2"/>
          <p:cNvSpPr txBox="1"/>
          <p:nvPr/>
        </p:nvSpPr>
        <p:spPr>
          <a:xfrm>
            <a:off x="733329" y="642797"/>
            <a:ext cx="6165411" cy="369332"/>
          </a:xfrm>
          <a:prstGeom prst="rect">
            <a:avLst/>
          </a:prstGeom>
          <a:noFill/>
        </p:spPr>
        <p:txBody>
          <a:bodyPr wrap="square" rtlCol="0">
            <a:spAutoFit/>
          </a:bodyPr>
          <a:lstStyle/>
          <a:p>
            <a:r>
              <a:rPr lang="fr-FR" b="1" dirty="0">
                <a:solidFill>
                  <a:srgbClr val="003300"/>
                </a:solidFill>
                <a:latin typeface="Calibri" panose="020F0502020204030204" pitchFamily="34" charset="0"/>
              </a:rPr>
              <a:t>9</a:t>
            </a:r>
            <a:r>
              <a:rPr lang="fr-FR" b="1" dirty="0" smtClean="0">
                <a:solidFill>
                  <a:srgbClr val="003300"/>
                </a:solidFill>
                <a:latin typeface="Calibri" panose="020F0502020204030204" pitchFamily="34" charset="0"/>
              </a:rPr>
              <a:t>. </a:t>
            </a:r>
            <a:r>
              <a:rPr lang="fr-FR" b="1" dirty="0">
                <a:solidFill>
                  <a:srgbClr val="003300"/>
                </a:solidFill>
              </a:rPr>
              <a:t>T</a:t>
            </a:r>
            <a:r>
              <a:rPr lang="fr-FR" b="1" dirty="0" smtClean="0">
                <a:solidFill>
                  <a:srgbClr val="003300"/>
                </a:solidFill>
              </a:rPr>
              <a:t>echniques </a:t>
            </a:r>
            <a:r>
              <a:rPr lang="fr-FR" b="1" dirty="0">
                <a:solidFill>
                  <a:srgbClr val="003300"/>
                </a:solidFill>
              </a:rPr>
              <a:t>de </a:t>
            </a:r>
            <a:r>
              <a:rPr lang="fr-FR" b="1" dirty="0" smtClean="0">
                <a:solidFill>
                  <a:srgbClr val="003300"/>
                </a:solidFill>
              </a:rPr>
              <a:t>manipulation </a:t>
            </a:r>
            <a:r>
              <a:rPr lang="fr-FR" b="1" dirty="0">
                <a:solidFill>
                  <a:srgbClr val="003300"/>
                </a:solidFill>
              </a:rPr>
              <a:t>et de </a:t>
            </a:r>
            <a:r>
              <a:rPr lang="fr-FR" b="1" dirty="0" smtClean="0">
                <a:solidFill>
                  <a:srgbClr val="003300"/>
                </a:solidFill>
              </a:rPr>
              <a:t>persuasion</a:t>
            </a:r>
            <a:endParaRPr lang="fr-FR" b="1" dirty="0">
              <a:solidFill>
                <a:srgbClr val="003300"/>
              </a:solidFill>
              <a:latin typeface="Calibri" panose="020F0502020204030204" pitchFamily="34" charset="0"/>
            </a:endParaRPr>
          </a:p>
        </p:txBody>
      </p:sp>
      <p:sp>
        <p:nvSpPr>
          <p:cNvPr id="5" name="ZoneTexte 4"/>
          <p:cNvSpPr txBox="1"/>
          <p:nvPr/>
        </p:nvSpPr>
        <p:spPr>
          <a:xfrm>
            <a:off x="733329" y="1140311"/>
            <a:ext cx="10594473" cy="5078313"/>
          </a:xfrm>
          <a:prstGeom prst="rect">
            <a:avLst/>
          </a:prstGeom>
          <a:noFill/>
        </p:spPr>
        <p:txBody>
          <a:bodyPr wrap="square" rtlCol="0">
            <a:spAutoFit/>
          </a:bodyPr>
          <a:lstStyle/>
          <a:p>
            <a:pPr algn="just"/>
            <a:r>
              <a:rPr lang="fr-FR" sz="1600" b="1" i="1" dirty="0">
                <a:solidFill>
                  <a:srgbClr val="003300"/>
                </a:solidFill>
              </a:rPr>
              <a:t>Amorçage: </a:t>
            </a:r>
            <a:r>
              <a:rPr lang="fr-FR" sz="1600" i="1" dirty="0">
                <a:solidFill>
                  <a:srgbClr val="003300"/>
                </a:solidFill>
              </a:rPr>
              <a:t>faire miroiter à quelqu'un des avantages fictifs pour l'amener à prendre une décision, et ne lui révéler la vérité qu'une fois sa décision prise.</a:t>
            </a:r>
            <a:endParaRPr lang="fr-FR" sz="1600" b="1" dirty="0">
              <a:solidFill>
                <a:srgbClr val="003300"/>
              </a:solidFill>
            </a:endParaRPr>
          </a:p>
          <a:p>
            <a:pPr algn="just"/>
            <a:r>
              <a:rPr lang="fr-FR" sz="1600" b="1" i="1" dirty="0">
                <a:solidFill>
                  <a:srgbClr val="003300"/>
                </a:solidFill>
              </a:rPr>
              <a:t>Leurre: </a:t>
            </a:r>
            <a:r>
              <a:rPr lang="fr-FR" sz="1600" i="1" dirty="0">
                <a:solidFill>
                  <a:srgbClr val="003300"/>
                </a:solidFill>
              </a:rPr>
              <a:t>promettre beaucoup </a:t>
            </a:r>
            <a:r>
              <a:rPr lang="fr-FR" sz="1600" i="1" dirty="0" smtClean="0">
                <a:solidFill>
                  <a:srgbClr val="003300"/>
                </a:solidFill>
              </a:rPr>
              <a:t>afin </a:t>
            </a:r>
            <a:r>
              <a:rPr lang="fr-FR" sz="1600" i="1" dirty="0">
                <a:solidFill>
                  <a:srgbClr val="003300"/>
                </a:solidFill>
              </a:rPr>
              <a:t>qu'une personne  s'engage, et, une fois qu'elle s'est engagée, </a:t>
            </a:r>
            <a:r>
              <a:rPr lang="fr-FR" sz="1600" i="1" dirty="0" smtClean="0">
                <a:solidFill>
                  <a:srgbClr val="003300"/>
                </a:solidFill>
              </a:rPr>
              <a:t>finalement </a:t>
            </a:r>
            <a:r>
              <a:rPr lang="fr-FR" sz="1600" i="1" dirty="0">
                <a:solidFill>
                  <a:srgbClr val="003300"/>
                </a:solidFill>
              </a:rPr>
              <a:t>lui offrir </a:t>
            </a:r>
            <a:r>
              <a:rPr lang="fr-FR" sz="1600" i="1" dirty="0" smtClean="0">
                <a:solidFill>
                  <a:srgbClr val="003300"/>
                </a:solidFill>
              </a:rPr>
              <a:t>moins.</a:t>
            </a:r>
            <a:endParaRPr lang="fr-FR" sz="1600" b="1" dirty="0">
              <a:solidFill>
                <a:srgbClr val="003300"/>
              </a:solidFill>
            </a:endParaRPr>
          </a:p>
          <a:p>
            <a:pPr algn="just"/>
            <a:r>
              <a:rPr lang="fr-FR" sz="1600" b="1" i="1" dirty="0">
                <a:solidFill>
                  <a:srgbClr val="003300"/>
                </a:solidFill>
              </a:rPr>
              <a:t>Crainte puis soulagement :</a:t>
            </a:r>
            <a:r>
              <a:rPr lang="fr-FR" sz="1600" i="1" dirty="0">
                <a:solidFill>
                  <a:srgbClr val="003300"/>
                </a:solidFill>
              </a:rPr>
              <a:t> faire peur à quelqu’un avant de le </a:t>
            </a:r>
            <a:r>
              <a:rPr lang="fr-FR" sz="1600" i="1" dirty="0" smtClean="0">
                <a:solidFill>
                  <a:srgbClr val="003300"/>
                </a:solidFill>
              </a:rPr>
              <a:t>rassurer, </a:t>
            </a:r>
            <a:r>
              <a:rPr lang="fr-FR" sz="1600" i="1" dirty="0">
                <a:solidFill>
                  <a:srgbClr val="003300"/>
                </a:solidFill>
              </a:rPr>
              <a:t>ce qui le fragilise et le rend plus facile à manipuler.</a:t>
            </a:r>
            <a:endParaRPr lang="fr-FR" sz="1600" b="1" dirty="0">
              <a:solidFill>
                <a:srgbClr val="003300"/>
              </a:solidFill>
            </a:endParaRPr>
          </a:p>
          <a:p>
            <a:pPr algn="just"/>
            <a:r>
              <a:rPr lang="fr-FR" sz="1600" b="1" i="1" dirty="0">
                <a:solidFill>
                  <a:srgbClr val="003300"/>
                </a:solidFill>
              </a:rPr>
              <a:t>Etiquetage :</a:t>
            </a:r>
            <a:r>
              <a:rPr lang="fr-FR" sz="1600" i="1" dirty="0">
                <a:solidFill>
                  <a:srgbClr val="003300"/>
                </a:solidFill>
              </a:rPr>
              <a:t> flatter un individu pour le disposer à faire ce qu’on souhaite le voir faire. </a:t>
            </a:r>
            <a:endParaRPr lang="fr-FR" sz="1600" b="1" dirty="0">
              <a:solidFill>
                <a:srgbClr val="003300"/>
              </a:solidFill>
            </a:endParaRPr>
          </a:p>
          <a:p>
            <a:pPr algn="just"/>
            <a:r>
              <a:rPr lang="fr-FR" sz="1600" b="1" i="1" dirty="0">
                <a:solidFill>
                  <a:srgbClr val="003300"/>
                </a:solidFill>
              </a:rPr>
              <a:t>Mais-vous-êtes-libre-de: </a:t>
            </a:r>
            <a:r>
              <a:rPr lang="fr-FR" sz="1600" i="1" dirty="0">
                <a:solidFill>
                  <a:srgbClr val="003300"/>
                </a:solidFill>
              </a:rPr>
              <a:t>insister sur la liberté de décision d'une personne pour qu'elle aille en fait dans votre sens. «Votez pour qui vous voulez! ».</a:t>
            </a:r>
            <a:endParaRPr lang="fr-FR" sz="1600" b="1" dirty="0">
              <a:solidFill>
                <a:srgbClr val="003300"/>
              </a:solidFill>
            </a:endParaRPr>
          </a:p>
          <a:p>
            <a:pPr algn="just"/>
            <a:r>
              <a:rPr lang="fr-FR" sz="1600" b="1" i="1" dirty="0">
                <a:solidFill>
                  <a:srgbClr val="003300"/>
                </a:solidFill>
              </a:rPr>
              <a:t>Sentiment de liberté: </a:t>
            </a:r>
            <a:r>
              <a:rPr lang="fr-FR" sz="1600" i="1" dirty="0">
                <a:solidFill>
                  <a:srgbClr val="003300"/>
                </a:solidFill>
              </a:rPr>
              <a:t>plus l'individu se trouve dans une situation de libre choix, plus son sentiment de liberté est fort, plus il est facile à manipuler.</a:t>
            </a:r>
            <a:endParaRPr lang="fr-FR" sz="1600" b="1" dirty="0">
              <a:solidFill>
                <a:srgbClr val="003300"/>
              </a:solidFill>
            </a:endParaRPr>
          </a:p>
          <a:p>
            <a:pPr algn="just"/>
            <a:r>
              <a:rPr lang="fr-FR" sz="1600" b="1" i="1" dirty="0" smtClean="0">
                <a:solidFill>
                  <a:srgbClr val="003300"/>
                </a:solidFill>
              </a:rPr>
              <a:t>Pied-dans-</a:t>
            </a:r>
            <a:r>
              <a:rPr lang="fr-FR" sz="1600" b="1" i="1" dirty="0" err="1" smtClean="0">
                <a:solidFill>
                  <a:srgbClr val="003300"/>
                </a:solidFill>
              </a:rPr>
              <a:t>Ia</a:t>
            </a:r>
            <a:r>
              <a:rPr lang="fr-FR" sz="1600" b="1" i="1" dirty="0" smtClean="0">
                <a:solidFill>
                  <a:srgbClr val="003300"/>
                </a:solidFill>
              </a:rPr>
              <a:t>-bouche</a:t>
            </a:r>
            <a:r>
              <a:rPr lang="fr-FR" sz="1600" b="1" i="1" dirty="0">
                <a:solidFill>
                  <a:srgbClr val="003300"/>
                </a:solidFill>
              </a:rPr>
              <a:t>: </a:t>
            </a:r>
            <a:r>
              <a:rPr lang="fr-FR" sz="1600" i="1" dirty="0">
                <a:solidFill>
                  <a:srgbClr val="003300"/>
                </a:solidFill>
              </a:rPr>
              <a:t>faire précéder sa requête d'une formule de </a:t>
            </a:r>
            <a:r>
              <a:rPr lang="fr-FR" sz="1600" i="1" dirty="0" smtClean="0">
                <a:solidFill>
                  <a:srgbClr val="003300"/>
                </a:solidFill>
              </a:rPr>
              <a:t>politesse</a:t>
            </a:r>
            <a:r>
              <a:rPr lang="fr-FR" sz="1600" b="1" dirty="0">
                <a:solidFill>
                  <a:srgbClr val="003300"/>
                </a:solidFill>
              </a:rPr>
              <a:t> </a:t>
            </a:r>
            <a:r>
              <a:rPr lang="fr-FR" sz="1600" i="1" dirty="0" smtClean="0">
                <a:solidFill>
                  <a:srgbClr val="003300"/>
                </a:solidFill>
              </a:rPr>
              <a:t>(&lt;&lt; </a:t>
            </a:r>
            <a:r>
              <a:rPr lang="fr-FR" sz="1600" i="1" dirty="0">
                <a:solidFill>
                  <a:srgbClr val="003300"/>
                </a:solidFill>
              </a:rPr>
              <a:t>Comment allez-vous? »),  qui met votre interlocuteur de bonne humeur.</a:t>
            </a:r>
            <a:endParaRPr lang="fr-FR" sz="1600" b="1" dirty="0">
              <a:solidFill>
                <a:srgbClr val="003300"/>
              </a:solidFill>
            </a:endParaRPr>
          </a:p>
          <a:p>
            <a:pPr algn="just"/>
            <a:r>
              <a:rPr lang="fr-FR" sz="1600" b="1" i="1" dirty="0">
                <a:solidFill>
                  <a:srgbClr val="003300"/>
                </a:solidFill>
              </a:rPr>
              <a:t>Pied-dans-</a:t>
            </a:r>
            <a:r>
              <a:rPr lang="fr-FR" sz="1600" b="1" i="1" dirty="0" err="1">
                <a:solidFill>
                  <a:srgbClr val="003300"/>
                </a:solidFill>
              </a:rPr>
              <a:t>Ia</a:t>
            </a:r>
            <a:r>
              <a:rPr lang="fr-FR" sz="1600" b="1" i="1" dirty="0">
                <a:solidFill>
                  <a:srgbClr val="003300"/>
                </a:solidFill>
              </a:rPr>
              <a:t>-porte: </a:t>
            </a:r>
            <a:r>
              <a:rPr lang="fr-FR" sz="1600" i="1" dirty="0">
                <a:solidFill>
                  <a:srgbClr val="003300"/>
                </a:solidFill>
              </a:rPr>
              <a:t>faire faire à quelqu'un une action apparemment anodine, pour l'amener à en faire une seconde, plus </a:t>
            </a:r>
            <a:r>
              <a:rPr lang="fr-FR" sz="1600" i="1" dirty="0" smtClean="0">
                <a:solidFill>
                  <a:srgbClr val="003300"/>
                </a:solidFill>
              </a:rPr>
              <a:t>importante ou grave.</a:t>
            </a:r>
            <a:endParaRPr lang="fr-FR" sz="1600" b="1" dirty="0">
              <a:solidFill>
                <a:srgbClr val="003300"/>
              </a:solidFill>
            </a:endParaRPr>
          </a:p>
          <a:p>
            <a:pPr algn="just"/>
            <a:r>
              <a:rPr lang="fr-FR" sz="1600" b="1" i="1" dirty="0">
                <a:solidFill>
                  <a:srgbClr val="003300"/>
                </a:solidFill>
              </a:rPr>
              <a:t>Porte-au-nez</a:t>
            </a:r>
            <a:r>
              <a:rPr lang="fr-FR" sz="1600" i="1" dirty="0">
                <a:solidFill>
                  <a:srgbClr val="003300"/>
                </a:solidFill>
              </a:rPr>
              <a:t> :</a:t>
            </a:r>
            <a:r>
              <a:rPr lang="fr-FR" sz="1600" b="1" i="1" dirty="0">
                <a:solidFill>
                  <a:srgbClr val="003300"/>
                </a:solidFill>
              </a:rPr>
              <a:t> </a:t>
            </a:r>
            <a:r>
              <a:rPr lang="fr-FR" sz="1600" i="1" dirty="0">
                <a:solidFill>
                  <a:srgbClr val="003300"/>
                </a:solidFill>
              </a:rPr>
              <a:t>formuler une demande exagérée, que votre interlocuteur ne peut que refuser, avant de revenir en arrière pour lui faire accepter une demande moins importante.</a:t>
            </a:r>
            <a:endParaRPr lang="fr-FR" sz="1600" b="1" dirty="0">
              <a:solidFill>
                <a:srgbClr val="003300"/>
              </a:solidFill>
            </a:endParaRPr>
          </a:p>
          <a:p>
            <a:pPr algn="just"/>
            <a:r>
              <a:rPr lang="fr-FR" sz="1600" b="1" i="1" dirty="0" smtClean="0">
                <a:solidFill>
                  <a:srgbClr val="003300"/>
                </a:solidFill>
              </a:rPr>
              <a:t>Toucher</a:t>
            </a:r>
            <a:r>
              <a:rPr lang="fr-FR" sz="1600" i="1" dirty="0">
                <a:solidFill>
                  <a:srgbClr val="003300"/>
                </a:solidFill>
              </a:rPr>
              <a:t>: il est prouvé que toucher quelqu'un l'incite davantage à faire ce qu'on lui demande.</a:t>
            </a:r>
            <a:endParaRPr lang="fr-FR" sz="1600" b="1" dirty="0">
              <a:solidFill>
                <a:srgbClr val="003300"/>
              </a:solidFill>
            </a:endParaRPr>
          </a:p>
          <a:p>
            <a:pPr algn="just"/>
            <a:r>
              <a:rPr lang="fr-FR" sz="1600" b="1" i="1" dirty="0" err="1">
                <a:solidFill>
                  <a:srgbClr val="003300"/>
                </a:solidFill>
              </a:rPr>
              <a:t>Un-peu-c'est-mieux-que-rien</a:t>
            </a:r>
            <a:r>
              <a:rPr lang="fr-FR" sz="1600" i="1" dirty="0">
                <a:solidFill>
                  <a:srgbClr val="003300"/>
                </a:solidFill>
              </a:rPr>
              <a:t>: inciter quelqu'un à faire un petit geste, même symbolique, en soulignant combien celui-ci sera important pour nous</a:t>
            </a:r>
            <a:r>
              <a:rPr lang="fr-FR" sz="1600" dirty="0" smtClean="0">
                <a:solidFill>
                  <a:srgbClr val="003300"/>
                </a:solidFill>
              </a:rPr>
              <a:t>.</a:t>
            </a:r>
          </a:p>
          <a:p>
            <a:pPr algn="just"/>
            <a:r>
              <a:rPr lang="fr-FR" sz="1600" dirty="0" smtClean="0">
                <a:solidFill>
                  <a:srgbClr val="003300"/>
                </a:solidFill>
              </a:rPr>
              <a:t>Source : </a:t>
            </a:r>
            <a:r>
              <a:rPr lang="fr-FR" sz="1600" dirty="0">
                <a:solidFill>
                  <a:srgbClr val="003300"/>
                </a:solidFill>
              </a:rPr>
              <a:t>Roger </a:t>
            </a:r>
            <a:r>
              <a:rPr lang="fr-FR" sz="1600" dirty="0" err="1">
                <a:solidFill>
                  <a:srgbClr val="003300"/>
                </a:solidFill>
              </a:rPr>
              <a:t>Garatti</a:t>
            </a:r>
            <a:r>
              <a:rPr lang="fr-FR" sz="1600" dirty="0">
                <a:solidFill>
                  <a:srgbClr val="003300"/>
                </a:solidFill>
              </a:rPr>
              <a:t> , version </a:t>
            </a:r>
            <a:r>
              <a:rPr lang="fr-FR" sz="1600" dirty="0" err="1">
                <a:solidFill>
                  <a:srgbClr val="003300"/>
                </a:solidFill>
              </a:rPr>
              <a:t>théatrale</a:t>
            </a:r>
            <a:r>
              <a:rPr lang="fr-FR" sz="1600" dirty="0">
                <a:solidFill>
                  <a:srgbClr val="003300"/>
                </a:solidFill>
              </a:rPr>
              <a:t>  du  </a:t>
            </a:r>
            <a:r>
              <a:rPr lang="fr-FR" sz="1600" i="1" dirty="0">
                <a:solidFill>
                  <a:srgbClr val="003300"/>
                </a:solidFill>
              </a:rPr>
              <a:t>Petit Traité de manipulation à l’usage des honnêtes gens</a:t>
            </a:r>
            <a:r>
              <a:rPr lang="fr-FR" sz="1600" dirty="0">
                <a:solidFill>
                  <a:srgbClr val="003300"/>
                </a:solidFill>
              </a:rPr>
              <a:t>, Presses universitaires Grenoble (PUG),  2007.</a:t>
            </a:r>
          </a:p>
        </p:txBody>
      </p:sp>
    </p:spTree>
    <p:extLst>
      <p:ext uri="{BB962C8B-B14F-4D97-AF65-F5344CB8AC3E}">
        <p14:creationId xmlns:p14="http://schemas.microsoft.com/office/powerpoint/2010/main" val="401554245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10913298" y="701950"/>
            <a:ext cx="542697" cy="310179"/>
          </a:xfrm>
        </p:spPr>
        <p:txBody>
          <a:bodyPr/>
          <a:lstStyle/>
          <a:p>
            <a:fld id="{D57F1E4F-1CFF-5643-939E-217C01CDF565}" type="slidenum">
              <a:rPr lang="en-US" smtClean="0"/>
              <a:pPr/>
              <a:t>77</a:t>
            </a:fld>
            <a:endParaRPr lang="en-US" dirty="0"/>
          </a:p>
        </p:txBody>
      </p:sp>
      <p:sp>
        <p:nvSpPr>
          <p:cNvPr id="3" name="ZoneTexte 2"/>
          <p:cNvSpPr txBox="1"/>
          <p:nvPr/>
        </p:nvSpPr>
        <p:spPr>
          <a:xfrm>
            <a:off x="733329" y="642797"/>
            <a:ext cx="6165411" cy="369332"/>
          </a:xfrm>
          <a:prstGeom prst="rect">
            <a:avLst/>
          </a:prstGeom>
          <a:noFill/>
        </p:spPr>
        <p:txBody>
          <a:bodyPr wrap="square" rtlCol="0">
            <a:spAutoFit/>
          </a:bodyPr>
          <a:lstStyle/>
          <a:p>
            <a:r>
              <a:rPr lang="fr-FR" b="1" dirty="0">
                <a:solidFill>
                  <a:srgbClr val="003300"/>
                </a:solidFill>
                <a:latin typeface="Calibri" panose="020F0502020204030204" pitchFamily="34" charset="0"/>
              </a:rPr>
              <a:t>9</a:t>
            </a:r>
            <a:r>
              <a:rPr lang="fr-FR" b="1" dirty="0" smtClean="0">
                <a:solidFill>
                  <a:srgbClr val="003300"/>
                </a:solidFill>
                <a:latin typeface="Calibri" panose="020F0502020204030204" pitchFamily="34" charset="0"/>
              </a:rPr>
              <a:t>. </a:t>
            </a:r>
            <a:r>
              <a:rPr lang="fr-FR" b="1" dirty="0">
                <a:solidFill>
                  <a:srgbClr val="003300"/>
                </a:solidFill>
              </a:rPr>
              <a:t>T</a:t>
            </a:r>
            <a:r>
              <a:rPr lang="fr-FR" b="1" dirty="0" smtClean="0">
                <a:solidFill>
                  <a:srgbClr val="003300"/>
                </a:solidFill>
              </a:rPr>
              <a:t>echniques </a:t>
            </a:r>
            <a:r>
              <a:rPr lang="fr-FR" b="1" dirty="0">
                <a:solidFill>
                  <a:srgbClr val="003300"/>
                </a:solidFill>
              </a:rPr>
              <a:t>de </a:t>
            </a:r>
            <a:r>
              <a:rPr lang="fr-FR" b="1" dirty="0" smtClean="0">
                <a:solidFill>
                  <a:srgbClr val="003300"/>
                </a:solidFill>
              </a:rPr>
              <a:t>manipulation </a:t>
            </a:r>
            <a:r>
              <a:rPr lang="fr-FR" b="1" dirty="0">
                <a:solidFill>
                  <a:srgbClr val="003300"/>
                </a:solidFill>
              </a:rPr>
              <a:t>et de </a:t>
            </a:r>
            <a:r>
              <a:rPr lang="fr-FR" b="1" dirty="0" smtClean="0">
                <a:solidFill>
                  <a:srgbClr val="003300"/>
                </a:solidFill>
              </a:rPr>
              <a:t>persuasion (suite)</a:t>
            </a:r>
            <a:endParaRPr lang="fr-FR" b="1" dirty="0">
              <a:solidFill>
                <a:srgbClr val="003300"/>
              </a:solidFill>
              <a:latin typeface="Calibri" panose="020F0502020204030204" pitchFamily="34" charset="0"/>
            </a:endParaRPr>
          </a:p>
        </p:txBody>
      </p:sp>
      <p:pic>
        <p:nvPicPr>
          <p:cNvPr id="6146" name="Picture 2" descr="D:\Users\blisan\Documents\divers\science\méthode scientifique\images\prophet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2577" y="1012129"/>
            <a:ext cx="6126163" cy="3314700"/>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5" descr="D:\Users\blisan\Documents\divers\science\méthode scientifique\images\tout va bien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25077" y="1012129"/>
            <a:ext cx="4094304" cy="2403178"/>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D:\Users\blisan\Documents\divers\science\méthode scientifique\images\manipulatio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80487" y="3766383"/>
            <a:ext cx="1524000" cy="19145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D:\Users\blisan\Documents\divers\science\méthode scientifique\images\atheisme-religion-peur-ignorance-secte-fanatisme-640x22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1024" y="4425117"/>
            <a:ext cx="4276253" cy="1469962"/>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D:\Users\blisan\Documents\divers\science\méthode scientifique\images\repetition.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37697" y="4326829"/>
            <a:ext cx="2505075" cy="1819275"/>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p:cNvSpPr txBox="1"/>
          <p:nvPr/>
        </p:nvSpPr>
        <p:spPr>
          <a:xfrm>
            <a:off x="733329" y="5993394"/>
            <a:ext cx="4897926" cy="276999"/>
          </a:xfrm>
          <a:prstGeom prst="rect">
            <a:avLst/>
          </a:prstGeom>
          <a:noFill/>
        </p:spPr>
        <p:txBody>
          <a:bodyPr wrap="square" rtlCol="0">
            <a:spAutoFit/>
          </a:bodyPr>
          <a:lstStyle/>
          <a:p>
            <a:pPr algn="ctr"/>
            <a:r>
              <a:rPr lang="fr-FR" sz="1200" dirty="0" smtClean="0">
                <a:solidFill>
                  <a:srgbClr val="003300"/>
                </a:solidFill>
              </a:rPr>
              <a:t>L’ignorance et la peur, les deux pivots de toutes les religions ?</a:t>
            </a:r>
            <a:endParaRPr lang="fr-FR" sz="1200" dirty="0">
              <a:solidFill>
                <a:srgbClr val="003300"/>
              </a:solidFill>
            </a:endParaRPr>
          </a:p>
        </p:txBody>
      </p:sp>
    </p:spTree>
    <p:extLst>
      <p:ext uri="{BB962C8B-B14F-4D97-AF65-F5344CB8AC3E}">
        <p14:creationId xmlns:p14="http://schemas.microsoft.com/office/powerpoint/2010/main" val="408567503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10902541" y="732729"/>
            <a:ext cx="542697" cy="279400"/>
          </a:xfrm>
        </p:spPr>
        <p:txBody>
          <a:bodyPr/>
          <a:lstStyle/>
          <a:p>
            <a:fld id="{D57F1E4F-1CFF-5643-939E-217C01CDF565}" type="slidenum">
              <a:rPr lang="en-US" smtClean="0"/>
              <a:pPr/>
              <a:t>78</a:t>
            </a:fld>
            <a:endParaRPr lang="en-US" dirty="0"/>
          </a:p>
        </p:txBody>
      </p:sp>
      <p:sp>
        <p:nvSpPr>
          <p:cNvPr id="3" name="ZoneTexte 2"/>
          <p:cNvSpPr txBox="1"/>
          <p:nvPr/>
        </p:nvSpPr>
        <p:spPr>
          <a:xfrm>
            <a:off x="733329" y="642797"/>
            <a:ext cx="6165411" cy="369332"/>
          </a:xfrm>
          <a:prstGeom prst="rect">
            <a:avLst/>
          </a:prstGeom>
          <a:noFill/>
        </p:spPr>
        <p:txBody>
          <a:bodyPr wrap="square" rtlCol="0">
            <a:spAutoFit/>
          </a:bodyPr>
          <a:lstStyle/>
          <a:p>
            <a:r>
              <a:rPr lang="fr-FR" b="1" dirty="0">
                <a:solidFill>
                  <a:srgbClr val="003300"/>
                </a:solidFill>
                <a:latin typeface="Calibri" panose="020F0502020204030204" pitchFamily="34" charset="0"/>
              </a:rPr>
              <a:t>9</a:t>
            </a:r>
            <a:r>
              <a:rPr lang="fr-FR" b="1" dirty="0" smtClean="0">
                <a:solidFill>
                  <a:srgbClr val="003300"/>
                </a:solidFill>
                <a:latin typeface="Calibri" panose="020F0502020204030204" pitchFamily="34" charset="0"/>
              </a:rPr>
              <a:t>. </a:t>
            </a:r>
            <a:r>
              <a:rPr lang="fr-FR" b="1" dirty="0">
                <a:solidFill>
                  <a:srgbClr val="003300"/>
                </a:solidFill>
              </a:rPr>
              <a:t>T</a:t>
            </a:r>
            <a:r>
              <a:rPr lang="fr-FR" b="1" dirty="0" smtClean="0">
                <a:solidFill>
                  <a:srgbClr val="003300"/>
                </a:solidFill>
              </a:rPr>
              <a:t>echniques </a:t>
            </a:r>
            <a:r>
              <a:rPr lang="fr-FR" b="1" dirty="0">
                <a:solidFill>
                  <a:srgbClr val="003300"/>
                </a:solidFill>
              </a:rPr>
              <a:t>de </a:t>
            </a:r>
            <a:r>
              <a:rPr lang="fr-FR" b="1" dirty="0" smtClean="0">
                <a:solidFill>
                  <a:srgbClr val="003300"/>
                </a:solidFill>
              </a:rPr>
              <a:t>manipulation </a:t>
            </a:r>
            <a:r>
              <a:rPr lang="fr-FR" b="1" dirty="0">
                <a:solidFill>
                  <a:srgbClr val="003300"/>
                </a:solidFill>
              </a:rPr>
              <a:t>et de persuasion </a:t>
            </a:r>
            <a:r>
              <a:rPr lang="fr-FR" b="1" dirty="0" smtClean="0">
                <a:solidFill>
                  <a:srgbClr val="003300"/>
                </a:solidFill>
              </a:rPr>
              <a:t>(suite)</a:t>
            </a:r>
            <a:endParaRPr lang="fr-FR" b="1" dirty="0">
              <a:solidFill>
                <a:srgbClr val="003300"/>
              </a:solidFill>
              <a:latin typeface="Calibri" panose="020F0502020204030204" pitchFamily="34" charset="0"/>
            </a:endParaRPr>
          </a:p>
        </p:txBody>
      </p:sp>
      <p:sp>
        <p:nvSpPr>
          <p:cNvPr id="4" name="ZoneTexte 3"/>
          <p:cNvSpPr txBox="1"/>
          <p:nvPr/>
        </p:nvSpPr>
        <p:spPr>
          <a:xfrm>
            <a:off x="733329" y="1183341"/>
            <a:ext cx="10583716" cy="5078313"/>
          </a:xfrm>
          <a:prstGeom prst="rect">
            <a:avLst/>
          </a:prstGeom>
          <a:noFill/>
        </p:spPr>
        <p:txBody>
          <a:bodyPr wrap="square" rtlCol="0">
            <a:spAutoFit/>
          </a:bodyPr>
          <a:lstStyle/>
          <a:p>
            <a:pPr algn="just"/>
            <a:r>
              <a:rPr lang="fr-FR" dirty="0" smtClean="0">
                <a:solidFill>
                  <a:srgbClr val="003300"/>
                </a:solidFill>
              </a:rPr>
              <a:t>9.1. </a:t>
            </a:r>
            <a:r>
              <a:rPr lang="fr-FR" u="sng" dirty="0" smtClean="0">
                <a:solidFill>
                  <a:srgbClr val="003300"/>
                </a:solidFill>
              </a:rPr>
              <a:t>L’enlisement </a:t>
            </a:r>
            <a:r>
              <a:rPr lang="fr-FR" u="sng" dirty="0">
                <a:solidFill>
                  <a:srgbClr val="003300"/>
                </a:solidFill>
              </a:rPr>
              <a:t>dans l’erreur à la base de la manipulation</a:t>
            </a:r>
          </a:p>
          <a:p>
            <a:pPr algn="just"/>
            <a:endParaRPr lang="fr-FR" i="1" dirty="0" smtClean="0">
              <a:solidFill>
                <a:srgbClr val="003300"/>
              </a:solidFill>
            </a:endParaRPr>
          </a:p>
          <a:p>
            <a:pPr algn="just"/>
            <a:r>
              <a:rPr lang="fr-FR" i="1" dirty="0" smtClean="0">
                <a:solidFill>
                  <a:srgbClr val="003300"/>
                </a:solidFill>
              </a:rPr>
              <a:t>«</a:t>
            </a:r>
            <a:r>
              <a:rPr lang="fr-FR" i="1" dirty="0">
                <a:solidFill>
                  <a:srgbClr val="003300"/>
                </a:solidFill>
              </a:rPr>
              <a:t> Les techniques de manipulation sont à la base du marketing. Selon </a:t>
            </a:r>
            <a:r>
              <a:rPr lang="fr-FR" i="1" dirty="0" smtClean="0">
                <a:solidFill>
                  <a:srgbClr val="003300"/>
                </a:solidFill>
              </a:rPr>
              <a:t>[le psychiatre] </a:t>
            </a:r>
            <a:r>
              <a:rPr lang="fr-FR" i="1" dirty="0" err="1" smtClean="0">
                <a:solidFill>
                  <a:srgbClr val="003300"/>
                </a:solidFill>
              </a:rPr>
              <a:t>Abgrall</a:t>
            </a:r>
            <a:r>
              <a:rPr lang="fr-FR" i="1" dirty="0">
                <a:solidFill>
                  <a:srgbClr val="003300"/>
                </a:solidFill>
              </a:rPr>
              <a:t>, le but des images publicitaires est d’appâter le client potentiel. Il faut que, même s’il a été berné par un commerçant lors d’un achat inutile ou peu conforme à ses désirs, le client, par amour propre, explique tout ce qu’il peut faire avec son achat. »</a:t>
            </a:r>
            <a:endParaRPr lang="fr-FR" dirty="0">
              <a:solidFill>
                <a:srgbClr val="003300"/>
              </a:solidFill>
            </a:endParaRPr>
          </a:p>
          <a:p>
            <a:pPr algn="just"/>
            <a:r>
              <a:rPr lang="fr-FR" dirty="0">
                <a:solidFill>
                  <a:srgbClr val="003300"/>
                </a:solidFill>
              </a:rPr>
              <a:t>De même, une personne ayant souscrit à un premier stage dans une secte trouvera souvent un justificatif à son engagement pour s’inscrire à d’autres.</a:t>
            </a:r>
          </a:p>
          <a:p>
            <a:pPr algn="just"/>
            <a:r>
              <a:rPr lang="fr-FR" dirty="0">
                <a:solidFill>
                  <a:srgbClr val="003300"/>
                </a:solidFill>
              </a:rPr>
              <a:t>Beaucoup d’individus finissent souvent par être intimement persuadés du bien-fondé de leur nouvelle opinion.</a:t>
            </a:r>
          </a:p>
          <a:p>
            <a:pPr algn="just"/>
            <a:r>
              <a:rPr lang="fr-FR" dirty="0">
                <a:solidFill>
                  <a:srgbClr val="003300"/>
                </a:solidFill>
              </a:rPr>
              <a:t>On appelle « escalade d’engagement », « </a:t>
            </a:r>
            <a:r>
              <a:rPr lang="fr-FR" i="1" dirty="0">
                <a:solidFill>
                  <a:srgbClr val="003300"/>
                </a:solidFill>
              </a:rPr>
              <a:t>cette tendance que manifestent les gens à s’accrocher à une décision initiale, même lorsqu’elle est clairement remise en question par les faits. Tout se passe comme si le sujet préférait s’enfoncer plutôt que de reconnaître une erreur initiale d’analyse, de jugement ou d’appréciation.</a:t>
            </a:r>
            <a:r>
              <a:rPr lang="fr-FR" dirty="0">
                <a:solidFill>
                  <a:srgbClr val="003300"/>
                </a:solidFill>
              </a:rPr>
              <a:t> » </a:t>
            </a:r>
            <a:r>
              <a:rPr lang="fr-FR" dirty="0" smtClean="0">
                <a:solidFill>
                  <a:srgbClr val="003300"/>
                </a:solidFill>
              </a:rPr>
              <a:t> (°)(+). Fait susceptible de porter un grand coup à l’égo de cette personne.</a:t>
            </a:r>
            <a:endParaRPr lang="fr-FR" dirty="0">
              <a:solidFill>
                <a:srgbClr val="003300"/>
              </a:solidFill>
            </a:endParaRPr>
          </a:p>
          <a:p>
            <a:pPr algn="just" hangingPunct="0"/>
            <a:endParaRPr lang="fr-FR" dirty="0" smtClean="0">
              <a:solidFill>
                <a:srgbClr val="003300"/>
              </a:solidFill>
            </a:endParaRPr>
          </a:p>
          <a:p>
            <a:pPr algn="just" hangingPunct="0"/>
            <a:r>
              <a:rPr lang="fr-FR" dirty="0" smtClean="0">
                <a:solidFill>
                  <a:srgbClr val="003300"/>
                </a:solidFill>
              </a:rPr>
              <a:t>(°) Robert </a:t>
            </a:r>
            <a:r>
              <a:rPr lang="fr-FR" dirty="0">
                <a:solidFill>
                  <a:srgbClr val="003300"/>
                </a:solidFill>
              </a:rPr>
              <a:t>Vincent Joule et Jean-Léon </a:t>
            </a:r>
            <a:r>
              <a:rPr lang="fr-FR" dirty="0" err="1">
                <a:solidFill>
                  <a:srgbClr val="003300"/>
                </a:solidFill>
              </a:rPr>
              <a:t>Beauvois</a:t>
            </a:r>
            <a:r>
              <a:rPr lang="fr-FR" dirty="0">
                <a:solidFill>
                  <a:srgbClr val="003300"/>
                </a:solidFill>
              </a:rPr>
              <a:t>, </a:t>
            </a:r>
            <a:r>
              <a:rPr lang="fr-FR" i="1" dirty="0">
                <a:solidFill>
                  <a:srgbClr val="003300"/>
                </a:solidFill>
              </a:rPr>
              <a:t>Petit Traité de manipulation à l’usage des honnêtes gens</a:t>
            </a:r>
            <a:r>
              <a:rPr lang="fr-FR" dirty="0">
                <a:solidFill>
                  <a:srgbClr val="003300"/>
                </a:solidFill>
              </a:rPr>
              <a:t>, Presses universitaires de  Grenoble (PUG), 2002.</a:t>
            </a:r>
          </a:p>
          <a:p>
            <a:pPr algn="just" hangingPunct="0"/>
            <a:r>
              <a:rPr lang="fr-FR" dirty="0" smtClean="0">
                <a:solidFill>
                  <a:srgbClr val="003300"/>
                </a:solidFill>
              </a:rPr>
              <a:t>(+) Christian </a:t>
            </a:r>
            <a:r>
              <a:rPr lang="fr-FR" dirty="0">
                <a:solidFill>
                  <a:srgbClr val="003300"/>
                </a:solidFill>
              </a:rPr>
              <a:t>Morel,</a:t>
            </a:r>
            <a:r>
              <a:rPr lang="fr-FR" i="1" dirty="0">
                <a:solidFill>
                  <a:srgbClr val="003300"/>
                </a:solidFill>
              </a:rPr>
              <a:t> Les Décisions absurdes,,</a:t>
            </a:r>
            <a:r>
              <a:rPr lang="fr-FR" dirty="0">
                <a:solidFill>
                  <a:srgbClr val="003300"/>
                </a:solidFill>
              </a:rPr>
              <a:t> Gallimard, 2002, Collection « Bibliothèque des sciences humaines </a:t>
            </a:r>
            <a:r>
              <a:rPr lang="fr-FR" dirty="0" smtClean="0">
                <a:solidFill>
                  <a:srgbClr val="003300"/>
                </a:solidFill>
              </a:rPr>
              <a:t>».</a:t>
            </a:r>
            <a:endParaRPr lang="fr-FR" dirty="0">
              <a:solidFill>
                <a:srgbClr val="003300"/>
              </a:solidFill>
            </a:endParaRPr>
          </a:p>
        </p:txBody>
      </p:sp>
    </p:spTree>
    <p:extLst>
      <p:ext uri="{BB962C8B-B14F-4D97-AF65-F5344CB8AC3E}">
        <p14:creationId xmlns:p14="http://schemas.microsoft.com/office/powerpoint/2010/main" val="139711795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10902541" y="732729"/>
            <a:ext cx="542697" cy="279400"/>
          </a:xfrm>
        </p:spPr>
        <p:txBody>
          <a:bodyPr/>
          <a:lstStyle/>
          <a:p>
            <a:fld id="{D57F1E4F-1CFF-5643-939E-217C01CDF565}" type="slidenum">
              <a:rPr lang="en-US" smtClean="0"/>
              <a:pPr/>
              <a:t>79</a:t>
            </a:fld>
            <a:endParaRPr lang="en-US" dirty="0"/>
          </a:p>
        </p:txBody>
      </p:sp>
      <p:sp>
        <p:nvSpPr>
          <p:cNvPr id="3" name="ZoneTexte 2"/>
          <p:cNvSpPr txBox="1"/>
          <p:nvPr/>
        </p:nvSpPr>
        <p:spPr>
          <a:xfrm>
            <a:off x="733329" y="642797"/>
            <a:ext cx="6165411" cy="369332"/>
          </a:xfrm>
          <a:prstGeom prst="rect">
            <a:avLst/>
          </a:prstGeom>
          <a:noFill/>
        </p:spPr>
        <p:txBody>
          <a:bodyPr wrap="square" rtlCol="0">
            <a:spAutoFit/>
          </a:bodyPr>
          <a:lstStyle/>
          <a:p>
            <a:r>
              <a:rPr lang="fr-FR" b="1" dirty="0">
                <a:solidFill>
                  <a:srgbClr val="003300"/>
                </a:solidFill>
                <a:latin typeface="Calibri" panose="020F0502020204030204" pitchFamily="34" charset="0"/>
              </a:rPr>
              <a:t>9</a:t>
            </a:r>
            <a:r>
              <a:rPr lang="fr-FR" b="1" dirty="0" smtClean="0">
                <a:solidFill>
                  <a:srgbClr val="003300"/>
                </a:solidFill>
                <a:latin typeface="Calibri" panose="020F0502020204030204" pitchFamily="34" charset="0"/>
              </a:rPr>
              <a:t>. </a:t>
            </a:r>
            <a:r>
              <a:rPr lang="fr-FR" b="1" dirty="0">
                <a:solidFill>
                  <a:srgbClr val="003300"/>
                </a:solidFill>
              </a:rPr>
              <a:t>T</a:t>
            </a:r>
            <a:r>
              <a:rPr lang="fr-FR" b="1" dirty="0" smtClean="0">
                <a:solidFill>
                  <a:srgbClr val="003300"/>
                </a:solidFill>
              </a:rPr>
              <a:t>echniques </a:t>
            </a:r>
            <a:r>
              <a:rPr lang="fr-FR" b="1" dirty="0">
                <a:solidFill>
                  <a:srgbClr val="003300"/>
                </a:solidFill>
              </a:rPr>
              <a:t>de </a:t>
            </a:r>
            <a:r>
              <a:rPr lang="fr-FR" b="1" dirty="0" smtClean="0">
                <a:solidFill>
                  <a:srgbClr val="003300"/>
                </a:solidFill>
              </a:rPr>
              <a:t>manipulation </a:t>
            </a:r>
            <a:r>
              <a:rPr lang="fr-FR" b="1" dirty="0">
                <a:solidFill>
                  <a:srgbClr val="003300"/>
                </a:solidFill>
              </a:rPr>
              <a:t>et de persuasion </a:t>
            </a:r>
            <a:r>
              <a:rPr lang="fr-FR" b="1" dirty="0" smtClean="0">
                <a:solidFill>
                  <a:srgbClr val="003300"/>
                </a:solidFill>
              </a:rPr>
              <a:t>(suite)</a:t>
            </a:r>
            <a:endParaRPr lang="fr-FR" b="1" dirty="0">
              <a:solidFill>
                <a:srgbClr val="003300"/>
              </a:solidFill>
              <a:latin typeface="Calibri" panose="020F0502020204030204" pitchFamily="34" charset="0"/>
            </a:endParaRPr>
          </a:p>
        </p:txBody>
      </p:sp>
      <p:sp>
        <p:nvSpPr>
          <p:cNvPr id="4" name="ZoneTexte 3"/>
          <p:cNvSpPr txBox="1"/>
          <p:nvPr/>
        </p:nvSpPr>
        <p:spPr>
          <a:xfrm>
            <a:off x="733329" y="1097735"/>
            <a:ext cx="10583716" cy="369332"/>
          </a:xfrm>
          <a:prstGeom prst="rect">
            <a:avLst/>
          </a:prstGeom>
          <a:noFill/>
        </p:spPr>
        <p:txBody>
          <a:bodyPr wrap="square" rtlCol="0">
            <a:spAutoFit/>
          </a:bodyPr>
          <a:lstStyle/>
          <a:p>
            <a:pPr algn="just"/>
            <a:r>
              <a:rPr lang="fr-FR" dirty="0" smtClean="0">
                <a:solidFill>
                  <a:srgbClr val="003300"/>
                </a:solidFill>
              </a:rPr>
              <a:t>9.2. </a:t>
            </a:r>
            <a:r>
              <a:rPr lang="fr-FR" u="sng" dirty="0">
                <a:solidFill>
                  <a:srgbClr val="003300"/>
                </a:solidFill>
              </a:rPr>
              <a:t>L’influence sociale ou la pression sociale</a:t>
            </a:r>
          </a:p>
        </p:txBody>
      </p:sp>
      <p:sp>
        <p:nvSpPr>
          <p:cNvPr id="5" name="ZoneTexte 4"/>
          <p:cNvSpPr txBox="1"/>
          <p:nvPr/>
        </p:nvSpPr>
        <p:spPr>
          <a:xfrm>
            <a:off x="733329" y="1552673"/>
            <a:ext cx="10583716" cy="5078313"/>
          </a:xfrm>
          <a:prstGeom prst="rect">
            <a:avLst/>
          </a:prstGeom>
          <a:noFill/>
        </p:spPr>
        <p:txBody>
          <a:bodyPr wrap="square" rtlCol="0">
            <a:spAutoFit/>
          </a:bodyPr>
          <a:lstStyle/>
          <a:p>
            <a:pPr algn="just"/>
            <a:r>
              <a:rPr lang="fr-FR" sz="1700" dirty="0">
                <a:solidFill>
                  <a:srgbClr val="003300"/>
                </a:solidFill>
              </a:rPr>
              <a:t>L’influence sociale ou la pression sociale est l’influence exercée par un </a:t>
            </a:r>
            <a:r>
              <a:rPr lang="fr-FR" sz="1700" u="sng" dirty="0">
                <a:solidFill>
                  <a:srgbClr val="003300"/>
                </a:solidFill>
                <a:hlinkClick r:id="rId2" tooltip="Effet de groupe"/>
              </a:rPr>
              <a:t>groupe</a:t>
            </a:r>
            <a:r>
              <a:rPr lang="fr-FR" sz="1700" dirty="0">
                <a:solidFill>
                  <a:srgbClr val="003300"/>
                </a:solidFill>
              </a:rPr>
              <a:t> sur chacun de ses membres aboutissant à lui imposer ses normes dominantes en matière d’</a:t>
            </a:r>
            <a:r>
              <a:rPr lang="fr-FR" sz="1700" u="sng" dirty="0">
                <a:solidFill>
                  <a:srgbClr val="003300"/>
                </a:solidFill>
                <a:hlinkClick r:id="rId3" tooltip="Attitude"/>
              </a:rPr>
              <a:t>attitude</a:t>
            </a:r>
            <a:r>
              <a:rPr lang="fr-FR" sz="1700" dirty="0">
                <a:solidFill>
                  <a:srgbClr val="003300"/>
                </a:solidFill>
              </a:rPr>
              <a:t> et de </a:t>
            </a:r>
            <a:r>
              <a:rPr lang="fr-FR" sz="1700" u="sng" dirty="0">
                <a:solidFill>
                  <a:srgbClr val="003300"/>
                </a:solidFill>
                <a:hlinkClick r:id="rId4" tooltip="Comportement"/>
              </a:rPr>
              <a:t>comportement</a:t>
            </a:r>
            <a:r>
              <a:rPr lang="fr-FR" sz="1700" dirty="0">
                <a:solidFill>
                  <a:srgbClr val="003300"/>
                </a:solidFill>
              </a:rPr>
              <a:t>. On distingue classiquement trois types d’influence sociale : le </a:t>
            </a:r>
            <a:r>
              <a:rPr lang="fr-FR" sz="1700" u="sng" dirty="0">
                <a:solidFill>
                  <a:srgbClr val="003300"/>
                </a:solidFill>
                <a:hlinkClick r:id="rId5" tooltip="Conformisme"/>
              </a:rPr>
              <a:t>conformisme</a:t>
            </a:r>
            <a:r>
              <a:rPr lang="fr-FR" sz="1700" dirty="0">
                <a:solidFill>
                  <a:srgbClr val="003300"/>
                </a:solidFill>
              </a:rPr>
              <a:t> (c’est se conformer à l’opinion de la majorité), la soumission à l’</a:t>
            </a:r>
            <a:r>
              <a:rPr lang="fr-FR" sz="1700" u="sng" dirty="0">
                <a:solidFill>
                  <a:srgbClr val="003300"/>
                </a:solidFill>
                <a:hlinkClick r:id="rId6" tooltip="Autorité"/>
              </a:rPr>
              <a:t>autorité</a:t>
            </a:r>
            <a:r>
              <a:rPr lang="fr-FR" sz="1700" dirty="0">
                <a:solidFill>
                  <a:srgbClr val="003300"/>
                </a:solidFill>
              </a:rPr>
              <a:t>, l’</a:t>
            </a:r>
            <a:r>
              <a:rPr lang="fr-FR" sz="1700" u="sng" dirty="0">
                <a:solidFill>
                  <a:srgbClr val="003300"/>
                </a:solidFill>
                <a:hlinkClick r:id="rId7" tooltip="Innovation"/>
              </a:rPr>
              <a:t>innovation</a:t>
            </a:r>
            <a:r>
              <a:rPr lang="fr-FR" sz="1700" dirty="0">
                <a:solidFill>
                  <a:srgbClr val="003300"/>
                </a:solidFill>
              </a:rPr>
              <a:t> (la fascination pour tout ce qui est nouveau).</a:t>
            </a:r>
          </a:p>
          <a:p>
            <a:pPr algn="just"/>
            <a:r>
              <a:rPr lang="fr-FR" sz="1700" dirty="0">
                <a:solidFill>
                  <a:srgbClr val="003300"/>
                </a:solidFill>
              </a:rPr>
              <a:t>Dans le domaine du conformisme, sont connues les expériences de Solomon Asch </a:t>
            </a:r>
            <a:r>
              <a:rPr lang="fr-FR" sz="1700" dirty="0" smtClean="0">
                <a:solidFill>
                  <a:srgbClr val="003300"/>
                </a:solidFill>
              </a:rPr>
              <a:t>(°).</a:t>
            </a:r>
            <a:endParaRPr lang="fr-FR" sz="1700" dirty="0">
              <a:solidFill>
                <a:srgbClr val="003300"/>
              </a:solidFill>
            </a:endParaRPr>
          </a:p>
          <a:p>
            <a:pPr algn="just"/>
            <a:r>
              <a:rPr lang="en-GB" sz="1700" dirty="0" smtClean="0">
                <a:solidFill>
                  <a:srgbClr val="003300"/>
                </a:solidFill>
              </a:rPr>
              <a:t>(°) Solomon </a:t>
            </a:r>
            <a:r>
              <a:rPr lang="en-GB" sz="1700" dirty="0">
                <a:solidFill>
                  <a:srgbClr val="003300"/>
                </a:solidFill>
              </a:rPr>
              <a:t>E. Asch, </a:t>
            </a:r>
            <a:r>
              <a:rPr lang="en-GB" sz="1700" i="1" dirty="0">
                <a:solidFill>
                  <a:srgbClr val="003300"/>
                </a:solidFill>
              </a:rPr>
              <a:t>Social Psychology</a:t>
            </a:r>
            <a:r>
              <a:rPr lang="en-GB" sz="1700" dirty="0">
                <a:solidFill>
                  <a:srgbClr val="003300"/>
                </a:solidFill>
              </a:rPr>
              <a:t>, Prentice Hall, New York, 1952, &amp; Oxford University Press, New York 1987</a:t>
            </a:r>
            <a:r>
              <a:rPr lang="en-GB" sz="1700" dirty="0" smtClean="0">
                <a:solidFill>
                  <a:srgbClr val="003300"/>
                </a:solidFill>
              </a:rPr>
              <a:t>.</a:t>
            </a:r>
          </a:p>
          <a:p>
            <a:pPr algn="just"/>
            <a:endParaRPr lang="en-GB" sz="1700" dirty="0">
              <a:solidFill>
                <a:srgbClr val="003300"/>
              </a:solidFill>
            </a:endParaRPr>
          </a:p>
          <a:p>
            <a:pPr algn="just"/>
            <a:r>
              <a:rPr lang="fr-FR" sz="1700" u="sng" dirty="0">
                <a:solidFill>
                  <a:srgbClr val="003300"/>
                </a:solidFill>
              </a:rPr>
              <a:t>L’expérience de Solomon Asch : </a:t>
            </a:r>
            <a:endParaRPr lang="fr-FR" sz="1700" dirty="0">
              <a:solidFill>
                <a:srgbClr val="003300"/>
              </a:solidFill>
            </a:endParaRPr>
          </a:p>
          <a:p>
            <a:pPr algn="just"/>
            <a:endParaRPr lang="fr-FR" sz="1700" dirty="0" smtClean="0">
              <a:solidFill>
                <a:srgbClr val="003300"/>
              </a:solidFill>
            </a:endParaRPr>
          </a:p>
          <a:p>
            <a:pPr algn="just"/>
            <a:r>
              <a:rPr lang="fr-FR" sz="1700" dirty="0" smtClean="0">
                <a:solidFill>
                  <a:srgbClr val="003300"/>
                </a:solidFill>
              </a:rPr>
              <a:t>Le </a:t>
            </a:r>
            <a:r>
              <a:rPr lang="fr-FR" sz="1700" dirty="0">
                <a:solidFill>
                  <a:srgbClr val="003300"/>
                </a:solidFill>
              </a:rPr>
              <a:t>psychologue américain Solomon E. Asch (1907-1996) a réuni en laboratoire des groupes de personnes devant théoriquement participer à une étude traitant de la perception visuelle. Il s’agit de comparer la longueur de trois lignes à la longueur d’une ligne étalon. Or manifestement, l’une des lignes est rigoureusement de la même longueur que la ligne étalon, alors que les deux autres sont de longueur différente</a:t>
            </a:r>
            <a:r>
              <a:rPr lang="fr-FR" sz="1700" dirty="0" smtClean="0">
                <a:solidFill>
                  <a:srgbClr val="003300"/>
                </a:solidFill>
              </a:rPr>
              <a:t>. </a:t>
            </a:r>
            <a:r>
              <a:rPr lang="fr-FR" sz="1700" dirty="0">
                <a:solidFill>
                  <a:srgbClr val="003300"/>
                </a:solidFill>
              </a:rPr>
              <a:t>L’expérience met en jeu un groupe composé de 7 à 9 « compères » (des complices du chercheur, les « initiés ») et d’un sujet « naïf » (le véritable sujet de l’expérience). Les initiés doivent donner des réponses unanimes volontairement erronées dans les 2/3 des cas. Chacun donne sa réponse en présence de tous les autres. Le sujet non-initié intervient toujours en avant-dernière position, subissant ainsi la pression des initiés. La tâche proposée au groupe est la suivante : il va s’agir de comparer un segment témoin à trois autres, parmi lesquels un seul a la même longueur que le segment témoin.</a:t>
            </a:r>
          </a:p>
          <a:p>
            <a:pPr algn="just"/>
            <a:endParaRPr lang="fr-FR" dirty="0">
              <a:solidFill>
                <a:srgbClr val="003300"/>
              </a:solidFill>
            </a:endParaRPr>
          </a:p>
        </p:txBody>
      </p:sp>
    </p:spTree>
    <p:extLst>
      <p:ext uri="{BB962C8B-B14F-4D97-AF65-F5344CB8AC3E}">
        <p14:creationId xmlns:p14="http://schemas.microsoft.com/office/powerpoint/2010/main" val="41075345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11365119" y="6463852"/>
            <a:ext cx="542697" cy="279400"/>
          </a:xfrm>
        </p:spPr>
        <p:txBody>
          <a:bodyPr/>
          <a:lstStyle/>
          <a:p>
            <a:fld id="{D57F1E4F-1CFF-5643-939E-217C01CDF565}" type="slidenum">
              <a:rPr lang="en-US" smtClean="0"/>
              <a:pPr/>
              <a:t>8</a:t>
            </a:fld>
            <a:endParaRPr lang="en-US" dirty="0"/>
          </a:p>
        </p:txBody>
      </p:sp>
      <p:sp>
        <p:nvSpPr>
          <p:cNvPr id="3" name="ZoneTexte 2"/>
          <p:cNvSpPr txBox="1"/>
          <p:nvPr/>
        </p:nvSpPr>
        <p:spPr>
          <a:xfrm>
            <a:off x="742277" y="731520"/>
            <a:ext cx="6909777" cy="369332"/>
          </a:xfrm>
          <a:prstGeom prst="rect">
            <a:avLst/>
          </a:prstGeom>
          <a:noFill/>
        </p:spPr>
        <p:txBody>
          <a:bodyPr wrap="none" rtlCol="0">
            <a:spAutoFit/>
          </a:bodyPr>
          <a:lstStyle/>
          <a:p>
            <a:r>
              <a:rPr lang="fr-FR" b="1" dirty="0">
                <a:solidFill>
                  <a:schemeClr val="accent2">
                    <a:lumMod val="50000"/>
                  </a:schemeClr>
                </a:solidFill>
                <a:latin typeface="Calibri" panose="020F0502020204030204" pitchFamily="34" charset="0"/>
              </a:rPr>
              <a:t>5</a:t>
            </a:r>
            <a:r>
              <a:rPr lang="fr-FR" b="1" dirty="0" smtClean="0">
                <a:solidFill>
                  <a:schemeClr val="accent2">
                    <a:lumMod val="50000"/>
                  </a:schemeClr>
                </a:solidFill>
                <a:latin typeface="Calibri" panose="020F0502020204030204" pitchFamily="34" charset="0"/>
              </a:rPr>
              <a:t>. L’interprétation religieuse d’un fait VS son interprétation scientifique</a:t>
            </a:r>
            <a:endParaRPr lang="fr-FR" b="1" dirty="0">
              <a:solidFill>
                <a:schemeClr val="accent2">
                  <a:lumMod val="50000"/>
                </a:schemeClr>
              </a:solidFill>
              <a:latin typeface="Calibri" panose="020F0502020204030204" pitchFamily="34" charset="0"/>
            </a:endParaRPr>
          </a:p>
        </p:txBody>
      </p:sp>
      <p:sp>
        <p:nvSpPr>
          <p:cNvPr id="4" name="ZoneTexte 3"/>
          <p:cNvSpPr txBox="1"/>
          <p:nvPr/>
        </p:nvSpPr>
        <p:spPr>
          <a:xfrm>
            <a:off x="742277" y="1105005"/>
            <a:ext cx="9008305" cy="369332"/>
          </a:xfrm>
          <a:prstGeom prst="rect">
            <a:avLst/>
          </a:prstGeom>
          <a:noFill/>
        </p:spPr>
        <p:txBody>
          <a:bodyPr wrap="square" rtlCol="0">
            <a:spAutoFit/>
          </a:bodyPr>
          <a:lstStyle/>
          <a:p>
            <a:pPr algn="just"/>
            <a:r>
              <a:rPr lang="fr-FR" b="1" dirty="0" smtClean="0">
                <a:solidFill>
                  <a:schemeClr val="accent2">
                    <a:lumMod val="50000"/>
                  </a:schemeClr>
                </a:solidFill>
                <a:latin typeface="Calibri" panose="020F0502020204030204" pitchFamily="34" charset="0"/>
              </a:rPr>
              <a:t>Exemple n°1 : Deux interprétations opposées des causes du tsunami du 26 décembre 2004.</a:t>
            </a:r>
            <a:r>
              <a:rPr lang="fr-FR" sz="1400" dirty="0" smtClean="0">
                <a:solidFill>
                  <a:schemeClr val="accent2">
                    <a:lumMod val="50000"/>
                  </a:schemeClr>
                </a:solidFill>
                <a:latin typeface="Calibri" panose="020F0502020204030204" pitchFamily="34" charset="0"/>
              </a:rPr>
              <a:t> </a:t>
            </a:r>
          </a:p>
        </p:txBody>
      </p:sp>
      <p:sp>
        <p:nvSpPr>
          <p:cNvPr id="5" name="ZoneTexte 4"/>
          <p:cNvSpPr txBox="1"/>
          <p:nvPr/>
        </p:nvSpPr>
        <p:spPr>
          <a:xfrm>
            <a:off x="742277" y="1539089"/>
            <a:ext cx="10520234" cy="4871943"/>
          </a:xfrm>
          <a:prstGeom prst="rect">
            <a:avLst/>
          </a:prstGeom>
          <a:noFill/>
        </p:spPr>
        <p:txBody>
          <a:bodyPr wrap="square" rtlCol="0">
            <a:spAutoFit/>
          </a:bodyPr>
          <a:lstStyle/>
          <a:p>
            <a:r>
              <a:rPr lang="fr-FR" dirty="0" smtClean="0">
                <a:solidFill>
                  <a:srgbClr val="003300"/>
                </a:solidFill>
                <a:latin typeface="Calibri" panose="020F0502020204030204" pitchFamily="34" charset="0"/>
              </a:rPr>
              <a:t>a) </a:t>
            </a:r>
            <a:r>
              <a:rPr lang="fr-FR" u="sng" dirty="0" smtClean="0">
                <a:solidFill>
                  <a:srgbClr val="003300"/>
                </a:solidFill>
                <a:latin typeface="Calibri" panose="020F0502020204030204" pitchFamily="34" charset="0"/>
              </a:rPr>
              <a:t>L’explication religieuse du tsunami </a:t>
            </a:r>
            <a:r>
              <a:rPr lang="fr-FR" dirty="0" smtClean="0">
                <a:solidFill>
                  <a:srgbClr val="003300"/>
                </a:solidFill>
                <a:latin typeface="Calibri" panose="020F0502020204030204" pitchFamily="34" charset="0"/>
              </a:rPr>
              <a:t>:</a:t>
            </a:r>
          </a:p>
          <a:p>
            <a:pPr algn="just"/>
            <a:r>
              <a:rPr lang="fr-FR" dirty="0">
                <a:solidFill>
                  <a:srgbClr val="003300"/>
                </a:solidFill>
                <a:latin typeface="Calibri" panose="020F0502020204030204" pitchFamily="34" charset="0"/>
              </a:rPr>
              <a:t>A </a:t>
            </a:r>
            <a:r>
              <a:rPr lang="fr-FR" dirty="0" err="1">
                <a:solidFill>
                  <a:srgbClr val="003300"/>
                </a:solidFill>
                <a:latin typeface="Calibri" panose="020F0502020204030204" pitchFamily="34" charset="0"/>
              </a:rPr>
              <a:t>Bandah</a:t>
            </a:r>
            <a:r>
              <a:rPr lang="fr-FR" dirty="0">
                <a:solidFill>
                  <a:srgbClr val="003300"/>
                </a:solidFill>
                <a:latin typeface="Calibri" panose="020F0502020204030204" pitchFamily="34" charset="0"/>
              </a:rPr>
              <a:t> Aceh, sur l’île de Sumatra, lors du tsunami </a:t>
            </a:r>
            <a:r>
              <a:rPr lang="fr-FR" dirty="0" smtClean="0">
                <a:solidFill>
                  <a:srgbClr val="003300"/>
                </a:solidFill>
                <a:latin typeface="Calibri" panose="020F0502020204030204" pitchFamily="34" charset="0"/>
              </a:rPr>
              <a:t>du 26 décembre </a:t>
            </a:r>
            <a:r>
              <a:rPr lang="fr-FR" dirty="0">
                <a:solidFill>
                  <a:srgbClr val="003300"/>
                </a:solidFill>
                <a:latin typeface="Calibri" panose="020F0502020204030204" pitchFamily="34" charset="0"/>
              </a:rPr>
              <a:t>2004, les membres du Parti de la justice et de la prospérité (parti islamiste) ont expliqué aux victimes que </a:t>
            </a:r>
            <a:r>
              <a:rPr lang="fr-FR" i="1" dirty="0">
                <a:solidFill>
                  <a:srgbClr val="003300"/>
                </a:solidFill>
                <a:latin typeface="Calibri" panose="020F0502020204030204" pitchFamily="34" charset="0"/>
              </a:rPr>
              <a:t>cette catastrophe était liée à la colère de Dieu en raison de la dégradation et de la corruption des mœurs passées des </a:t>
            </a:r>
            <a:r>
              <a:rPr lang="fr-FR" i="1" dirty="0" smtClean="0">
                <a:solidFill>
                  <a:srgbClr val="003300"/>
                </a:solidFill>
                <a:latin typeface="Calibri" panose="020F0502020204030204" pitchFamily="34" charset="0"/>
              </a:rPr>
              <a:t>victimes</a:t>
            </a:r>
            <a:r>
              <a:rPr lang="fr-FR" dirty="0" smtClean="0">
                <a:solidFill>
                  <a:srgbClr val="003300"/>
                </a:solidFill>
                <a:latin typeface="Calibri" panose="020F0502020204030204" pitchFamily="34" charset="0"/>
              </a:rPr>
              <a:t>.</a:t>
            </a:r>
          </a:p>
          <a:p>
            <a:endParaRPr lang="fr-FR" dirty="0" smtClean="0">
              <a:solidFill>
                <a:srgbClr val="003300"/>
              </a:solidFill>
              <a:latin typeface="Calibri" panose="020F0502020204030204" pitchFamily="34" charset="0"/>
            </a:endParaRPr>
          </a:p>
          <a:p>
            <a:r>
              <a:rPr lang="fr-FR" dirty="0" smtClean="0">
                <a:solidFill>
                  <a:srgbClr val="003300"/>
                </a:solidFill>
                <a:latin typeface="Calibri" panose="020F0502020204030204" pitchFamily="34" charset="0"/>
              </a:rPr>
              <a:t>a</a:t>
            </a:r>
            <a:r>
              <a:rPr lang="fr-FR" dirty="0">
                <a:solidFill>
                  <a:srgbClr val="003300"/>
                </a:solidFill>
                <a:latin typeface="Calibri" panose="020F0502020204030204" pitchFamily="34" charset="0"/>
              </a:rPr>
              <a:t>) </a:t>
            </a:r>
            <a:r>
              <a:rPr lang="fr-FR" u="sng" dirty="0">
                <a:solidFill>
                  <a:srgbClr val="003300"/>
                </a:solidFill>
                <a:latin typeface="Calibri" panose="020F0502020204030204" pitchFamily="34" charset="0"/>
              </a:rPr>
              <a:t>L’explication </a:t>
            </a:r>
            <a:r>
              <a:rPr lang="fr-FR" u="sng" dirty="0" smtClean="0">
                <a:solidFill>
                  <a:srgbClr val="003300"/>
                </a:solidFill>
                <a:latin typeface="Calibri" panose="020F0502020204030204" pitchFamily="34" charset="0"/>
              </a:rPr>
              <a:t>scientifique du </a:t>
            </a:r>
            <a:r>
              <a:rPr lang="fr-FR" u="sng" dirty="0">
                <a:solidFill>
                  <a:srgbClr val="003300"/>
                </a:solidFill>
                <a:latin typeface="Calibri" panose="020F0502020204030204" pitchFamily="34" charset="0"/>
              </a:rPr>
              <a:t>tsunami </a:t>
            </a:r>
            <a:r>
              <a:rPr lang="fr-FR" dirty="0">
                <a:solidFill>
                  <a:srgbClr val="003300"/>
                </a:solidFill>
                <a:latin typeface="Calibri" panose="020F0502020204030204" pitchFamily="34" charset="0"/>
              </a:rPr>
              <a:t>:</a:t>
            </a:r>
          </a:p>
          <a:p>
            <a:pPr algn="just"/>
            <a:r>
              <a:rPr lang="fr-FR" dirty="0" smtClean="0">
                <a:solidFill>
                  <a:srgbClr val="003300"/>
                </a:solidFill>
                <a:latin typeface="Calibri" panose="020F0502020204030204" pitchFamily="34" charset="0"/>
              </a:rPr>
              <a:t>Les scientifiques explique, dans la cadre de la théorie de la « </a:t>
            </a:r>
            <a:r>
              <a:rPr lang="fr-FR" i="1" dirty="0" smtClean="0">
                <a:solidFill>
                  <a:srgbClr val="003300"/>
                </a:solidFill>
                <a:latin typeface="Calibri" panose="020F0502020204030204" pitchFamily="34" charset="0"/>
              </a:rPr>
              <a:t>tectonique des plaques</a:t>
            </a:r>
            <a:r>
              <a:rPr lang="fr-FR" dirty="0" smtClean="0">
                <a:solidFill>
                  <a:srgbClr val="003300"/>
                </a:solidFill>
                <a:latin typeface="Calibri" panose="020F0502020204030204" pitchFamily="34" charset="0"/>
              </a:rPr>
              <a:t> », que l'origine </a:t>
            </a:r>
            <a:r>
              <a:rPr lang="fr-FR" dirty="0">
                <a:solidFill>
                  <a:srgbClr val="003300"/>
                </a:solidFill>
                <a:latin typeface="Calibri" panose="020F0502020204030204" pitchFamily="34" charset="0"/>
              </a:rPr>
              <a:t>du séisme est liée à la rupture de la zone de </a:t>
            </a:r>
            <a:r>
              <a:rPr lang="fr-FR" dirty="0">
                <a:solidFill>
                  <a:srgbClr val="003300"/>
                </a:solidFill>
                <a:latin typeface="Calibri" panose="020F0502020204030204" pitchFamily="34" charset="0"/>
                <a:hlinkClick r:id="rId3" tooltip="Subduction"/>
              </a:rPr>
              <a:t>subduction</a:t>
            </a:r>
            <a:r>
              <a:rPr lang="fr-FR" dirty="0">
                <a:solidFill>
                  <a:srgbClr val="003300"/>
                </a:solidFill>
                <a:latin typeface="Calibri" panose="020F0502020204030204" pitchFamily="34" charset="0"/>
              </a:rPr>
              <a:t> entre deux </a:t>
            </a:r>
            <a:r>
              <a:rPr lang="fr-FR" dirty="0">
                <a:solidFill>
                  <a:srgbClr val="003300"/>
                </a:solidFill>
                <a:latin typeface="Calibri" panose="020F0502020204030204" pitchFamily="34" charset="0"/>
                <a:hlinkClick r:id="rId4" tooltip="Plaques tectoniques"/>
              </a:rPr>
              <a:t>plaques</a:t>
            </a:r>
            <a:r>
              <a:rPr lang="fr-FR" dirty="0">
                <a:solidFill>
                  <a:srgbClr val="003300"/>
                </a:solidFill>
                <a:latin typeface="Calibri" panose="020F0502020204030204" pitchFamily="34" charset="0"/>
              </a:rPr>
              <a:t>, la </a:t>
            </a:r>
            <a:r>
              <a:rPr lang="fr-FR" b="1" dirty="0">
                <a:solidFill>
                  <a:srgbClr val="003300"/>
                </a:solidFill>
                <a:latin typeface="Calibri" panose="020F0502020204030204" pitchFamily="34" charset="0"/>
                <a:hlinkClick r:id="rId5" tooltip="Plaque indienne"/>
              </a:rPr>
              <a:t>plaque indienne</a:t>
            </a:r>
            <a:r>
              <a:rPr lang="fr-FR" b="1" dirty="0">
                <a:solidFill>
                  <a:srgbClr val="003300"/>
                </a:solidFill>
                <a:latin typeface="Calibri" panose="020F0502020204030204" pitchFamily="34" charset="0"/>
              </a:rPr>
              <a:t> </a:t>
            </a:r>
            <a:r>
              <a:rPr lang="fr-FR" dirty="0">
                <a:solidFill>
                  <a:srgbClr val="003300"/>
                </a:solidFill>
                <a:latin typeface="Calibri" panose="020F0502020204030204" pitchFamily="34" charset="0"/>
              </a:rPr>
              <a:t>et la </a:t>
            </a:r>
            <a:r>
              <a:rPr lang="fr-FR" b="1" dirty="0">
                <a:solidFill>
                  <a:srgbClr val="003300"/>
                </a:solidFill>
                <a:latin typeface="Calibri" panose="020F0502020204030204" pitchFamily="34" charset="0"/>
                <a:hlinkClick r:id="rId6" tooltip="Plaque birmane"/>
              </a:rPr>
              <a:t>microplaque Andaman</a:t>
            </a:r>
            <a:r>
              <a:rPr lang="fr-FR" dirty="0">
                <a:solidFill>
                  <a:srgbClr val="003300"/>
                </a:solidFill>
                <a:latin typeface="Calibri" panose="020F0502020204030204" pitchFamily="34" charset="0"/>
              </a:rPr>
              <a:t>, sur une longueur d'environ 1200 kilomètres. L'énergie totale mise en jeu par le séisme, </a:t>
            </a:r>
            <a:r>
              <a:rPr lang="fr-FR" dirty="0" smtClean="0">
                <a:solidFill>
                  <a:srgbClr val="003300"/>
                </a:solidFill>
                <a:latin typeface="Calibri" panose="020F0502020204030204" pitchFamily="34" charset="0"/>
              </a:rPr>
              <a:t>estimée </a:t>
            </a:r>
            <a:r>
              <a:rPr lang="fr-FR" dirty="0">
                <a:solidFill>
                  <a:srgbClr val="003300"/>
                </a:solidFill>
                <a:latin typeface="Calibri" panose="020F0502020204030204" pitchFamily="34" charset="0"/>
              </a:rPr>
              <a:t>par le </a:t>
            </a:r>
            <a:r>
              <a:rPr lang="fr-FR" dirty="0">
                <a:solidFill>
                  <a:srgbClr val="003300"/>
                </a:solidFill>
                <a:latin typeface="Calibri" panose="020F0502020204030204" pitchFamily="34" charset="0"/>
                <a:hlinkClick r:id="rId7" tooltip="Moment sismique"/>
              </a:rPr>
              <a:t>moment sismique</a:t>
            </a:r>
            <a:r>
              <a:rPr lang="fr-FR" dirty="0">
                <a:solidFill>
                  <a:srgbClr val="003300"/>
                </a:solidFill>
                <a:latin typeface="Calibri" panose="020F0502020204030204" pitchFamily="34" charset="0"/>
              </a:rPr>
              <a:t>, a été de l'ordre de 5.10</a:t>
            </a:r>
            <a:r>
              <a:rPr lang="fr-FR" baseline="30000" dirty="0">
                <a:solidFill>
                  <a:srgbClr val="003300"/>
                </a:solidFill>
                <a:latin typeface="Calibri" panose="020F0502020204030204" pitchFamily="34" charset="0"/>
              </a:rPr>
              <a:t>22</a:t>
            </a:r>
            <a:r>
              <a:rPr lang="fr-FR" dirty="0">
                <a:solidFill>
                  <a:srgbClr val="003300"/>
                </a:solidFill>
                <a:latin typeface="Calibri" panose="020F0502020204030204" pitchFamily="34" charset="0"/>
              </a:rPr>
              <a:t> N.m (ou </a:t>
            </a:r>
            <a:r>
              <a:rPr lang="fr-FR" dirty="0">
                <a:solidFill>
                  <a:srgbClr val="003300"/>
                </a:solidFill>
                <a:latin typeface="Calibri" panose="020F0502020204030204" pitchFamily="34" charset="0"/>
                <a:hlinkClick r:id="rId8" tooltip="Joule"/>
              </a:rPr>
              <a:t>joule</a:t>
            </a:r>
            <a:r>
              <a:rPr lang="fr-FR" dirty="0">
                <a:solidFill>
                  <a:srgbClr val="003300"/>
                </a:solidFill>
                <a:latin typeface="Calibri" panose="020F0502020204030204" pitchFamily="34" charset="0"/>
              </a:rPr>
              <a:t>, J</a:t>
            </a:r>
            <a:r>
              <a:rPr lang="fr-FR" dirty="0" smtClean="0">
                <a:solidFill>
                  <a:srgbClr val="003300"/>
                </a:solidFill>
                <a:latin typeface="Calibri" panose="020F0502020204030204" pitchFamily="34" charset="0"/>
              </a:rPr>
              <a:t>). </a:t>
            </a:r>
            <a:r>
              <a:rPr lang="fr-FR" dirty="0">
                <a:solidFill>
                  <a:srgbClr val="003300"/>
                </a:solidFill>
                <a:latin typeface="Calibri" panose="020F0502020204030204" pitchFamily="34" charset="0"/>
              </a:rPr>
              <a:t>Celle, dissipée sous forme d'</a:t>
            </a:r>
            <a:r>
              <a:rPr lang="fr-FR" dirty="0">
                <a:solidFill>
                  <a:srgbClr val="003300"/>
                </a:solidFill>
                <a:latin typeface="Calibri" panose="020F0502020204030204" pitchFamily="34" charset="0"/>
                <a:hlinkClick r:id="rId9" tooltip="Onde sismique"/>
              </a:rPr>
              <a:t>ondes </a:t>
            </a:r>
            <a:r>
              <a:rPr lang="fr-FR" dirty="0" smtClean="0">
                <a:solidFill>
                  <a:srgbClr val="003300"/>
                </a:solidFill>
                <a:latin typeface="Calibri" panose="020F0502020204030204" pitchFamily="34" charset="0"/>
                <a:hlinkClick r:id="rId9" tooltip="Onde sismique"/>
              </a:rPr>
              <a:t>sismiques</a:t>
            </a:r>
            <a:r>
              <a:rPr lang="fr-FR" dirty="0">
                <a:solidFill>
                  <a:srgbClr val="003300"/>
                </a:solidFill>
                <a:latin typeface="Calibri" panose="020F0502020204030204" pitchFamily="34" charset="0"/>
              </a:rPr>
              <a:t> </a:t>
            </a:r>
            <a:r>
              <a:rPr lang="fr-FR" dirty="0" smtClean="0">
                <a:solidFill>
                  <a:srgbClr val="003300"/>
                </a:solidFill>
                <a:latin typeface="Calibri" panose="020F0502020204030204" pitchFamily="34" charset="0"/>
              </a:rPr>
              <a:t>(à l’origine </a:t>
            </a:r>
            <a:r>
              <a:rPr lang="fr-FR" dirty="0">
                <a:solidFill>
                  <a:srgbClr val="003300"/>
                </a:solidFill>
                <a:latin typeface="Calibri" panose="020F0502020204030204" pitchFamily="34" charset="0"/>
              </a:rPr>
              <a:t>du tsunami</a:t>
            </a:r>
            <a:r>
              <a:rPr lang="fr-FR" dirty="0" smtClean="0">
                <a:solidFill>
                  <a:srgbClr val="003300"/>
                </a:solidFill>
                <a:latin typeface="Calibri" panose="020F0502020204030204" pitchFamily="34" charset="0"/>
              </a:rPr>
              <a:t>), était d’environ 2.10</a:t>
            </a:r>
            <a:r>
              <a:rPr lang="fr-FR" baseline="30000" dirty="0" smtClean="0">
                <a:solidFill>
                  <a:srgbClr val="003300"/>
                </a:solidFill>
                <a:latin typeface="Calibri" panose="020F0502020204030204" pitchFamily="34" charset="0"/>
              </a:rPr>
              <a:t>18</a:t>
            </a:r>
            <a:r>
              <a:rPr lang="fr-FR" dirty="0" smtClean="0">
                <a:solidFill>
                  <a:srgbClr val="003300"/>
                </a:solidFill>
                <a:latin typeface="Calibri" panose="020F0502020204030204" pitchFamily="34" charset="0"/>
              </a:rPr>
              <a:t>J, une énergie </a:t>
            </a:r>
            <a:r>
              <a:rPr lang="fr-FR" dirty="0">
                <a:solidFill>
                  <a:srgbClr val="003300"/>
                </a:solidFill>
                <a:latin typeface="Calibri" panose="020F0502020204030204" pitchFamily="34" charset="0"/>
              </a:rPr>
              <a:t>équivalente à l'explosion de 500 mégatonnes de </a:t>
            </a:r>
            <a:r>
              <a:rPr lang="fr-FR" dirty="0">
                <a:solidFill>
                  <a:srgbClr val="003300"/>
                </a:solidFill>
                <a:latin typeface="Calibri" panose="020F0502020204030204" pitchFamily="34" charset="0"/>
                <a:hlinkClick r:id="rId10" tooltip="Trinitrotoluène"/>
              </a:rPr>
              <a:t>TNT</a:t>
            </a:r>
            <a:r>
              <a:rPr lang="fr-FR" dirty="0">
                <a:solidFill>
                  <a:srgbClr val="003300"/>
                </a:solidFill>
                <a:latin typeface="Calibri" panose="020F0502020204030204" pitchFamily="34" charset="0"/>
              </a:rPr>
              <a:t> ou plus de 30 000 bombes de </a:t>
            </a:r>
            <a:r>
              <a:rPr lang="fr-FR" dirty="0" smtClean="0">
                <a:solidFill>
                  <a:srgbClr val="003300"/>
                </a:solidFill>
                <a:latin typeface="Calibri" panose="020F0502020204030204" pitchFamily="34" charset="0"/>
                <a:hlinkClick r:id="rId11" tooltip="Hiroshima"/>
              </a:rPr>
              <a:t>Hiroshima</a:t>
            </a:r>
            <a:r>
              <a:rPr lang="fr-FR" dirty="0" smtClean="0">
                <a:solidFill>
                  <a:srgbClr val="003300"/>
                </a:solidFill>
                <a:latin typeface="Calibri" panose="020F0502020204030204" pitchFamily="34" charset="0"/>
              </a:rPr>
              <a:t>.</a:t>
            </a:r>
            <a:r>
              <a:rPr lang="fr-FR" sz="1200" dirty="0" smtClean="0">
                <a:solidFill>
                  <a:srgbClr val="003300"/>
                </a:solidFill>
                <a:latin typeface="Calibri" panose="020F0502020204030204" pitchFamily="34" charset="0"/>
              </a:rPr>
              <a:t> Source: </a:t>
            </a:r>
            <a:endParaRPr lang="fr-FR" dirty="0" smtClean="0">
              <a:solidFill>
                <a:srgbClr val="003300"/>
              </a:solidFill>
              <a:latin typeface="Calibri" panose="020F0502020204030204" pitchFamily="34" charset="0"/>
            </a:endParaRPr>
          </a:p>
          <a:p>
            <a:pPr algn="just"/>
            <a:r>
              <a:rPr lang="fr-FR" sz="1200" dirty="0" smtClean="0">
                <a:solidFill>
                  <a:srgbClr val="003300"/>
                </a:solidFill>
                <a:latin typeface="Calibri" panose="020F0502020204030204" pitchFamily="34" charset="0"/>
              </a:rPr>
              <a:t>Source : </a:t>
            </a:r>
            <a:r>
              <a:rPr lang="en-US" sz="1200" i="1" dirty="0">
                <a:solidFill>
                  <a:srgbClr val="003300"/>
                </a:solidFill>
                <a:latin typeface="Calibri" panose="020F0502020204030204" pitchFamily="34" charset="0"/>
              </a:rPr>
              <a:t>Rupture process of the 2004 Sumatra-Andaman earthquake</a:t>
            </a:r>
            <a:r>
              <a:rPr lang="en-US" sz="1200" dirty="0">
                <a:solidFill>
                  <a:srgbClr val="003300"/>
                </a:solidFill>
                <a:latin typeface="Calibri" panose="020F0502020204030204" pitchFamily="34" charset="0"/>
              </a:rPr>
              <a:t>. Ammon </a:t>
            </a:r>
            <a:r>
              <a:rPr lang="en-US" sz="1200" i="1" dirty="0">
                <a:solidFill>
                  <a:srgbClr val="003300"/>
                </a:solidFill>
                <a:latin typeface="Calibri" panose="020F0502020204030204" pitchFamily="34" charset="0"/>
              </a:rPr>
              <a:t>et al.</a:t>
            </a:r>
            <a:r>
              <a:rPr lang="en-US" sz="1200" dirty="0">
                <a:solidFill>
                  <a:srgbClr val="003300"/>
                </a:solidFill>
                <a:latin typeface="Calibri" panose="020F0502020204030204" pitchFamily="34" charset="0"/>
              </a:rPr>
              <a:t>, </a:t>
            </a:r>
            <a:r>
              <a:rPr lang="en-US" sz="1200" i="1" dirty="0">
                <a:solidFill>
                  <a:srgbClr val="003300"/>
                </a:solidFill>
                <a:latin typeface="Calibri" panose="020F0502020204030204" pitchFamily="34" charset="0"/>
              </a:rPr>
              <a:t>Science</a:t>
            </a:r>
            <a:r>
              <a:rPr lang="en-US" sz="1200" dirty="0">
                <a:solidFill>
                  <a:srgbClr val="003300"/>
                </a:solidFill>
                <a:latin typeface="Calibri" panose="020F0502020204030204" pitchFamily="34" charset="0"/>
              </a:rPr>
              <a:t>, </a:t>
            </a:r>
            <a:r>
              <a:rPr lang="en-US" sz="1200" dirty="0" err="1">
                <a:solidFill>
                  <a:srgbClr val="003300"/>
                </a:solidFill>
                <a:latin typeface="Calibri" panose="020F0502020204030204" pitchFamily="34" charset="0"/>
              </a:rPr>
              <a:t>vol</a:t>
            </a:r>
            <a:r>
              <a:rPr lang="en-US" sz="1200" dirty="0">
                <a:solidFill>
                  <a:srgbClr val="003300"/>
                </a:solidFill>
                <a:latin typeface="Calibri" panose="020F0502020204030204" pitchFamily="34" charset="0"/>
              </a:rPr>
              <a:t> 308, 20 May 2005, </a:t>
            </a:r>
            <a:r>
              <a:rPr lang="en-US" sz="1200" dirty="0" smtClean="0">
                <a:solidFill>
                  <a:srgbClr val="003300"/>
                </a:solidFill>
                <a:latin typeface="Calibri" panose="020F0502020204030204" pitchFamily="34" charset="0"/>
              </a:rPr>
              <a:t>p1133-1139.</a:t>
            </a:r>
          </a:p>
          <a:p>
            <a:pPr algn="just"/>
            <a:r>
              <a:rPr lang="en-US" dirty="0" smtClean="0">
                <a:solidFill>
                  <a:srgbClr val="003300"/>
                </a:solidFill>
                <a:latin typeface="Calibri" panose="020F0502020204030204" pitchFamily="34" charset="0"/>
              </a:rPr>
              <a:t>Pour les </a:t>
            </a:r>
            <a:r>
              <a:rPr lang="fr-FR" dirty="0" smtClean="0">
                <a:solidFill>
                  <a:srgbClr val="003300"/>
                </a:solidFill>
                <a:latin typeface="Calibri" panose="020F0502020204030204" pitchFamily="34" charset="0"/>
              </a:rPr>
              <a:t>scientifiques</a:t>
            </a:r>
            <a:r>
              <a:rPr lang="en-US" dirty="0" smtClean="0">
                <a:solidFill>
                  <a:srgbClr val="003300"/>
                </a:solidFill>
                <a:latin typeface="Calibri" panose="020F0502020204030204" pitchFamily="34" charset="0"/>
              </a:rPr>
              <a:t>, </a:t>
            </a:r>
            <a:r>
              <a:rPr lang="fr-FR" dirty="0">
                <a:solidFill>
                  <a:srgbClr val="003300"/>
                </a:solidFill>
                <a:latin typeface="Calibri" panose="020F0502020204030204" pitchFamily="34" charset="0"/>
              </a:rPr>
              <a:t>Ce genre de propos permet à ces organisations de profiter des catastrophes pour </a:t>
            </a:r>
            <a:r>
              <a:rPr lang="fr-FR" dirty="0">
                <a:solidFill>
                  <a:srgbClr val="FF0000"/>
                </a:solidFill>
                <a:latin typeface="Calibri" panose="020F0502020204030204" pitchFamily="34" charset="0"/>
              </a:rPr>
              <a:t>renforcer leur emprise idéologique sur les populations, en état de détresse et fragilisées</a:t>
            </a:r>
            <a:r>
              <a:rPr lang="fr-FR" dirty="0">
                <a:solidFill>
                  <a:srgbClr val="003300"/>
                </a:solidFill>
                <a:latin typeface="Calibri" panose="020F0502020204030204" pitchFamily="34" charset="0"/>
              </a:rPr>
              <a:t>, d’autant plus facilement qu’</a:t>
            </a:r>
            <a:r>
              <a:rPr lang="fr-FR" dirty="0">
                <a:solidFill>
                  <a:srgbClr val="FF0000"/>
                </a:solidFill>
                <a:latin typeface="Calibri" panose="020F0502020204030204" pitchFamily="34" charset="0"/>
              </a:rPr>
              <a:t>elles n’ont pas les connaissances scientifiques pour comprendre les vraies causes du tsunami </a:t>
            </a:r>
            <a:r>
              <a:rPr lang="fr-FR" dirty="0">
                <a:solidFill>
                  <a:srgbClr val="003300"/>
                </a:solidFill>
                <a:latin typeface="Calibri" panose="020F0502020204030204" pitchFamily="34" charset="0"/>
              </a:rPr>
              <a:t>(liées à la </a:t>
            </a:r>
            <a:r>
              <a:rPr lang="fr-FR" i="1" dirty="0">
                <a:solidFill>
                  <a:srgbClr val="003300"/>
                </a:solidFill>
                <a:latin typeface="Calibri" panose="020F0502020204030204" pitchFamily="34" charset="0"/>
              </a:rPr>
              <a:t>tectonique des </a:t>
            </a:r>
            <a:r>
              <a:rPr lang="fr-FR" i="1" dirty="0" smtClean="0">
                <a:solidFill>
                  <a:srgbClr val="003300"/>
                </a:solidFill>
                <a:latin typeface="Calibri" panose="020F0502020204030204" pitchFamily="34" charset="0"/>
              </a:rPr>
              <a:t>plaques</a:t>
            </a:r>
            <a:r>
              <a:rPr lang="fr-FR" dirty="0" smtClean="0">
                <a:solidFill>
                  <a:srgbClr val="003300"/>
                </a:solidFill>
                <a:latin typeface="Calibri" panose="020F0502020204030204" pitchFamily="34" charset="0"/>
              </a:rPr>
              <a:t>. </a:t>
            </a:r>
            <a:r>
              <a:rPr lang="fr-FR" sz="1200" dirty="0" smtClean="0">
                <a:solidFill>
                  <a:srgbClr val="003300"/>
                </a:solidFill>
                <a:latin typeface="Calibri" panose="020F0502020204030204" pitchFamily="34" charset="0"/>
              </a:rPr>
              <a:t>Source sur la tectonique des plaques </a:t>
            </a:r>
            <a:r>
              <a:rPr lang="fr-FR" sz="1200" dirty="0">
                <a:solidFill>
                  <a:srgbClr val="003300"/>
                </a:solidFill>
                <a:latin typeface="Calibri" panose="020F0502020204030204" pitchFamily="34" charset="0"/>
              </a:rPr>
              <a:t>: </a:t>
            </a:r>
            <a:r>
              <a:rPr lang="fr-FR" sz="1200" dirty="0">
                <a:solidFill>
                  <a:srgbClr val="003300"/>
                </a:solidFill>
                <a:latin typeface="Calibri" panose="020F0502020204030204" pitchFamily="34" charset="0"/>
                <a:hlinkClick r:id="rId12"/>
              </a:rPr>
              <a:t>http://</a:t>
            </a:r>
            <a:r>
              <a:rPr lang="fr-FR" sz="1200" dirty="0" smtClean="0">
                <a:solidFill>
                  <a:srgbClr val="003300"/>
                </a:solidFill>
                <a:latin typeface="Calibri" panose="020F0502020204030204" pitchFamily="34" charset="0"/>
                <a:hlinkClick r:id="rId12"/>
              </a:rPr>
              <a:t>fr.wikipedia.org/wiki/Tectonique_des_plaques</a:t>
            </a:r>
            <a:r>
              <a:rPr lang="fr-FR" dirty="0" smtClean="0">
                <a:solidFill>
                  <a:srgbClr val="003300"/>
                </a:solidFill>
                <a:latin typeface="Calibri" panose="020F0502020204030204" pitchFamily="34" charset="0"/>
              </a:rPr>
              <a:t>).</a:t>
            </a:r>
            <a:endParaRPr lang="fr-FR" dirty="0">
              <a:solidFill>
                <a:srgbClr val="003300"/>
              </a:solidFill>
              <a:latin typeface="Calibri" panose="020F0502020204030204" pitchFamily="34" charset="0"/>
            </a:endParaRPr>
          </a:p>
        </p:txBody>
      </p:sp>
    </p:spTree>
    <p:extLst>
      <p:ext uri="{BB962C8B-B14F-4D97-AF65-F5344CB8AC3E}">
        <p14:creationId xmlns:p14="http://schemas.microsoft.com/office/powerpoint/2010/main" val="330341179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10902541" y="732729"/>
            <a:ext cx="542697" cy="279400"/>
          </a:xfrm>
        </p:spPr>
        <p:txBody>
          <a:bodyPr/>
          <a:lstStyle/>
          <a:p>
            <a:fld id="{D57F1E4F-1CFF-5643-939E-217C01CDF565}" type="slidenum">
              <a:rPr lang="en-US" smtClean="0"/>
              <a:pPr/>
              <a:t>80</a:t>
            </a:fld>
            <a:endParaRPr lang="en-US" dirty="0"/>
          </a:p>
        </p:txBody>
      </p:sp>
      <p:sp>
        <p:nvSpPr>
          <p:cNvPr id="3" name="ZoneTexte 2"/>
          <p:cNvSpPr txBox="1"/>
          <p:nvPr/>
        </p:nvSpPr>
        <p:spPr>
          <a:xfrm>
            <a:off x="733329" y="642797"/>
            <a:ext cx="6165411" cy="369332"/>
          </a:xfrm>
          <a:prstGeom prst="rect">
            <a:avLst/>
          </a:prstGeom>
          <a:noFill/>
        </p:spPr>
        <p:txBody>
          <a:bodyPr wrap="square" rtlCol="0">
            <a:spAutoFit/>
          </a:bodyPr>
          <a:lstStyle/>
          <a:p>
            <a:r>
              <a:rPr lang="fr-FR" b="1" dirty="0">
                <a:solidFill>
                  <a:srgbClr val="003300"/>
                </a:solidFill>
                <a:latin typeface="Calibri" panose="020F0502020204030204" pitchFamily="34" charset="0"/>
              </a:rPr>
              <a:t>9</a:t>
            </a:r>
            <a:r>
              <a:rPr lang="fr-FR" b="1" dirty="0" smtClean="0">
                <a:solidFill>
                  <a:srgbClr val="003300"/>
                </a:solidFill>
                <a:latin typeface="Calibri" panose="020F0502020204030204" pitchFamily="34" charset="0"/>
              </a:rPr>
              <a:t>. </a:t>
            </a:r>
            <a:r>
              <a:rPr lang="fr-FR" b="1" dirty="0">
                <a:solidFill>
                  <a:srgbClr val="003300"/>
                </a:solidFill>
              </a:rPr>
              <a:t>T</a:t>
            </a:r>
            <a:r>
              <a:rPr lang="fr-FR" b="1" dirty="0" smtClean="0">
                <a:solidFill>
                  <a:srgbClr val="003300"/>
                </a:solidFill>
              </a:rPr>
              <a:t>echniques </a:t>
            </a:r>
            <a:r>
              <a:rPr lang="fr-FR" b="1" dirty="0">
                <a:solidFill>
                  <a:srgbClr val="003300"/>
                </a:solidFill>
              </a:rPr>
              <a:t>de </a:t>
            </a:r>
            <a:r>
              <a:rPr lang="fr-FR" b="1" dirty="0" smtClean="0">
                <a:solidFill>
                  <a:srgbClr val="003300"/>
                </a:solidFill>
              </a:rPr>
              <a:t>manipulation </a:t>
            </a:r>
            <a:r>
              <a:rPr lang="fr-FR" b="1" dirty="0">
                <a:solidFill>
                  <a:srgbClr val="003300"/>
                </a:solidFill>
              </a:rPr>
              <a:t>et de persuasion</a:t>
            </a:r>
            <a:r>
              <a:rPr lang="fr-FR" b="1" dirty="0" smtClean="0">
                <a:solidFill>
                  <a:srgbClr val="003300"/>
                </a:solidFill>
              </a:rPr>
              <a:t> (suite)</a:t>
            </a:r>
            <a:endParaRPr lang="fr-FR" b="1" dirty="0">
              <a:solidFill>
                <a:srgbClr val="003300"/>
              </a:solidFill>
              <a:latin typeface="Calibri" panose="020F0502020204030204" pitchFamily="34" charset="0"/>
            </a:endParaRPr>
          </a:p>
        </p:txBody>
      </p:sp>
      <p:sp>
        <p:nvSpPr>
          <p:cNvPr id="4" name="ZoneTexte 3"/>
          <p:cNvSpPr txBox="1"/>
          <p:nvPr/>
        </p:nvSpPr>
        <p:spPr>
          <a:xfrm>
            <a:off x="733329" y="1097735"/>
            <a:ext cx="5925655" cy="369332"/>
          </a:xfrm>
          <a:prstGeom prst="rect">
            <a:avLst/>
          </a:prstGeom>
          <a:noFill/>
        </p:spPr>
        <p:txBody>
          <a:bodyPr wrap="square" rtlCol="0">
            <a:spAutoFit/>
          </a:bodyPr>
          <a:lstStyle/>
          <a:p>
            <a:pPr algn="just"/>
            <a:r>
              <a:rPr lang="fr-FR" dirty="0" smtClean="0">
                <a:solidFill>
                  <a:srgbClr val="003300"/>
                </a:solidFill>
              </a:rPr>
              <a:t>9.2. </a:t>
            </a:r>
            <a:r>
              <a:rPr lang="fr-FR" u="sng" dirty="0">
                <a:solidFill>
                  <a:srgbClr val="003300"/>
                </a:solidFill>
              </a:rPr>
              <a:t>L’influence sociale ou la pression sociale</a:t>
            </a:r>
          </a:p>
        </p:txBody>
      </p:sp>
      <p:sp>
        <p:nvSpPr>
          <p:cNvPr id="5" name="ZoneTexte 4"/>
          <p:cNvSpPr txBox="1"/>
          <p:nvPr/>
        </p:nvSpPr>
        <p:spPr>
          <a:xfrm>
            <a:off x="733329" y="1552673"/>
            <a:ext cx="10583716" cy="3939540"/>
          </a:xfrm>
          <a:prstGeom prst="rect">
            <a:avLst/>
          </a:prstGeom>
          <a:noFill/>
        </p:spPr>
        <p:txBody>
          <a:bodyPr wrap="square" rtlCol="0">
            <a:spAutoFit/>
          </a:bodyPr>
          <a:lstStyle/>
          <a:p>
            <a:pPr algn="just"/>
            <a:r>
              <a:rPr lang="fr-FR" sz="1700" u="sng" dirty="0" smtClean="0">
                <a:solidFill>
                  <a:srgbClr val="003300"/>
                </a:solidFill>
              </a:rPr>
              <a:t>L’expérience </a:t>
            </a:r>
            <a:r>
              <a:rPr lang="fr-FR" sz="1700" u="sng" dirty="0">
                <a:solidFill>
                  <a:srgbClr val="003300"/>
                </a:solidFill>
              </a:rPr>
              <a:t>de Solomon </a:t>
            </a:r>
            <a:r>
              <a:rPr lang="fr-FR" sz="1700" u="sng" dirty="0" smtClean="0">
                <a:solidFill>
                  <a:srgbClr val="003300"/>
                </a:solidFill>
              </a:rPr>
              <a:t>Asch</a:t>
            </a:r>
            <a:r>
              <a:rPr lang="fr-FR" sz="1700" dirty="0">
                <a:solidFill>
                  <a:srgbClr val="003300"/>
                </a:solidFill>
              </a:rPr>
              <a:t> </a:t>
            </a:r>
            <a:r>
              <a:rPr lang="fr-FR" sz="1700" dirty="0" smtClean="0">
                <a:solidFill>
                  <a:srgbClr val="003300"/>
                </a:solidFill>
              </a:rPr>
              <a:t>(suite) : </a:t>
            </a:r>
            <a:endParaRPr lang="fr-FR" sz="1700" dirty="0">
              <a:solidFill>
                <a:srgbClr val="003300"/>
              </a:solidFill>
            </a:endParaRPr>
          </a:p>
          <a:p>
            <a:pPr algn="just"/>
            <a:endParaRPr lang="fr-FR" sz="1700" dirty="0" smtClean="0">
              <a:solidFill>
                <a:srgbClr val="003300"/>
              </a:solidFill>
            </a:endParaRPr>
          </a:p>
          <a:p>
            <a:pPr algn="just"/>
            <a:r>
              <a:rPr lang="fr-FR" dirty="0">
                <a:solidFill>
                  <a:srgbClr val="003300"/>
                </a:solidFill>
              </a:rPr>
              <a:t>Comme on le voit, cette tâche est d’une simplicité enfantine et devrait se solder par une performance avoisinant les 100 % pour tous les sujets. Chacun d’entre eux répond à tour de rôle et à haute voix, le sujet « naïf » étant placé en avant-dernière position. On réalise 18 essais ; dans 12 de ces essais, les « compères » donnent une </a:t>
            </a:r>
            <a:r>
              <a:rPr lang="fr-FR" i="1" dirty="0">
                <a:solidFill>
                  <a:srgbClr val="003300"/>
                </a:solidFill>
              </a:rPr>
              <a:t>mauvaise</a:t>
            </a:r>
            <a:r>
              <a:rPr lang="fr-FR" dirty="0">
                <a:solidFill>
                  <a:srgbClr val="003300"/>
                </a:solidFill>
              </a:rPr>
              <a:t> réponse de manière unanime. Les résultats montrent que dans cette situation, 33 % des sujets « naïfs » donnent une réponse conforme à celle des « compères ». </a:t>
            </a:r>
          </a:p>
          <a:p>
            <a:pPr algn="just"/>
            <a:r>
              <a:rPr lang="fr-FR" dirty="0">
                <a:solidFill>
                  <a:srgbClr val="003300"/>
                </a:solidFill>
              </a:rPr>
              <a:t>Comme on le voit dans une situation de groupe, l’unanimité plaide en faveur de l’exactitude de l’opinion exprimée. De plus, généralement, les individus craignent la désapprobation sociale. En résumé, le conformisme s’explique par deux types d’influence : une influence </a:t>
            </a:r>
            <a:r>
              <a:rPr lang="fr-FR" b="1" dirty="0">
                <a:solidFill>
                  <a:srgbClr val="003300"/>
                </a:solidFill>
              </a:rPr>
              <a:t>informationnelle</a:t>
            </a:r>
            <a:r>
              <a:rPr lang="fr-FR" dirty="0">
                <a:solidFill>
                  <a:srgbClr val="003300"/>
                </a:solidFill>
              </a:rPr>
              <a:t> (le groupe a raison contre l’individu) et une influence </a:t>
            </a:r>
            <a:r>
              <a:rPr lang="fr-FR" b="1" dirty="0">
                <a:solidFill>
                  <a:srgbClr val="003300"/>
                </a:solidFill>
              </a:rPr>
              <a:t>normative</a:t>
            </a:r>
            <a:r>
              <a:rPr lang="fr-FR" dirty="0">
                <a:solidFill>
                  <a:srgbClr val="003300"/>
                </a:solidFill>
              </a:rPr>
              <a:t> (il est plus coûteux de subir la désapprobation du groupe que de se conformer).</a:t>
            </a:r>
          </a:p>
          <a:p>
            <a:pPr algn="just"/>
            <a:r>
              <a:rPr lang="fr-FR" dirty="0">
                <a:solidFill>
                  <a:srgbClr val="003300"/>
                </a:solidFill>
              </a:rPr>
              <a:t>Une expérience de contrôle, effectuée en laboratoire mais en dehors du groupe, permet au sujet non-initié de donner ses réponses sans subir l’influence sociale des compères du psychologue, des initiés, et permet au psychologue de faire des comparaisons</a:t>
            </a:r>
            <a:r>
              <a:rPr lang="fr-FR" dirty="0" smtClean="0">
                <a:solidFill>
                  <a:srgbClr val="003300"/>
                </a:solidFill>
              </a:rPr>
              <a:t>.</a:t>
            </a:r>
            <a:endParaRPr lang="fr-FR" dirty="0">
              <a:solidFill>
                <a:srgbClr val="003300"/>
              </a:solidFill>
            </a:endParaRPr>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23220" y="642797"/>
            <a:ext cx="2914650" cy="1409700"/>
          </a:xfrm>
          <a:prstGeom prst="rect">
            <a:avLst/>
          </a:prstGeom>
        </p:spPr>
      </p:pic>
    </p:spTree>
    <p:extLst>
      <p:ext uri="{BB962C8B-B14F-4D97-AF65-F5344CB8AC3E}">
        <p14:creationId xmlns:p14="http://schemas.microsoft.com/office/powerpoint/2010/main" val="402253456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10902541" y="732729"/>
            <a:ext cx="542697" cy="279400"/>
          </a:xfrm>
        </p:spPr>
        <p:txBody>
          <a:bodyPr/>
          <a:lstStyle/>
          <a:p>
            <a:fld id="{D57F1E4F-1CFF-5643-939E-217C01CDF565}" type="slidenum">
              <a:rPr lang="en-US" smtClean="0"/>
              <a:pPr/>
              <a:t>81</a:t>
            </a:fld>
            <a:endParaRPr lang="en-US" dirty="0"/>
          </a:p>
        </p:txBody>
      </p:sp>
      <p:sp>
        <p:nvSpPr>
          <p:cNvPr id="3" name="ZoneTexte 2"/>
          <p:cNvSpPr txBox="1"/>
          <p:nvPr/>
        </p:nvSpPr>
        <p:spPr>
          <a:xfrm>
            <a:off x="733329" y="642797"/>
            <a:ext cx="6165411" cy="369332"/>
          </a:xfrm>
          <a:prstGeom prst="rect">
            <a:avLst/>
          </a:prstGeom>
          <a:noFill/>
        </p:spPr>
        <p:txBody>
          <a:bodyPr wrap="square" rtlCol="0">
            <a:spAutoFit/>
          </a:bodyPr>
          <a:lstStyle/>
          <a:p>
            <a:r>
              <a:rPr lang="fr-FR" b="1" dirty="0">
                <a:solidFill>
                  <a:srgbClr val="003300"/>
                </a:solidFill>
                <a:latin typeface="Calibri" panose="020F0502020204030204" pitchFamily="34" charset="0"/>
              </a:rPr>
              <a:t>9</a:t>
            </a:r>
            <a:r>
              <a:rPr lang="fr-FR" b="1" dirty="0" smtClean="0">
                <a:solidFill>
                  <a:srgbClr val="003300"/>
                </a:solidFill>
                <a:latin typeface="Calibri" panose="020F0502020204030204" pitchFamily="34" charset="0"/>
              </a:rPr>
              <a:t>. </a:t>
            </a:r>
            <a:r>
              <a:rPr lang="fr-FR" b="1" dirty="0">
                <a:solidFill>
                  <a:srgbClr val="003300"/>
                </a:solidFill>
              </a:rPr>
              <a:t>T</a:t>
            </a:r>
            <a:r>
              <a:rPr lang="fr-FR" b="1" dirty="0" smtClean="0">
                <a:solidFill>
                  <a:srgbClr val="003300"/>
                </a:solidFill>
              </a:rPr>
              <a:t>echniques </a:t>
            </a:r>
            <a:r>
              <a:rPr lang="fr-FR" b="1" dirty="0">
                <a:solidFill>
                  <a:srgbClr val="003300"/>
                </a:solidFill>
              </a:rPr>
              <a:t>de </a:t>
            </a:r>
            <a:r>
              <a:rPr lang="fr-FR" b="1" dirty="0" smtClean="0">
                <a:solidFill>
                  <a:srgbClr val="003300"/>
                </a:solidFill>
              </a:rPr>
              <a:t>manipulation </a:t>
            </a:r>
            <a:r>
              <a:rPr lang="fr-FR" b="1" dirty="0">
                <a:solidFill>
                  <a:srgbClr val="003300"/>
                </a:solidFill>
              </a:rPr>
              <a:t>et de persuasion</a:t>
            </a:r>
            <a:r>
              <a:rPr lang="fr-FR" b="1" dirty="0" smtClean="0">
                <a:solidFill>
                  <a:srgbClr val="003300"/>
                </a:solidFill>
              </a:rPr>
              <a:t> (suite)</a:t>
            </a:r>
            <a:endParaRPr lang="fr-FR" b="1" dirty="0">
              <a:solidFill>
                <a:srgbClr val="003300"/>
              </a:solidFill>
              <a:latin typeface="Calibri" panose="020F0502020204030204" pitchFamily="34" charset="0"/>
            </a:endParaRPr>
          </a:p>
        </p:txBody>
      </p:sp>
      <p:sp>
        <p:nvSpPr>
          <p:cNvPr id="4" name="ZoneTexte 3"/>
          <p:cNvSpPr txBox="1"/>
          <p:nvPr/>
        </p:nvSpPr>
        <p:spPr>
          <a:xfrm>
            <a:off x="733329" y="1097735"/>
            <a:ext cx="5925655" cy="369332"/>
          </a:xfrm>
          <a:prstGeom prst="rect">
            <a:avLst/>
          </a:prstGeom>
          <a:noFill/>
        </p:spPr>
        <p:txBody>
          <a:bodyPr wrap="square" rtlCol="0">
            <a:spAutoFit/>
          </a:bodyPr>
          <a:lstStyle/>
          <a:p>
            <a:r>
              <a:rPr lang="fr-FR" dirty="0" smtClean="0">
                <a:solidFill>
                  <a:srgbClr val="003300"/>
                </a:solidFill>
              </a:rPr>
              <a:t>9.3. </a:t>
            </a:r>
            <a:r>
              <a:rPr lang="fr-FR" u="sng" dirty="0">
                <a:solidFill>
                  <a:srgbClr val="003300"/>
                </a:solidFill>
              </a:rPr>
              <a:t>Facteurs influençant le conformisme</a:t>
            </a:r>
            <a:endParaRPr lang="fr-FR" dirty="0">
              <a:solidFill>
                <a:srgbClr val="003300"/>
              </a:solidFill>
            </a:endParaRPr>
          </a:p>
        </p:txBody>
      </p:sp>
      <p:sp>
        <p:nvSpPr>
          <p:cNvPr id="5" name="ZoneTexte 4"/>
          <p:cNvSpPr txBox="1"/>
          <p:nvPr/>
        </p:nvSpPr>
        <p:spPr>
          <a:xfrm>
            <a:off x="733329" y="1552673"/>
            <a:ext cx="10583716" cy="4801314"/>
          </a:xfrm>
          <a:prstGeom prst="rect">
            <a:avLst/>
          </a:prstGeom>
          <a:noFill/>
        </p:spPr>
        <p:txBody>
          <a:bodyPr wrap="square" rtlCol="0">
            <a:spAutoFit/>
          </a:bodyPr>
          <a:lstStyle/>
          <a:p>
            <a:pPr algn="just"/>
            <a:r>
              <a:rPr lang="fr-FR" sz="1700" dirty="0">
                <a:solidFill>
                  <a:srgbClr val="003300"/>
                </a:solidFill>
              </a:rPr>
              <a:t>Ce sont logiquement tous les facteurs qui vont impliquer l’influence informationnelle et/ou l’influence normative (par exemple, la taille du groupe, la difficulté de la tâche, l’attrait du groupe, la confiance en soi du sujet « naïf », etc.). L’expérience de Solomon Asch explique comment des personnes, sous l’effet d’un groupe, verront ou témoigneront d’une chose qu’elles n’ont pas objectivement et physiquement vue (comme lors de « miracles religieux »), d’autant qu’en plus, le sens commun véhicule l’idée qu’une minorité d’individus ne peut guère influencer une majorité écrasante (effet mouton de Panurge ou effet « </a:t>
            </a:r>
            <a:r>
              <a:rPr lang="fr-FR" sz="1700" i="1" dirty="0">
                <a:solidFill>
                  <a:srgbClr val="003300"/>
                </a:solidFill>
              </a:rPr>
              <a:t>les loups hurlent avec les loups</a:t>
            </a:r>
            <a:r>
              <a:rPr lang="fr-FR" sz="1700" dirty="0">
                <a:solidFill>
                  <a:srgbClr val="003300"/>
                </a:solidFill>
              </a:rPr>
              <a:t> »).</a:t>
            </a:r>
          </a:p>
          <a:p>
            <a:pPr algn="just"/>
            <a:r>
              <a:rPr lang="fr-FR" sz="1700" dirty="0">
                <a:solidFill>
                  <a:srgbClr val="003300"/>
                </a:solidFill>
              </a:rPr>
              <a:t>Par certaines techniques de persuasion utilisées par les vendeurs, les politiques, les sectes, les escrocs …, on peut être amené à faire des choses contre son gré, choses qu’on ne ferait pas dans des conditions normales </a:t>
            </a:r>
            <a:r>
              <a:rPr lang="fr-FR" sz="1700" dirty="0" smtClean="0">
                <a:solidFill>
                  <a:srgbClr val="003300"/>
                </a:solidFill>
              </a:rPr>
              <a:t>(°), </a:t>
            </a:r>
            <a:r>
              <a:rPr lang="fr-FR" sz="1700" dirty="0">
                <a:solidFill>
                  <a:srgbClr val="003300"/>
                </a:solidFill>
              </a:rPr>
              <a:t>y compris accomplir des actes extrêmes, comme torturer autrui, donner de l’argent, donner de son temps à une cause, acheter des produits non désirés, au risque de s’endetter </a:t>
            </a:r>
            <a:r>
              <a:rPr lang="fr-FR" sz="1700" dirty="0" smtClean="0">
                <a:solidFill>
                  <a:srgbClr val="003300"/>
                </a:solidFill>
              </a:rPr>
              <a:t>(+)(*).</a:t>
            </a:r>
            <a:endParaRPr lang="fr-FR" sz="1700" dirty="0">
              <a:solidFill>
                <a:srgbClr val="003300"/>
              </a:solidFill>
            </a:endParaRPr>
          </a:p>
          <a:p>
            <a:pPr algn="just"/>
            <a:r>
              <a:rPr lang="fr-FR" sz="1700" dirty="0">
                <a:solidFill>
                  <a:srgbClr val="003300"/>
                </a:solidFill>
              </a:rPr>
              <a:t>Par exemple, si vous vous promenez en ville en levant la tête en l’air, il est peu probable que beaucoup de gens fassent de même, par contre promenez-vous à cinq ou six la tête levée vers le ciel, et ceux qui vous croiseront auront tendance à faire de </a:t>
            </a:r>
            <a:r>
              <a:rPr lang="fr-FR" sz="1700" dirty="0" smtClean="0">
                <a:solidFill>
                  <a:srgbClr val="003300"/>
                </a:solidFill>
              </a:rPr>
              <a:t>même, </a:t>
            </a:r>
            <a:r>
              <a:rPr lang="fr-FR" sz="1700" dirty="0">
                <a:solidFill>
                  <a:srgbClr val="003300"/>
                </a:solidFill>
              </a:rPr>
              <a:t>en ayant déduit qu’il doit forcément s’y passer quelque-chose.</a:t>
            </a:r>
          </a:p>
          <a:p>
            <a:pPr algn="just" hangingPunct="0"/>
            <a:r>
              <a:rPr lang="fr-FR" sz="1700" dirty="0" smtClean="0">
                <a:solidFill>
                  <a:srgbClr val="003300"/>
                </a:solidFill>
              </a:rPr>
              <a:t>(°) Robert </a:t>
            </a:r>
            <a:r>
              <a:rPr lang="fr-FR" sz="1700" dirty="0" err="1">
                <a:solidFill>
                  <a:srgbClr val="003300"/>
                </a:solidFill>
              </a:rPr>
              <a:t>Cialdini</a:t>
            </a:r>
            <a:r>
              <a:rPr lang="fr-FR" sz="1700" dirty="0">
                <a:solidFill>
                  <a:srgbClr val="003300"/>
                </a:solidFill>
              </a:rPr>
              <a:t>, Marie-Christine Guyon,  </a:t>
            </a:r>
            <a:r>
              <a:rPr lang="fr-FR" sz="1700" i="1" dirty="0">
                <a:solidFill>
                  <a:srgbClr val="003300"/>
                </a:solidFill>
              </a:rPr>
              <a:t>Influence et Manipulation</a:t>
            </a:r>
            <a:r>
              <a:rPr lang="fr-FR" sz="1700" dirty="0">
                <a:solidFill>
                  <a:srgbClr val="003300"/>
                </a:solidFill>
              </a:rPr>
              <a:t> : </a:t>
            </a:r>
            <a:r>
              <a:rPr lang="fr-FR" sz="1700" i="1" dirty="0">
                <a:solidFill>
                  <a:srgbClr val="003300"/>
                </a:solidFill>
              </a:rPr>
              <a:t>Comprendre et</a:t>
            </a:r>
            <a:r>
              <a:rPr lang="fr-FR" sz="1700" dirty="0">
                <a:solidFill>
                  <a:srgbClr val="003300"/>
                </a:solidFill>
              </a:rPr>
              <a:t> </a:t>
            </a:r>
            <a:r>
              <a:rPr lang="fr-FR" sz="1700" i="1" dirty="0">
                <a:solidFill>
                  <a:srgbClr val="003300"/>
                </a:solidFill>
              </a:rPr>
              <a:t>Maîtriser les mécanismes et les techniques de persuasion</a:t>
            </a:r>
            <a:r>
              <a:rPr lang="fr-FR" sz="1700" dirty="0">
                <a:solidFill>
                  <a:srgbClr val="003300"/>
                </a:solidFill>
              </a:rPr>
              <a:t>, et Robert </a:t>
            </a:r>
            <a:r>
              <a:rPr lang="fr-FR" sz="1700" dirty="0" err="1">
                <a:solidFill>
                  <a:srgbClr val="003300"/>
                </a:solidFill>
              </a:rPr>
              <a:t>Cialdini</a:t>
            </a:r>
            <a:r>
              <a:rPr lang="fr-FR" sz="1700" dirty="0">
                <a:solidFill>
                  <a:srgbClr val="003300"/>
                </a:solidFill>
              </a:rPr>
              <a:t>, Marie-Christine Guyon, </a:t>
            </a:r>
            <a:r>
              <a:rPr lang="fr-FR" sz="1700" i="1" dirty="0">
                <a:solidFill>
                  <a:srgbClr val="003300"/>
                </a:solidFill>
              </a:rPr>
              <a:t>First Editions, 2004. </a:t>
            </a:r>
            <a:endParaRPr lang="fr-FR" sz="1700" dirty="0">
              <a:solidFill>
                <a:srgbClr val="003300"/>
              </a:solidFill>
            </a:endParaRPr>
          </a:p>
          <a:p>
            <a:pPr algn="just" hangingPunct="0"/>
            <a:r>
              <a:rPr lang="fr-FR" sz="1700" dirty="0" smtClean="0">
                <a:solidFill>
                  <a:srgbClr val="003300"/>
                </a:solidFill>
              </a:rPr>
              <a:t>(+) Nicolas </a:t>
            </a:r>
            <a:r>
              <a:rPr lang="fr-FR" sz="1700" dirty="0" err="1">
                <a:solidFill>
                  <a:srgbClr val="003300"/>
                </a:solidFill>
              </a:rPr>
              <a:t>Guéguen</a:t>
            </a:r>
            <a:r>
              <a:rPr lang="fr-FR" sz="1700" dirty="0">
                <a:solidFill>
                  <a:srgbClr val="003300"/>
                </a:solidFill>
              </a:rPr>
              <a:t>,  </a:t>
            </a:r>
            <a:r>
              <a:rPr lang="fr-FR" sz="1700" i="1" dirty="0">
                <a:solidFill>
                  <a:srgbClr val="003300"/>
                </a:solidFill>
              </a:rPr>
              <a:t>Psychologie  de la manipulation et de la soumission</a:t>
            </a:r>
            <a:r>
              <a:rPr lang="fr-FR" sz="1700" dirty="0">
                <a:solidFill>
                  <a:srgbClr val="003300"/>
                </a:solidFill>
              </a:rPr>
              <a:t> </a:t>
            </a:r>
            <a:r>
              <a:rPr lang="fr-FR" sz="1700" dirty="0" err="1">
                <a:solidFill>
                  <a:srgbClr val="003300"/>
                </a:solidFill>
              </a:rPr>
              <a:t>Dunod</a:t>
            </a:r>
            <a:r>
              <a:rPr lang="fr-FR" sz="1700" dirty="0">
                <a:solidFill>
                  <a:srgbClr val="003300"/>
                </a:solidFill>
              </a:rPr>
              <a:t> 2004. </a:t>
            </a:r>
          </a:p>
          <a:p>
            <a:pPr algn="just" hangingPunct="0"/>
            <a:r>
              <a:rPr lang="fr-FR" sz="1700" dirty="0" smtClean="0">
                <a:solidFill>
                  <a:srgbClr val="003300"/>
                </a:solidFill>
              </a:rPr>
              <a:t>(*) Robert-Vincent </a:t>
            </a:r>
            <a:r>
              <a:rPr lang="fr-FR" sz="1700" dirty="0">
                <a:solidFill>
                  <a:srgbClr val="003300"/>
                </a:solidFill>
              </a:rPr>
              <a:t>Joule et Jean-Léon </a:t>
            </a:r>
            <a:r>
              <a:rPr lang="fr-FR" sz="1700" dirty="0" err="1">
                <a:solidFill>
                  <a:srgbClr val="003300"/>
                </a:solidFill>
              </a:rPr>
              <a:t>Beauvois</a:t>
            </a:r>
            <a:r>
              <a:rPr lang="fr-FR" sz="1700" dirty="0">
                <a:solidFill>
                  <a:srgbClr val="003300"/>
                </a:solidFill>
              </a:rPr>
              <a:t>, </a:t>
            </a:r>
            <a:r>
              <a:rPr lang="fr-FR" sz="1700" i="1" dirty="0">
                <a:solidFill>
                  <a:srgbClr val="003300"/>
                </a:solidFill>
              </a:rPr>
              <a:t>La soumission librement consentie : Comment amener les gens à faire librement ce qu’ils doivent faire,</a:t>
            </a:r>
            <a:r>
              <a:rPr lang="fr-FR" sz="1700" dirty="0">
                <a:solidFill>
                  <a:srgbClr val="003300"/>
                </a:solidFill>
              </a:rPr>
              <a:t> Presses Universitaires de France – PUF, 1999</a:t>
            </a:r>
            <a:r>
              <a:rPr lang="fr-FR" sz="1700" dirty="0" smtClean="0">
                <a:solidFill>
                  <a:srgbClr val="003300"/>
                </a:solidFill>
              </a:rPr>
              <a:t>.</a:t>
            </a:r>
            <a:endParaRPr lang="fr-FR" sz="1700" dirty="0">
              <a:solidFill>
                <a:srgbClr val="003300"/>
              </a:solidFill>
            </a:endParaRPr>
          </a:p>
        </p:txBody>
      </p:sp>
    </p:spTree>
    <p:extLst>
      <p:ext uri="{BB962C8B-B14F-4D97-AF65-F5344CB8AC3E}">
        <p14:creationId xmlns:p14="http://schemas.microsoft.com/office/powerpoint/2010/main" val="1422458776"/>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10902541" y="732729"/>
            <a:ext cx="542697" cy="279400"/>
          </a:xfrm>
        </p:spPr>
        <p:txBody>
          <a:bodyPr/>
          <a:lstStyle/>
          <a:p>
            <a:fld id="{D57F1E4F-1CFF-5643-939E-217C01CDF565}" type="slidenum">
              <a:rPr lang="en-US" smtClean="0"/>
              <a:pPr/>
              <a:t>82</a:t>
            </a:fld>
            <a:endParaRPr lang="en-US" dirty="0"/>
          </a:p>
        </p:txBody>
      </p:sp>
      <p:sp>
        <p:nvSpPr>
          <p:cNvPr id="3" name="ZoneTexte 2"/>
          <p:cNvSpPr txBox="1"/>
          <p:nvPr/>
        </p:nvSpPr>
        <p:spPr>
          <a:xfrm>
            <a:off x="733329" y="642797"/>
            <a:ext cx="6165411" cy="369332"/>
          </a:xfrm>
          <a:prstGeom prst="rect">
            <a:avLst/>
          </a:prstGeom>
          <a:noFill/>
        </p:spPr>
        <p:txBody>
          <a:bodyPr wrap="square" rtlCol="0">
            <a:spAutoFit/>
          </a:bodyPr>
          <a:lstStyle/>
          <a:p>
            <a:r>
              <a:rPr lang="fr-FR" b="1" dirty="0">
                <a:solidFill>
                  <a:srgbClr val="003300"/>
                </a:solidFill>
                <a:latin typeface="Calibri" panose="020F0502020204030204" pitchFamily="34" charset="0"/>
              </a:rPr>
              <a:t>9</a:t>
            </a:r>
            <a:r>
              <a:rPr lang="fr-FR" b="1" dirty="0" smtClean="0">
                <a:solidFill>
                  <a:srgbClr val="003300"/>
                </a:solidFill>
                <a:latin typeface="Calibri" panose="020F0502020204030204" pitchFamily="34" charset="0"/>
              </a:rPr>
              <a:t>. </a:t>
            </a:r>
            <a:r>
              <a:rPr lang="fr-FR" b="1" dirty="0">
                <a:solidFill>
                  <a:srgbClr val="003300"/>
                </a:solidFill>
              </a:rPr>
              <a:t>T</a:t>
            </a:r>
            <a:r>
              <a:rPr lang="fr-FR" b="1" dirty="0" smtClean="0">
                <a:solidFill>
                  <a:srgbClr val="003300"/>
                </a:solidFill>
              </a:rPr>
              <a:t>echniques </a:t>
            </a:r>
            <a:r>
              <a:rPr lang="fr-FR" b="1" dirty="0">
                <a:solidFill>
                  <a:srgbClr val="003300"/>
                </a:solidFill>
              </a:rPr>
              <a:t>de </a:t>
            </a:r>
            <a:r>
              <a:rPr lang="fr-FR" b="1" dirty="0" smtClean="0">
                <a:solidFill>
                  <a:srgbClr val="003300"/>
                </a:solidFill>
              </a:rPr>
              <a:t>manipulation </a:t>
            </a:r>
            <a:r>
              <a:rPr lang="fr-FR" b="1" dirty="0">
                <a:solidFill>
                  <a:srgbClr val="003300"/>
                </a:solidFill>
              </a:rPr>
              <a:t>et de persuasion</a:t>
            </a:r>
            <a:r>
              <a:rPr lang="fr-FR" b="1" dirty="0" smtClean="0">
                <a:solidFill>
                  <a:srgbClr val="003300"/>
                </a:solidFill>
              </a:rPr>
              <a:t> (suite)</a:t>
            </a:r>
            <a:endParaRPr lang="fr-FR" b="1" dirty="0">
              <a:solidFill>
                <a:srgbClr val="003300"/>
              </a:solidFill>
              <a:latin typeface="Calibri" panose="020F0502020204030204" pitchFamily="34" charset="0"/>
            </a:endParaRPr>
          </a:p>
        </p:txBody>
      </p:sp>
      <p:sp>
        <p:nvSpPr>
          <p:cNvPr id="4" name="ZoneTexte 3"/>
          <p:cNvSpPr txBox="1"/>
          <p:nvPr/>
        </p:nvSpPr>
        <p:spPr>
          <a:xfrm>
            <a:off x="733329" y="1097735"/>
            <a:ext cx="5925655" cy="369332"/>
          </a:xfrm>
          <a:prstGeom prst="rect">
            <a:avLst/>
          </a:prstGeom>
          <a:noFill/>
        </p:spPr>
        <p:txBody>
          <a:bodyPr wrap="square" rtlCol="0">
            <a:spAutoFit/>
          </a:bodyPr>
          <a:lstStyle/>
          <a:p>
            <a:r>
              <a:rPr lang="fr-FR" dirty="0" smtClean="0">
                <a:solidFill>
                  <a:srgbClr val="003300"/>
                </a:solidFill>
              </a:rPr>
              <a:t>9.3. </a:t>
            </a:r>
            <a:r>
              <a:rPr lang="fr-FR" u="sng" dirty="0">
                <a:solidFill>
                  <a:srgbClr val="003300"/>
                </a:solidFill>
              </a:rPr>
              <a:t>Facteurs influençant le </a:t>
            </a:r>
            <a:r>
              <a:rPr lang="fr-FR" u="sng" dirty="0" smtClean="0">
                <a:solidFill>
                  <a:srgbClr val="003300"/>
                </a:solidFill>
              </a:rPr>
              <a:t>conformisme (suite et fin)</a:t>
            </a:r>
            <a:endParaRPr lang="fr-FR" dirty="0">
              <a:solidFill>
                <a:srgbClr val="003300"/>
              </a:solidFill>
            </a:endParaRPr>
          </a:p>
        </p:txBody>
      </p:sp>
      <p:pic>
        <p:nvPicPr>
          <p:cNvPr id="1026" name="Picture 2" descr="D:\Users\blisan\Documents\divers\science\méthode scientifique\images\ignorance tu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568" y="1565778"/>
            <a:ext cx="3631415" cy="154124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D:\Users\blisan\Documents\divers\science\méthode scientifique\images\autruch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63908" y="1584489"/>
            <a:ext cx="3219450" cy="14192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Users\blisan\Documents\divers\science\méthode scientifique\images\autruch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14236" y="1565778"/>
            <a:ext cx="24003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D:\Users\blisan\Documents\divers\science\méthode scientifique\images\conformism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3329" y="3623932"/>
            <a:ext cx="2162175" cy="20002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D:\Users\blisan\Documents\divers\science\méthode scientifique\images\esprit critique.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56243" y="3722578"/>
            <a:ext cx="2238375" cy="203835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D:\Users\blisan\Documents\divers\science\méthode scientifique\images\different2.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82945" y="3623932"/>
            <a:ext cx="3381375" cy="2390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189818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10902541" y="732729"/>
            <a:ext cx="542697" cy="279400"/>
          </a:xfrm>
        </p:spPr>
        <p:txBody>
          <a:bodyPr/>
          <a:lstStyle/>
          <a:p>
            <a:fld id="{D57F1E4F-1CFF-5643-939E-217C01CDF565}" type="slidenum">
              <a:rPr lang="en-US" smtClean="0"/>
              <a:pPr/>
              <a:t>83</a:t>
            </a:fld>
            <a:endParaRPr lang="en-US" dirty="0"/>
          </a:p>
        </p:txBody>
      </p:sp>
      <p:sp>
        <p:nvSpPr>
          <p:cNvPr id="3" name="ZoneTexte 2"/>
          <p:cNvSpPr txBox="1"/>
          <p:nvPr/>
        </p:nvSpPr>
        <p:spPr>
          <a:xfrm>
            <a:off x="733329" y="642797"/>
            <a:ext cx="6165411" cy="369332"/>
          </a:xfrm>
          <a:prstGeom prst="rect">
            <a:avLst/>
          </a:prstGeom>
          <a:noFill/>
        </p:spPr>
        <p:txBody>
          <a:bodyPr wrap="square" rtlCol="0">
            <a:spAutoFit/>
          </a:bodyPr>
          <a:lstStyle/>
          <a:p>
            <a:r>
              <a:rPr lang="fr-FR" b="1" dirty="0">
                <a:solidFill>
                  <a:srgbClr val="003300"/>
                </a:solidFill>
                <a:latin typeface="Calibri" panose="020F0502020204030204" pitchFamily="34" charset="0"/>
              </a:rPr>
              <a:t>9</a:t>
            </a:r>
            <a:r>
              <a:rPr lang="fr-FR" b="1" dirty="0" smtClean="0">
                <a:solidFill>
                  <a:srgbClr val="003300"/>
                </a:solidFill>
                <a:latin typeface="Calibri" panose="020F0502020204030204" pitchFamily="34" charset="0"/>
              </a:rPr>
              <a:t>. </a:t>
            </a:r>
            <a:r>
              <a:rPr lang="fr-FR" b="1" dirty="0">
                <a:solidFill>
                  <a:srgbClr val="003300"/>
                </a:solidFill>
              </a:rPr>
              <a:t>T</a:t>
            </a:r>
            <a:r>
              <a:rPr lang="fr-FR" b="1" dirty="0" smtClean="0">
                <a:solidFill>
                  <a:srgbClr val="003300"/>
                </a:solidFill>
              </a:rPr>
              <a:t>echniques </a:t>
            </a:r>
            <a:r>
              <a:rPr lang="fr-FR" b="1" dirty="0">
                <a:solidFill>
                  <a:srgbClr val="003300"/>
                </a:solidFill>
              </a:rPr>
              <a:t>de </a:t>
            </a:r>
            <a:r>
              <a:rPr lang="fr-FR" b="1" dirty="0" smtClean="0">
                <a:solidFill>
                  <a:srgbClr val="003300"/>
                </a:solidFill>
              </a:rPr>
              <a:t>manipulation et de persuasion (suite)</a:t>
            </a:r>
            <a:endParaRPr lang="fr-FR" b="1" dirty="0">
              <a:solidFill>
                <a:srgbClr val="003300"/>
              </a:solidFill>
              <a:latin typeface="Calibri" panose="020F0502020204030204" pitchFamily="34" charset="0"/>
            </a:endParaRPr>
          </a:p>
        </p:txBody>
      </p:sp>
      <p:sp>
        <p:nvSpPr>
          <p:cNvPr id="4" name="ZoneTexte 3"/>
          <p:cNvSpPr txBox="1"/>
          <p:nvPr/>
        </p:nvSpPr>
        <p:spPr>
          <a:xfrm>
            <a:off x="733329" y="1097736"/>
            <a:ext cx="7646878" cy="369332"/>
          </a:xfrm>
          <a:prstGeom prst="rect">
            <a:avLst/>
          </a:prstGeom>
          <a:noFill/>
        </p:spPr>
        <p:txBody>
          <a:bodyPr wrap="square" rtlCol="0">
            <a:spAutoFit/>
          </a:bodyPr>
          <a:lstStyle/>
          <a:p>
            <a:r>
              <a:rPr lang="fr-FR" dirty="0" smtClean="0">
                <a:solidFill>
                  <a:srgbClr val="003300"/>
                </a:solidFill>
              </a:rPr>
              <a:t>9.4. </a:t>
            </a:r>
            <a:r>
              <a:rPr lang="fr-FR" u="sng" dirty="0" err="1">
                <a:solidFill>
                  <a:srgbClr val="003300"/>
                </a:solidFill>
              </a:rPr>
              <a:t>Autosubjectivité</a:t>
            </a:r>
            <a:r>
              <a:rPr lang="fr-FR" u="sng" dirty="0">
                <a:solidFill>
                  <a:srgbClr val="003300"/>
                </a:solidFill>
              </a:rPr>
              <a:t> ou validation subjective (effet Barnum</a:t>
            </a:r>
            <a:r>
              <a:rPr lang="fr-FR" u="sng" dirty="0" smtClean="0">
                <a:solidFill>
                  <a:srgbClr val="003300"/>
                </a:solidFill>
              </a:rPr>
              <a:t>)</a:t>
            </a:r>
            <a:endParaRPr lang="fr-FR" u="sng" dirty="0">
              <a:solidFill>
                <a:srgbClr val="003300"/>
              </a:solidFill>
            </a:endParaRPr>
          </a:p>
        </p:txBody>
      </p:sp>
      <p:sp>
        <p:nvSpPr>
          <p:cNvPr id="5" name="ZoneTexte 4"/>
          <p:cNvSpPr txBox="1"/>
          <p:nvPr/>
        </p:nvSpPr>
        <p:spPr>
          <a:xfrm>
            <a:off x="733329" y="1552673"/>
            <a:ext cx="10583716" cy="4770537"/>
          </a:xfrm>
          <a:prstGeom prst="rect">
            <a:avLst/>
          </a:prstGeom>
          <a:noFill/>
        </p:spPr>
        <p:txBody>
          <a:bodyPr wrap="square" rtlCol="0">
            <a:spAutoFit/>
          </a:bodyPr>
          <a:lstStyle/>
          <a:p>
            <a:pPr algn="just"/>
            <a:r>
              <a:rPr lang="fr-FR" sz="1600" dirty="0">
                <a:solidFill>
                  <a:srgbClr val="003300"/>
                </a:solidFill>
              </a:rPr>
              <a:t>Cet effet</a:t>
            </a:r>
            <a:r>
              <a:rPr lang="fr-FR" sz="1600" b="1" i="1" dirty="0">
                <a:solidFill>
                  <a:srgbClr val="003300"/>
                </a:solidFill>
              </a:rPr>
              <a:t> </a:t>
            </a:r>
            <a:r>
              <a:rPr lang="fr-FR" sz="1600" dirty="0">
                <a:solidFill>
                  <a:srgbClr val="003300"/>
                </a:solidFill>
              </a:rPr>
              <a:t>tend à généraliser une rhétorique. Nous rappellerons que la rhétorique est la persuasion par le biais d’expressions éloquentes</a:t>
            </a:r>
            <a:r>
              <a:rPr lang="fr-FR" sz="1600" dirty="0" smtClean="0">
                <a:solidFill>
                  <a:srgbClr val="003300"/>
                </a:solidFill>
              </a:rPr>
              <a:t>. L’expression </a:t>
            </a:r>
            <a:r>
              <a:rPr lang="fr-FR" sz="1600" dirty="0">
                <a:solidFill>
                  <a:srgbClr val="003300"/>
                </a:solidFill>
              </a:rPr>
              <a:t>« effet Barnum » est due au psychologue B. R. Forer en hommage à la réputation de maître de la manipulation psychologique de P.T. Barnum, homme de cirque, vers le début du </a:t>
            </a:r>
            <a:r>
              <a:rPr lang="fr-FR" sz="1600" cap="small" dirty="0" err="1">
                <a:solidFill>
                  <a:srgbClr val="003300"/>
                </a:solidFill>
              </a:rPr>
              <a:t>xx</a:t>
            </a:r>
            <a:r>
              <a:rPr lang="fr-FR" sz="1600" baseline="30000" dirty="0" err="1">
                <a:solidFill>
                  <a:srgbClr val="003300"/>
                </a:solidFill>
              </a:rPr>
              <a:t>e</a:t>
            </a:r>
            <a:r>
              <a:rPr lang="fr-FR" sz="1600" dirty="0">
                <a:solidFill>
                  <a:srgbClr val="003300"/>
                </a:solidFill>
              </a:rPr>
              <a:t> siècle. Cet effet tend à faire accepter une vague description de personnalité comme s’appliquant de manière singulière à soi-même, sans se rendre compte que la même description pourrait s’appliquer à n’importe qui.</a:t>
            </a:r>
          </a:p>
          <a:p>
            <a:pPr algn="just"/>
            <a:r>
              <a:rPr lang="fr-FR" sz="1600" dirty="0">
                <a:solidFill>
                  <a:srgbClr val="003300"/>
                </a:solidFill>
              </a:rPr>
              <a:t>Si l’on prend par exemple ce texte de Bertram R. Forer (1914-2000</a:t>
            </a:r>
            <a:r>
              <a:rPr lang="fr-FR" sz="1600" dirty="0" smtClean="0">
                <a:solidFill>
                  <a:srgbClr val="003300"/>
                </a:solidFill>
              </a:rPr>
              <a:t>) (°)</a:t>
            </a:r>
            <a:r>
              <a:rPr lang="fr-FR" sz="1600" baseline="30000" dirty="0" smtClean="0">
                <a:solidFill>
                  <a:srgbClr val="003300"/>
                </a:solidFill>
              </a:rPr>
              <a:t> </a:t>
            </a:r>
            <a:r>
              <a:rPr lang="fr-FR" sz="1600" dirty="0">
                <a:solidFill>
                  <a:srgbClr val="003300"/>
                </a:solidFill>
              </a:rPr>
              <a:t>présentant une évaluation personnelle de personnalité et qu’on le diffuse à un groupe de personnes en faisant croire que chacun a un texte différent et personnalisé : </a:t>
            </a:r>
          </a:p>
          <a:p>
            <a:pPr algn="just"/>
            <a:r>
              <a:rPr lang="fr-FR" sz="1600" i="1" dirty="0">
                <a:solidFill>
                  <a:srgbClr val="003300"/>
                </a:solidFill>
              </a:rPr>
              <a:t>« Vous avez besoin d’être aimé et admiré et pourtant vous êtes critique avec vous-même. Vous avez certes des points faibles dans votre personnalité, mais vous savez les compenser. Vous avez un potentiel considérable qui n’a pas tourné à votre avantage. À l’extérieur, vous êtes discipliné et vous savez vous contrôler, mais à l’intérieur vous tendez à être préoccupé et pas très sûr de vous-même.</a:t>
            </a:r>
            <a:endParaRPr lang="fr-FR" sz="1600" dirty="0">
              <a:solidFill>
                <a:srgbClr val="003300"/>
              </a:solidFill>
            </a:endParaRPr>
          </a:p>
          <a:p>
            <a:pPr algn="just"/>
            <a:r>
              <a:rPr lang="fr-FR" sz="1600" i="1" dirty="0">
                <a:solidFill>
                  <a:srgbClr val="003300"/>
                </a:solidFill>
              </a:rPr>
              <a:t>Parfois vous vous demandez sérieusement si vous avez pris la bonne décision ou fait ce qu’il fallait. Vous préférez une certaine dose de changement et de variété et devenez insatisfait si on vous entoure de restrictions et de limitations. Vous vous flattez d’être un esprit indépendant et vous n’acceptez l’opinion d’autrui que dûment démontrée. Mais vous savez qu’il était maladroit de se révéler trop facilement aux autres. Par moments, vous êtes très extraverti, bavard et sociable tandis qu’à d’autres vous êtes introverti, circonspect et réservé. Certaines de vos aspirations tendent à être assez irréalistes. »</a:t>
            </a:r>
            <a:endParaRPr lang="fr-FR" sz="1600" dirty="0">
              <a:solidFill>
                <a:srgbClr val="003300"/>
              </a:solidFill>
            </a:endParaRPr>
          </a:p>
          <a:p>
            <a:pPr algn="just"/>
            <a:r>
              <a:rPr lang="fr-FR" sz="1600" dirty="0" smtClean="0">
                <a:solidFill>
                  <a:srgbClr val="003300"/>
                </a:solidFill>
              </a:rPr>
              <a:t>(°) BR</a:t>
            </a:r>
            <a:r>
              <a:rPr lang="fr-FR" sz="1600" dirty="0">
                <a:solidFill>
                  <a:srgbClr val="003300"/>
                </a:solidFill>
              </a:rPr>
              <a:t>. Forer, </a:t>
            </a:r>
            <a:r>
              <a:rPr lang="fr-FR" sz="1600" i="1" dirty="0">
                <a:solidFill>
                  <a:srgbClr val="003300"/>
                </a:solidFill>
              </a:rPr>
              <a:t>The </a:t>
            </a:r>
            <a:r>
              <a:rPr lang="fr-FR" sz="1600" i="1" dirty="0" err="1">
                <a:solidFill>
                  <a:srgbClr val="003300"/>
                </a:solidFill>
              </a:rPr>
              <a:t>fallacy</a:t>
            </a:r>
            <a:r>
              <a:rPr lang="fr-FR" sz="1600" i="1" dirty="0">
                <a:solidFill>
                  <a:srgbClr val="003300"/>
                </a:solidFill>
              </a:rPr>
              <a:t> of </a:t>
            </a:r>
            <a:r>
              <a:rPr lang="fr-FR" sz="1600" i="1" dirty="0" err="1">
                <a:solidFill>
                  <a:srgbClr val="003300"/>
                </a:solidFill>
              </a:rPr>
              <a:t>personal</a:t>
            </a:r>
            <a:r>
              <a:rPr lang="fr-FR" sz="1600" i="1" dirty="0">
                <a:solidFill>
                  <a:srgbClr val="003300"/>
                </a:solidFill>
              </a:rPr>
              <a:t> validation : A </a:t>
            </a:r>
            <a:r>
              <a:rPr lang="fr-FR" sz="1600" i="1" dirty="0" err="1">
                <a:solidFill>
                  <a:srgbClr val="003300"/>
                </a:solidFill>
              </a:rPr>
              <a:t>classroom</a:t>
            </a:r>
            <a:r>
              <a:rPr lang="fr-FR" sz="1600" i="1" dirty="0">
                <a:solidFill>
                  <a:srgbClr val="003300"/>
                </a:solidFill>
              </a:rPr>
              <a:t> </a:t>
            </a:r>
            <a:r>
              <a:rPr lang="fr-FR" sz="1600" i="1" dirty="0" err="1">
                <a:solidFill>
                  <a:srgbClr val="003300"/>
                </a:solidFill>
              </a:rPr>
              <a:t>demonstration</a:t>
            </a:r>
            <a:r>
              <a:rPr lang="fr-FR" sz="1600" i="1" dirty="0">
                <a:solidFill>
                  <a:srgbClr val="003300"/>
                </a:solidFill>
              </a:rPr>
              <a:t> of </a:t>
            </a:r>
            <a:r>
              <a:rPr lang="fr-FR" sz="1600" i="1" dirty="0" err="1">
                <a:solidFill>
                  <a:srgbClr val="003300"/>
                </a:solidFill>
              </a:rPr>
              <a:t>gullibility</a:t>
            </a:r>
            <a:r>
              <a:rPr lang="fr-FR" sz="1600" dirty="0">
                <a:solidFill>
                  <a:srgbClr val="003300"/>
                </a:solidFill>
              </a:rPr>
              <a:t>, B. R. Forer, Journal of </a:t>
            </a:r>
            <a:r>
              <a:rPr lang="fr-FR" sz="1600" dirty="0" err="1">
                <a:solidFill>
                  <a:srgbClr val="003300"/>
                </a:solidFill>
              </a:rPr>
              <a:t>Abnormal</a:t>
            </a:r>
            <a:r>
              <a:rPr lang="fr-FR" sz="1600" dirty="0">
                <a:solidFill>
                  <a:srgbClr val="003300"/>
                </a:solidFill>
              </a:rPr>
              <a:t> and Social Psychology, 44, 118–123 (1949) &amp; </a:t>
            </a:r>
            <a:r>
              <a:rPr lang="fr-FR" sz="1600" i="1" dirty="0">
                <a:solidFill>
                  <a:srgbClr val="003300"/>
                </a:solidFill>
              </a:rPr>
              <a:t>L’effet Barnum : l’illusion du soi, </a:t>
            </a:r>
            <a:r>
              <a:rPr lang="fr-FR" sz="1600" dirty="0">
                <a:solidFill>
                  <a:srgbClr val="003300"/>
                </a:solidFill>
              </a:rPr>
              <a:t>François </a:t>
            </a:r>
            <a:r>
              <a:rPr lang="fr-FR" sz="1600" dirty="0" err="1">
                <a:solidFill>
                  <a:srgbClr val="003300"/>
                </a:solidFill>
              </a:rPr>
              <a:t>Filiatrault</a:t>
            </a:r>
            <a:r>
              <a:rPr lang="fr-FR" sz="1600" dirty="0">
                <a:solidFill>
                  <a:srgbClr val="003300"/>
                </a:solidFill>
              </a:rPr>
              <a:t>, revue Cerveau &amp; Psycho, n°4, dec.03-Fév.04</a:t>
            </a:r>
            <a:r>
              <a:rPr lang="fr-FR" sz="1600" dirty="0" smtClean="0">
                <a:solidFill>
                  <a:srgbClr val="003300"/>
                </a:solidFill>
              </a:rPr>
              <a:t>.</a:t>
            </a:r>
            <a:endParaRPr lang="fr-FR" sz="1700" dirty="0">
              <a:solidFill>
                <a:srgbClr val="003300"/>
              </a:solidFill>
            </a:endParaRPr>
          </a:p>
        </p:txBody>
      </p:sp>
    </p:spTree>
    <p:extLst>
      <p:ext uri="{BB962C8B-B14F-4D97-AF65-F5344CB8AC3E}">
        <p14:creationId xmlns:p14="http://schemas.microsoft.com/office/powerpoint/2010/main" val="2491215381"/>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10902541" y="732729"/>
            <a:ext cx="542697" cy="279400"/>
          </a:xfrm>
        </p:spPr>
        <p:txBody>
          <a:bodyPr/>
          <a:lstStyle/>
          <a:p>
            <a:fld id="{D57F1E4F-1CFF-5643-939E-217C01CDF565}" type="slidenum">
              <a:rPr lang="en-US" smtClean="0"/>
              <a:pPr/>
              <a:t>84</a:t>
            </a:fld>
            <a:endParaRPr lang="en-US" dirty="0"/>
          </a:p>
        </p:txBody>
      </p:sp>
      <p:sp>
        <p:nvSpPr>
          <p:cNvPr id="3" name="ZoneTexte 2"/>
          <p:cNvSpPr txBox="1"/>
          <p:nvPr/>
        </p:nvSpPr>
        <p:spPr>
          <a:xfrm>
            <a:off x="733329" y="642797"/>
            <a:ext cx="6165411" cy="369332"/>
          </a:xfrm>
          <a:prstGeom prst="rect">
            <a:avLst/>
          </a:prstGeom>
          <a:noFill/>
        </p:spPr>
        <p:txBody>
          <a:bodyPr wrap="square" rtlCol="0">
            <a:spAutoFit/>
          </a:bodyPr>
          <a:lstStyle/>
          <a:p>
            <a:r>
              <a:rPr lang="fr-FR" b="1" dirty="0">
                <a:solidFill>
                  <a:srgbClr val="003300"/>
                </a:solidFill>
                <a:latin typeface="Calibri" panose="020F0502020204030204" pitchFamily="34" charset="0"/>
              </a:rPr>
              <a:t>9</a:t>
            </a:r>
            <a:r>
              <a:rPr lang="fr-FR" b="1" dirty="0" smtClean="0">
                <a:solidFill>
                  <a:srgbClr val="003300"/>
                </a:solidFill>
                <a:latin typeface="Calibri" panose="020F0502020204030204" pitchFamily="34" charset="0"/>
              </a:rPr>
              <a:t>. </a:t>
            </a:r>
            <a:r>
              <a:rPr lang="fr-FR" b="1" dirty="0">
                <a:solidFill>
                  <a:srgbClr val="003300"/>
                </a:solidFill>
              </a:rPr>
              <a:t>T</a:t>
            </a:r>
            <a:r>
              <a:rPr lang="fr-FR" b="1" dirty="0" smtClean="0">
                <a:solidFill>
                  <a:srgbClr val="003300"/>
                </a:solidFill>
              </a:rPr>
              <a:t>echniques </a:t>
            </a:r>
            <a:r>
              <a:rPr lang="fr-FR" b="1" dirty="0">
                <a:solidFill>
                  <a:srgbClr val="003300"/>
                </a:solidFill>
              </a:rPr>
              <a:t>de </a:t>
            </a:r>
            <a:r>
              <a:rPr lang="fr-FR" b="1" dirty="0" smtClean="0">
                <a:solidFill>
                  <a:srgbClr val="003300"/>
                </a:solidFill>
              </a:rPr>
              <a:t>manipulation et de persuasion (suite)</a:t>
            </a:r>
            <a:endParaRPr lang="fr-FR" b="1" dirty="0">
              <a:solidFill>
                <a:srgbClr val="003300"/>
              </a:solidFill>
              <a:latin typeface="Calibri" panose="020F0502020204030204" pitchFamily="34" charset="0"/>
            </a:endParaRPr>
          </a:p>
        </p:txBody>
      </p:sp>
      <p:sp>
        <p:nvSpPr>
          <p:cNvPr id="4" name="ZoneTexte 3"/>
          <p:cNvSpPr txBox="1"/>
          <p:nvPr/>
        </p:nvSpPr>
        <p:spPr>
          <a:xfrm>
            <a:off x="733329" y="1097736"/>
            <a:ext cx="7646878" cy="369332"/>
          </a:xfrm>
          <a:prstGeom prst="rect">
            <a:avLst/>
          </a:prstGeom>
          <a:noFill/>
        </p:spPr>
        <p:txBody>
          <a:bodyPr wrap="square" rtlCol="0">
            <a:spAutoFit/>
          </a:bodyPr>
          <a:lstStyle/>
          <a:p>
            <a:r>
              <a:rPr lang="fr-FR" dirty="0" smtClean="0">
                <a:solidFill>
                  <a:srgbClr val="003300"/>
                </a:solidFill>
              </a:rPr>
              <a:t>9.4. </a:t>
            </a:r>
            <a:r>
              <a:rPr lang="fr-FR" u="sng" dirty="0" err="1">
                <a:solidFill>
                  <a:srgbClr val="003300"/>
                </a:solidFill>
              </a:rPr>
              <a:t>Autosubjectivité</a:t>
            </a:r>
            <a:r>
              <a:rPr lang="fr-FR" u="sng" dirty="0">
                <a:solidFill>
                  <a:srgbClr val="003300"/>
                </a:solidFill>
              </a:rPr>
              <a:t> ou validation subjective (effet Barnum</a:t>
            </a:r>
            <a:r>
              <a:rPr lang="fr-FR" u="sng" dirty="0" smtClean="0">
                <a:solidFill>
                  <a:srgbClr val="003300"/>
                </a:solidFill>
              </a:rPr>
              <a:t>) (suite et fin)</a:t>
            </a:r>
            <a:endParaRPr lang="fr-FR" u="sng" dirty="0">
              <a:solidFill>
                <a:srgbClr val="003300"/>
              </a:solidFill>
            </a:endParaRPr>
          </a:p>
        </p:txBody>
      </p:sp>
      <p:sp>
        <p:nvSpPr>
          <p:cNvPr id="5" name="ZoneTexte 4"/>
          <p:cNvSpPr txBox="1"/>
          <p:nvPr/>
        </p:nvSpPr>
        <p:spPr>
          <a:xfrm>
            <a:off x="733329" y="1552673"/>
            <a:ext cx="10583716" cy="4278094"/>
          </a:xfrm>
          <a:prstGeom prst="rect">
            <a:avLst/>
          </a:prstGeom>
          <a:noFill/>
        </p:spPr>
        <p:txBody>
          <a:bodyPr wrap="square" rtlCol="0">
            <a:spAutoFit/>
          </a:bodyPr>
          <a:lstStyle/>
          <a:p>
            <a:pPr algn="just"/>
            <a:r>
              <a:rPr lang="fr-FR" sz="1600" dirty="0" smtClean="0">
                <a:solidFill>
                  <a:srgbClr val="003300"/>
                </a:solidFill>
              </a:rPr>
              <a:t>Ce </a:t>
            </a:r>
            <a:r>
              <a:rPr lang="fr-FR" sz="1600" dirty="0">
                <a:solidFill>
                  <a:srgbClr val="003300"/>
                </a:solidFill>
              </a:rPr>
              <a:t>texte est, comme on peut le voir, très général, mais chacun croit qu’il a été conçu spécialement pour lui. Cela avait été confirmé par B. R. Forer auprès d’un grand nombre d’étudiants qui s’était approprié ce texte à 85 %. </a:t>
            </a:r>
            <a:endParaRPr lang="fr-FR" sz="1600" dirty="0" smtClean="0">
              <a:solidFill>
                <a:srgbClr val="003300"/>
              </a:solidFill>
            </a:endParaRPr>
          </a:p>
          <a:p>
            <a:pPr algn="just"/>
            <a:endParaRPr lang="fr-FR" sz="1600" dirty="0" smtClean="0">
              <a:solidFill>
                <a:srgbClr val="003300"/>
              </a:solidFill>
            </a:endParaRPr>
          </a:p>
          <a:p>
            <a:pPr algn="just"/>
            <a:r>
              <a:rPr lang="fr-FR" sz="1600" dirty="0" smtClean="0">
                <a:solidFill>
                  <a:srgbClr val="003300"/>
                </a:solidFill>
              </a:rPr>
              <a:t>Les </a:t>
            </a:r>
            <a:r>
              <a:rPr lang="fr-FR" sz="1600" dirty="0">
                <a:solidFill>
                  <a:srgbClr val="003300"/>
                </a:solidFill>
              </a:rPr>
              <a:t>explications les plus courantes pour rendre compte de cet effet tournent autour de l’espoir, de la confusion entre désir et réalité, de la vanité et de la tendance à vouloir toujours interpréter, alors que l’explication originale de Forer tournait plutôt autour d’une naïveté inconsciente.</a:t>
            </a:r>
          </a:p>
          <a:p>
            <a:pPr algn="just"/>
            <a:r>
              <a:rPr lang="fr-FR" sz="1600" dirty="0">
                <a:solidFill>
                  <a:srgbClr val="003300"/>
                </a:solidFill>
              </a:rPr>
              <a:t>Chacun accepte des affirmations, souvent inconsciemment, surtout si elles sont flatteuses pour lui ou ont une connotation positive</a:t>
            </a:r>
            <a:r>
              <a:rPr lang="fr-FR" sz="1600" dirty="0" smtClean="0">
                <a:solidFill>
                  <a:srgbClr val="003300"/>
                </a:solidFill>
              </a:rPr>
              <a:t>.</a:t>
            </a:r>
          </a:p>
          <a:p>
            <a:pPr algn="just"/>
            <a:endParaRPr lang="fr-FR" sz="1600" dirty="0">
              <a:solidFill>
                <a:srgbClr val="003300"/>
              </a:solidFill>
            </a:endParaRPr>
          </a:p>
          <a:p>
            <a:pPr algn="just"/>
            <a:r>
              <a:rPr lang="fr-FR" sz="1600" dirty="0">
                <a:solidFill>
                  <a:srgbClr val="003300"/>
                </a:solidFill>
              </a:rPr>
              <a:t>Ceci est corroboré par l’article de David Marks et Richard </a:t>
            </a:r>
            <a:r>
              <a:rPr lang="fr-FR" sz="1600" dirty="0" err="1">
                <a:solidFill>
                  <a:srgbClr val="003300"/>
                </a:solidFill>
              </a:rPr>
              <a:t>Kamman</a:t>
            </a:r>
            <a:r>
              <a:rPr lang="fr-FR" sz="1600" dirty="0">
                <a:solidFill>
                  <a:srgbClr val="003300"/>
                </a:solidFill>
              </a:rPr>
              <a:t> </a:t>
            </a:r>
            <a:r>
              <a:rPr lang="fr-FR" sz="1600" dirty="0" smtClean="0">
                <a:solidFill>
                  <a:srgbClr val="003300"/>
                </a:solidFill>
              </a:rPr>
              <a:t>(°).</a:t>
            </a:r>
            <a:endParaRPr lang="fr-FR" sz="1600" dirty="0">
              <a:solidFill>
                <a:srgbClr val="003300"/>
              </a:solidFill>
            </a:endParaRPr>
          </a:p>
          <a:p>
            <a:pPr algn="just"/>
            <a:endParaRPr lang="fr-FR" sz="1600" i="1" dirty="0" smtClean="0">
              <a:solidFill>
                <a:srgbClr val="003300"/>
              </a:solidFill>
            </a:endParaRPr>
          </a:p>
          <a:p>
            <a:pPr algn="just"/>
            <a:r>
              <a:rPr lang="fr-FR" sz="1600" i="1" dirty="0" smtClean="0">
                <a:solidFill>
                  <a:srgbClr val="003300"/>
                </a:solidFill>
              </a:rPr>
              <a:t>«</a:t>
            </a:r>
            <a:r>
              <a:rPr lang="fr-FR" sz="1600" i="1" dirty="0">
                <a:solidFill>
                  <a:srgbClr val="003300"/>
                </a:solidFill>
              </a:rPr>
              <a:t> Une fois qu’une croyance ou une supposition a été trouvée, et spécialement si elle permet de résoudre une incertitude inconfortable, elle introduit un biais chez le sujet qui lui fait remarquer toute information permettant de confirmer la croyance, de sous-évaluer tout élément opposé. » </a:t>
            </a:r>
            <a:r>
              <a:rPr lang="fr-FR" sz="1600" dirty="0">
                <a:solidFill>
                  <a:srgbClr val="003300"/>
                </a:solidFill>
              </a:rPr>
              <a:t>Ce mécanisme renforce l’erreur originale et construit une confiance excessive, au point que les arguments des opposants sont vus comme une contradiction de la croyance adoptée</a:t>
            </a:r>
            <a:r>
              <a:rPr lang="fr-FR" sz="1600" b="1" dirty="0">
                <a:solidFill>
                  <a:srgbClr val="003300"/>
                </a:solidFill>
              </a:rPr>
              <a:t>.</a:t>
            </a:r>
            <a:r>
              <a:rPr lang="fr-FR" sz="1600" dirty="0">
                <a:solidFill>
                  <a:srgbClr val="003300"/>
                </a:solidFill>
              </a:rPr>
              <a:t> </a:t>
            </a:r>
            <a:r>
              <a:rPr lang="en-GB" sz="1600" dirty="0" err="1">
                <a:solidFill>
                  <a:srgbClr val="003300"/>
                </a:solidFill>
              </a:rPr>
              <a:t>Forer</a:t>
            </a:r>
            <a:r>
              <a:rPr lang="en-GB" sz="1600" dirty="0">
                <a:solidFill>
                  <a:srgbClr val="003300"/>
                </a:solidFill>
              </a:rPr>
              <a:t> B. R., </a:t>
            </a:r>
            <a:r>
              <a:rPr lang="en-GB" sz="1600" i="1" dirty="0">
                <a:solidFill>
                  <a:srgbClr val="003300"/>
                </a:solidFill>
              </a:rPr>
              <a:t>idem.</a:t>
            </a:r>
            <a:endParaRPr lang="fr-FR" sz="1600" dirty="0">
              <a:solidFill>
                <a:srgbClr val="003300"/>
              </a:solidFill>
            </a:endParaRPr>
          </a:p>
          <a:p>
            <a:pPr algn="just"/>
            <a:endParaRPr lang="en-GB" sz="1600" dirty="0" smtClean="0">
              <a:solidFill>
                <a:srgbClr val="003300"/>
              </a:solidFill>
            </a:endParaRPr>
          </a:p>
          <a:p>
            <a:pPr algn="just"/>
            <a:r>
              <a:rPr lang="en-GB" sz="1600" dirty="0" smtClean="0">
                <a:solidFill>
                  <a:srgbClr val="003300"/>
                </a:solidFill>
              </a:rPr>
              <a:t>(°) David </a:t>
            </a:r>
            <a:r>
              <a:rPr lang="en-GB" sz="1600" dirty="0">
                <a:solidFill>
                  <a:srgbClr val="003300"/>
                </a:solidFill>
              </a:rPr>
              <a:t>Marks et Richard </a:t>
            </a:r>
            <a:r>
              <a:rPr lang="en-GB" sz="1600" dirty="0" err="1">
                <a:solidFill>
                  <a:srgbClr val="003300"/>
                </a:solidFill>
              </a:rPr>
              <a:t>Kamman</a:t>
            </a:r>
            <a:r>
              <a:rPr lang="en-GB" sz="1600" dirty="0">
                <a:solidFill>
                  <a:srgbClr val="003300"/>
                </a:solidFill>
              </a:rPr>
              <a:t>, </a:t>
            </a:r>
            <a:r>
              <a:rPr lang="en-GB" sz="1600" i="1" dirty="0">
                <a:solidFill>
                  <a:srgbClr val="003300"/>
                </a:solidFill>
              </a:rPr>
              <a:t>The Psychology of the Psychic</a:t>
            </a:r>
            <a:r>
              <a:rPr lang="en-GB" sz="1600" dirty="0">
                <a:solidFill>
                  <a:srgbClr val="003300"/>
                </a:solidFill>
              </a:rPr>
              <a:t>, </a:t>
            </a:r>
            <a:r>
              <a:rPr lang="en-GB" sz="1600" dirty="0" err="1">
                <a:solidFill>
                  <a:srgbClr val="003300"/>
                </a:solidFill>
              </a:rPr>
              <a:t>Amehert</a:t>
            </a:r>
            <a:r>
              <a:rPr lang="en-GB" sz="1600" dirty="0">
                <a:solidFill>
                  <a:srgbClr val="003300"/>
                </a:solidFill>
              </a:rPr>
              <a:t> (New-York), Prometheus books, 1979</a:t>
            </a:r>
            <a:r>
              <a:rPr lang="en-GB" sz="1600" dirty="0" smtClean="0">
                <a:solidFill>
                  <a:srgbClr val="003300"/>
                </a:solidFill>
              </a:rPr>
              <a:t>.</a:t>
            </a:r>
            <a:endParaRPr lang="fr-FR" sz="1600" dirty="0">
              <a:solidFill>
                <a:srgbClr val="003300"/>
              </a:solidFill>
            </a:endParaRPr>
          </a:p>
        </p:txBody>
      </p:sp>
    </p:spTree>
    <p:extLst>
      <p:ext uri="{BB962C8B-B14F-4D97-AF65-F5344CB8AC3E}">
        <p14:creationId xmlns:p14="http://schemas.microsoft.com/office/powerpoint/2010/main" val="2018354236"/>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10902541" y="732729"/>
            <a:ext cx="542697" cy="279400"/>
          </a:xfrm>
        </p:spPr>
        <p:txBody>
          <a:bodyPr/>
          <a:lstStyle/>
          <a:p>
            <a:fld id="{D57F1E4F-1CFF-5643-939E-217C01CDF565}" type="slidenum">
              <a:rPr lang="en-US" smtClean="0"/>
              <a:pPr/>
              <a:t>85</a:t>
            </a:fld>
            <a:endParaRPr lang="en-US" dirty="0"/>
          </a:p>
        </p:txBody>
      </p:sp>
      <p:sp>
        <p:nvSpPr>
          <p:cNvPr id="3" name="ZoneTexte 2"/>
          <p:cNvSpPr txBox="1"/>
          <p:nvPr/>
        </p:nvSpPr>
        <p:spPr>
          <a:xfrm>
            <a:off x="733329" y="642797"/>
            <a:ext cx="6165411" cy="369332"/>
          </a:xfrm>
          <a:prstGeom prst="rect">
            <a:avLst/>
          </a:prstGeom>
          <a:noFill/>
        </p:spPr>
        <p:txBody>
          <a:bodyPr wrap="square" rtlCol="0">
            <a:spAutoFit/>
          </a:bodyPr>
          <a:lstStyle/>
          <a:p>
            <a:r>
              <a:rPr lang="fr-FR" b="1" dirty="0">
                <a:solidFill>
                  <a:srgbClr val="003300"/>
                </a:solidFill>
                <a:latin typeface="Calibri" panose="020F0502020204030204" pitchFamily="34" charset="0"/>
              </a:rPr>
              <a:t>9</a:t>
            </a:r>
            <a:r>
              <a:rPr lang="fr-FR" b="1" dirty="0" smtClean="0">
                <a:solidFill>
                  <a:srgbClr val="003300"/>
                </a:solidFill>
                <a:latin typeface="Calibri" panose="020F0502020204030204" pitchFamily="34" charset="0"/>
              </a:rPr>
              <a:t>. </a:t>
            </a:r>
            <a:r>
              <a:rPr lang="fr-FR" b="1" dirty="0">
                <a:solidFill>
                  <a:srgbClr val="003300"/>
                </a:solidFill>
              </a:rPr>
              <a:t>T</a:t>
            </a:r>
            <a:r>
              <a:rPr lang="fr-FR" b="1" dirty="0" smtClean="0">
                <a:solidFill>
                  <a:srgbClr val="003300"/>
                </a:solidFill>
              </a:rPr>
              <a:t>echniques </a:t>
            </a:r>
            <a:r>
              <a:rPr lang="fr-FR" b="1" dirty="0">
                <a:solidFill>
                  <a:srgbClr val="003300"/>
                </a:solidFill>
              </a:rPr>
              <a:t>de </a:t>
            </a:r>
            <a:r>
              <a:rPr lang="fr-FR" b="1" dirty="0" smtClean="0">
                <a:solidFill>
                  <a:srgbClr val="003300"/>
                </a:solidFill>
              </a:rPr>
              <a:t>manipulation et de persuasion (suite)</a:t>
            </a:r>
            <a:endParaRPr lang="fr-FR" b="1" dirty="0">
              <a:solidFill>
                <a:srgbClr val="003300"/>
              </a:solidFill>
              <a:latin typeface="Calibri" panose="020F0502020204030204" pitchFamily="34" charset="0"/>
            </a:endParaRPr>
          </a:p>
        </p:txBody>
      </p:sp>
      <p:sp>
        <p:nvSpPr>
          <p:cNvPr id="4" name="ZoneTexte 3"/>
          <p:cNvSpPr txBox="1"/>
          <p:nvPr/>
        </p:nvSpPr>
        <p:spPr>
          <a:xfrm>
            <a:off x="733329" y="1097736"/>
            <a:ext cx="7646878" cy="369332"/>
          </a:xfrm>
          <a:prstGeom prst="rect">
            <a:avLst/>
          </a:prstGeom>
          <a:noFill/>
        </p:spPr>
        <p:txBody>
          <a:bodyPr wrap="square" rtlCol="0">
            <a:spAutoFit/>
          </a:bodyPr>
          <a:lstStyle/>
          <a:p>
            <a:r>
              <a:rPr lang="fr-FR" dirty="0" smtClean="0">
                <a:solidFill>
                  <a:srgbClr val="003300"/>
                </a:solidFill>
              </a:rPr>
              <a:t>9.4. </a:t>
            </a:r>
            <a:r>
              <a:rPr lang="fr-FR" u="sng" dirty="0">
                <a:solidFill>
                  <a:srgbClr val="003300"/>
                </a:solidFill>
              </a:rPr>
              <a:t>Effet </a:t>
            </a:r>
            <a:r>
              <a:rPr lang="fr-FR" u="sng" dirty="0" smtClean="0">
                <a:solidFill>
                  <a:srgbClr val="003300"/>
                </a:solidFill>
              </a:rPr>
              <a:t>Dickson-Kelly</a:t>
            </a:r>
            <a:endParaRPr lang="fr-FR" u="sng" dirty="0">
              <a:solidFill>
                <a:srgbClr val="003300"/>
              </a:solidFill>
            </a:endParaRPr>
          </a:p>
        </p:txBody>
      </p:sp>
      <p:sp>
        <p:nvSpPr>
          <p:cNvPr id="5" name="ZoneTexte 4"/>
          <p:cNvSpPr txBox="1"/>
          <p:nvPr/>
        </p:nvSpPr>
        <p:spPr>
          <a:xfrm>
            <a:off x="733329" y="1552673"/>
            <a:ext cx="10583716" cy="4524315"/>
          </a:xfrm>
          <a:prstGeom prst="rect">
            <a:avLst/>
          </a:prstGeom>
          <a:noFill/>
        </p:spPr>
        <p:txBody>
          <a:bodyPr wrap="square" rtlCol="0">
            <a:spAutoFit/>
          </a:bodyPr>
          <a:lstStyle/>
          <a:p>
            <a:pPr algn="just"/>
            <a:r>
              <a:rPr lang="fr-FR" sz="1600" dirty="0">
                <a:solidFill>
                  <a:srgbClr val="003300"/>
                </a:solidFill>
              </a:rPr>
              <a:t>Les psychologues Dickson et Kelly ont </a:t>
            </a:r>
            <a:r>
              <a:rPr lang="fr-FR" sz="1600" dirty="0" smtClean="0">
                <a:solidFill>
                  <a:srgbClr val="003300"/>
                </a:solidFill>
              </a:rPr>
              <a:t>poursuivi </a:t>
            </a:r>
            <a:r>
              <a:rPr lang="fr-FR" sz="1600" dirty="0">
                <a:solidFill>
                  <a:srgbClr val="003300"/>
                </a:solidFill>
              </a:rPr>
              <a:t>les recherches sur l’effet Barnum-Forer, faisant notamment ressortir que l’évaluation de la pertinence augmentait selon différents facteurs, notamment : </a:t>
            </a:r>
          </a:p>
          <a:p>
            <a:pPr algn="just"/>
            <a:r>
              <a:rPr lang="fr-FR" sz="1600" dirty="0">
                <a:solidFill>
                  <a:srgbClr val="003300"/>
                </a:solidFill>
              </a:rPr>
              <a:t>• la persuasion du sujet que l’analyse s’appliquait à lui seul, </a:t>
            </a:r>
          </a:p>
          <a:p>
            <a:pPr algn="just"/>
            <a:r>
              <a:rPr lang="fr-FR" sz="1600" dirty="0">
                <a:solidFill>
                  <a:srgbClr val="003300"/>
                </a:solidFill>
              </a:rPr>
              <a:t>• la reconnaissance par le sujet d’une autorité de l’évaluateur, </a:t>
            </a:r>
          </a:p>
          <a:p>
            <a:pPr algn="just"/>
            <a:r>
              <a:rPr lang="fr-FR" sz="1600" dirty="0">
                <a:solidFill>
                  <a:srgbClr val="003300"/>
                </a:solidFill>
              </a:rPr>
              <a:t>• la présence dans l’analyse de traits majoritairement positifs.</a:t>
            </a:r>
          </a:p>
          <a:p>
            <a:pPr algn="just"/>
            <a:r>
              <a:rPr lang="fr-FR" sz="1600" dirty="0">
                <a:solidFill>
                  <a:srgbClr val="003300"/>
                </a:solidFill>
              </a:rPr>
              <a:t>Selon Dickson et Kelly qui ont étudié la totalité des recherches dédiées à ce phénomène, ils ont constaté que </a:t>
            </a:r>
            <a:r>
              <a:rPr lang="fr-FR" sz="1600" dirty="0">
                <a:solidFill>
                  <a:srgbClr val="FF0000"/>
                </a:solidFill>
              </a:rPr>
              <a:t>nous aimions particulièrement la flatterie et les discours qui nous valorisent</a:t>
            </a:r>
            <a:r>
              <a:rPr lang="fr-FR" sz="1600" dirty="0">
                <a:solidFill>
                  <a:srgbClr val="003300"/>
                </a:solidFill>
              </a:rPr>
              <a:t>. D’après les différentes études de Dickson et Kelly, on comprend que les traits de caractère qui nous avantagent soient plus facilement acceptés comme une description précise de notre personnalité plutôt que les traits désavantageux.</a:t>
            </a:r>
          </a:p>
          <a:p>
            <a:pPr algn="just"/>
            <a:r>
              <a:rPr lang="fr-FR" sz="1600" dirty="0">
                <a:solidFill>
                  <a:srgbClr val="003300"/>
                </a:solidFill>
              </a:rPr>
              <a:t>Par exemple, faites vous-même l’expérience et dites à quelqu’un : « </a:t>
            </a:r>
            <a:r>
              <a:rPr lang="fr-FR" sz="1600" i="1" dirty="0">
                <a:solidFill>
                  <a:srgbClr val="003300"/>
                </a:solidFill>
              </a:rPr>
              <a:t>Je trouve que tu as un grand sens de la justice, n’est-ce pas ? »</a:t>
            </a:r>
            <a:r>
              <a:rPr lang="fr-FR" sz="1600" dirty="0">
                <a:solidFill>
                  <a:srgbClr val="003300"/>
                </a:solidFill>
              </a:rPr>
              <a:t> Vous verrez que la réponse sera toujours : « </a:t>
            </a:r>
            <a:r>
              <a:rPr lang="fr-FR" sz="1600" i="1" dirty="0">
                <a:solidFill>
                  <a:srgbClr val="003300"/>
                </a:solidFill>
              </a:rPr>
              <a:t>Oui, c’est vrai. ».</a:t>
            </a:r>
            <a:endParaRPr lang="fr-FR" sz="1600" dirty="0">
              <a:solidFill>
                <a:srgbClr val="003300"/>
              </a:solidFill>
            </a:endParaRPr>
          </a:p>
          <a:p>
            <a:pPr algn="just"/>
            <a:r>
              <a:rPr lang="fr-FR" sz="1600" dirty="0">
                <a:solidFill>
                  <a:srgbClr val="003300"/>
                </a:solidFill>
              </a:rPr>
              <a:t>Dans les recherches sur l’effet Barnum, les analyses de personnalité donnent aux sujets l’illusion d’un portrait nuancé reposant sur une description vague de traits et de leur contraire. </a:t>
            </a:r>
            <a:r>
              <a:rPr lang="fr-FR" sz="1600" dirty="0">
                <a:solidFill>
                  <a:srgbClr val="FF0000"/>
                </a:solidFill>
              </a:rPr>
              <a:t>L’esprit humain comble alors la description en y projetant ses propres images et en ne retenant que ce qui l’arrange</a:t>
            </a:r>
            <a:r>
              <a:rPr lang="fr-FR" sz="1600" dirty="0">
                <a:solidFill>
                  <a:srgbClr val="003300"/>
                </a:solidFill>
              </a:rPr>
              <a:t>.</a:t>
            </a:r>
          </a:p>
          <a:p>
            <a:pPr algn="just"/>
            <a:r>
              <a:rPr lang="fr-FR" sz="1600" dirty="0">
                <a:solidFill>
                  <a:srgbClr val="003300"/>
                </a:solidFill>
              </a:rPr>
              <a:t>De plus, nous cherchons toujours à obtenir des informations sur notre personne afin de nous construire ou de compléter la représentation que nous nous faisons de nous-mêmes, ce qui n’est pas chose facile. Aussi, dès que des informations extérieures nous permettent d’assouvir ce besoin d’information à notre égard, nous avons tendance à les accepter, surtout si nous croyons aux méthodes qui les révèlent.</a:t>
            </a:r>
          </a:p>
        </p:txBody>
      </p:sp>
    </p:spTree>
    <p:extLst>
      <p:ext uri="{BB962C8B-B14F-4D97-AF65-F5344CB8AC3E}">
        <p14:creationId xmlns:p14="http://schemas.microsoft.com/office/powerpoint/2010/main" val="333346561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10902541" y="732729"/>
            <a:ext cx="542697" cy="279400"/>
          </a:xfrm>
        </p:spPr>
        <p:txBody>
          <a:bodyPr/>
          <a:lstStyle/>
          <a:p>
            <a:fld id="{D57F1E4F-1CFF-5643-939E-217C01CDF565}" type="slidenum">
              <a:rPr lang="en-US" smtClean="0"/>
              <a:pPr/>
              <a:t>86</a:t>
            </a:fld>
            <a:endParaRPr lang="en-US" dirty="0"/>
          </a:p>
        </p:txBody>
      </p:sp>
      <p:sp>
        <p:nvSpPr>
          <p:cNvPr id="3" name="ZoneTexte 2"/>
          <p:cNvSpPr txBox="1"/>
          <p:nvPr/>
        </p:nvSpPr>
        <p:spPr>
          <a:xfrm>
            <a:off x="733329" y="642797"/>
            <a:ext cx="6165411" cy="369332"/>
          </a:xfrm>
          <a:prstGeom prst="rect">
            <a:avLst/>
          </a:prstGeom>
          <a:noFill/>
        </p:spPr>
        <p:txBody>
          <a:bodyPr wrap="square" rtlCol="0">
            <a:spAutoFit/>
          </a:bodyPr>
          <a:lstStyle/>
          <a:p>
            <a:r>
              <a:rPr lang="fr-FR" b="1" dirty="0">
                <a:solidFill>
                  <a:srgbClr val="003300"/>
                </a:solidFill>
                <a:latin typeface="Calibri" panose="020F0502020204030204" pitchFamily="34" charset="0"/>
              </a:rPr>
              <a:t>9</a:t>
            </a:r>
            <a:r>
              <a:rPr lang="fr-FR" b="1" dirty="0" smtClean="0">
                <a:solidFill>
                  <a:srgbClr val="003300"/>
                </a:solidFill>
                <a:latin typeface="Calibri" panose="020F0502020204030204" pitchFamily="34" charset="0"/>
              </a:rPr>
              <a:t>. </a:t>
            </a:r>
            <a:r>
              <a:rPr lang="fr-FR" b="1" dirty="0">
                <a:solidFill>
                  <a:srgbClr val="003300"/>
                </a:solidFill>
              </a:rPr>
              <a:t>T</a:t>
            </a:r>
            <a:r>
              <a:rPr lang="fr-FR" b="1" dirty="0" smtClean="0">
                <a:solidFill>
                  <a:srgbClr val="003300"/>
                </a:solidFill>
              </a:rPr>
              <a:t>echniques </a:t>
            </a:r>
            <a:r>
              <a:rPr lang="fr-FR" b="1" dirty="0">
                <a:solidFill>
                  <a:srgbClr val="003300"/>
                </a:solidFill>
              </a:rPr>
              <a:t>de </a:t>
            </a:r>
            <a:r>
              <a:rPr lang="fr-FR" b="1" dirty="0" smtClean="0">
                <a:solidFill>
                  <a:srgbClr val="003300"/>
                </a:solidFill>
              </a:rPr>
              <a:t>manipulation et de persuasion (suite)</a:t>
            </a:r>
            <a:endParaRPr lang="fr-FR" b="1" dirty="0">
              <a:solidFill>
                <a:srgbClr val="003300"/>
              </a:solidFill>
              <a:latin typeface="Calibri" panose="020F0502020204030204" pitchFamily="34" charset="0"/>
            </a:endParaRPr>
          </a:p>
        </p:txBody>
      </p:sp>
      <p:sp>
        <p:nvSpPr>
          <p:cNvPr id="4" name="ZoneTexte 3"/>
          <p:cNvSpPr txBox="1"/>
          <p:nvPr/>
        </p:nvSpPr>
        <p:spPr>
          <a:xfrm>
            <a:off x="733329" y="1097736"/>
            <a:ext cx="7646878" cy="369332"/>
          </a:xfrm>
          <a:prstGeom prst="rect">
            <a:avLst/>
          </a:prstGeom>
          <a:noFill/>
        </p:spPr>
        <p:txBody>
          <a:bodyPr wrap="square" rtlCol="0">
            <a:spAutoFit/>
          </a:bodyPr>
          <a:lstStyle/>
          <a:p>
            <a:r>
              <a:rPr lang="fr-FR" dirty="0" smtClean="0">
                <a:solidFill>
                  <a:srgbClr val="003300"/>
                </a:solidFill>
              </a:rPr>
              <a:t>9.4. </a:t>
            </a:r>
            <a:r>
              <a:rPr lang="fr-FR" u="sng" dirty="0">
                <a:solidFill>
                  <a:srgbClr val="003300"/>
                </a:solidFill>
              </a:rPr>
              <a:t>Effet </a:t>
            </a:r>
            <a:r>
              <a:rPr lang="fr-FR" u="sng" dirty="0" smtClean="0">
                <a:solidFill>
                  <a:srgbClr val="003300"/>
                </a:solidFill>
              </a:rPr>
              <a:t>Dickson-Kelly (suite et fin)</a:t>
            </a:r>
            <a:endParaRPr lang="fr-FR" u="sng" dirty="0">
              <a:solidFill>
                <a:srgbClr val="003300"/>
              </a:solidFill>
            </a:endParaRPr>
          </a:p>
        </p:txBody>
      </p:sp>
      <p:sp>
        <p:nvSpPr>
          <p:cNvPr id="5" name="ZoneTexte 4"/>
          <p:cNvSpPr txBox="1"/>
          <p:nvPr/>
        </p:nvSpPr>
        <p:spPr>
          <a:xfrm>
            <a:off x="733329" y="1552673"/>
            <a:ext cx="10583716" cy="3785652"/>
          </a:xfrm>
          <a:prstGeom prst="rect">
            <a:avLst/>
          </a:prstGeom>
          <a:noFill/>
        </p:spPr>
        <p:txBody>
          <a:bodyPr wrap="square" rtlCol="0">
            <a:spAutoFit/>
          </a:bodyPr>
          <a:lstStyle/>
          <a:p>
            <a:pPr algn="just"/>
            <a:r>
              <a:rPr lang="fr-FR" sz="1600" dirty="0">
                <a:solidFill>
                  <a:srgbClr val="003300"/>
                </a:solidFill>
              </a:rPr>
              <a:t>En effet, les expériences rationnelles de certaines pratiques d’arts divinatoires comme l’astrologie, la numérologie, la graphologie ou la chiromancie, montrent qu’elles ne constituent en rien des outils valides pour déterminer la personnalité. </a:t>
            </a:r>
            <a:endParaRPr lang="fr-FR" sz="1600" dirty="0" smtClean="0">
              <a:solidFill>
                <a:srgbClr val="003300"/>
              </a:solidFill>
            </a:endParaRPr>
          </a:p>
          <a:p>
            <a:pPr algn="just"/>
            <a:endParaRPr lang="fr-FR" sz="1600" dirty="0">
              <a:solidFill>
                <a:srgbClr val="003300"/>
              </a:solidFill>
            </a:endParaRPr>
          </a:p>
          <a:p>
            <a:pPr algn="just"/>
            <a:r>
              <a:rPr lang="fr-FR" sz="1600" dirty="0" smtClean="0">
                <a:solidFill>
                  <a:srgbClr val="003300"/>
                </a:solidFill>
              </a:rPr>
              <a:t>Pourtant</a:t>
            </a:r>
            <a:r>
              <a:rPr lang="fr-FR" sz="1600" dirty="0">
                <a:solidFill>
                  <a:srgbClr val="003300"/>
                </a:solidFill>
              </a:rPr>
              <a:t>, la plupart de leurs clients sont satisfaits et convaincus de leur jugement. La recherche de Dickson et Kelly montre également que </a:t>
            </a:r>
            <a:r>
              <a:rPr lang="fr-FR" sz="1600" i="1" dirty="0">
                <a:solidFill>
                  <a:srgbClr val="003300"/>
                </a:solidFill>
              </a:rPr>
              <a:t>l’effet Barnum est davantage présent chez les personnes qui possèdent un grand besoin d’approbation ou encore une tendance autoritaire</a:t>
            </a:r>
            <a:r>
              <a:rPr lang="fr-FR" sz="1600" dirty="0" smtClean="0">
                <a:solidFill>
                  <a:srgbClr val="003300"/>
                </a:solidFill>
              </a:rPr>
              <a:t>.</a:t>
            </a:r>
          </a:p>
          <a:p>
            <a:pPr algn="just"/>
            <a:endParaRPr lang="fr-FR" sz="1600" dirty="0">
              <a:solidFill>
                <a:srgbClr val="003300"/>
              </a:solidFill>
            </a:endParaRPr>
          </a:p>
          <a:p>
            <a:pPr algn="just"/>
            <a:r>
              <a:rPr lang="fr-FR" sz="1600" dirty="0">
                <a:solidFill>
                  <a:srgbClr val="003300"/>
                </a:solidFill>
              </a:rPr>
              <a:t>On reproche surtout à l’effet Barnum d’accepter des déclarations hasardeuses voire fausses sur nous-mêmes, </a:t>
            </a:r>
            <a:r>
              <a:rPr lang="fr-FR" sz="1600" i="1" dirty="0">
                <a:solidFill>
                  <a:srgbClr val="003300"/>
                </a:solidFill>
              </a:rPr>
              <a:t>si tant est que nous les considérions suffisamment positives ou flatteuse</a:t>
            </a:r>
            <a:r>
              <a:rPr lang="fr-FR" sz="1600" dirty="0">
                <a:solidFill>
                  <a:srgbClr val="003300"/>
                </a:solidFill>
              </a:rPr>
              <a:t>s. Une fausse </a:t>
            </a:r>
            <a:r>
              <a:rPr lang="fr-FR" sz="1600" i="1" dirty="0">
                <a:solidFill>
                  <a:srgbClr val="003300"/>
                </a:solidFill>
              </a:rPr>
              <a:t>description de notre personnalité peut nous paraître précise et spécifique alors qu’elle est vague et qu’elle peut s’adapter à de nombreuses </a:t>
            </a:r>
            <a:r>
              <a:rPr lang="fr-FR" sz="1600" i="1" dirty="0" smtClean="0">
                <a:solidFill>
                  <a:srgbClr val="003300"/>
                </a:solidFill>
              </a:rPr>
              <a:t>perso</a:t>
            </a:r>
            <a:r>
              <a:rPr lang="fr-FR" sz="1600" dirty="0" smtClean="0">
                <a:solidFill>
                  <a:srgbClr val="003300"/>
                </a:solidFill>
              </a:rPr>
              <a:t>nnes (°)(+). </a:t>
            </a:r>
            <a:endParaRPr lang="fr-FR" sz="1600" dirty="0">
              <a:solidFill>
                <a:srgbClr val="003300"/>
              </a:solidFill>
            </a:endParaRPr>
          </a:p>
          <a:p>
            <a:pPr algn="just" hangingPunct="0"/>
            <a:endParaRPr lang="en-GB" sz="1600" dirty="0" smtClean="0">
              <a:solidFill>
                <a:srgbClr val="003300"/>
              </a:solidFill>
            </a:endParaRPr>
          </a:p>
          <a:p>
            <a:pPr algn="just" hangingPunct="0"/>
            <a:r>
              <a:rPr lang="en-GB" sz="1600" dirty="0" smtClean="0">
                <a:solidFill>
                  <a:srgbClr val="003300"/>
                </a:solidFill>
              </a:rPr>
              <a:t>(°) Ulrich</a:t>
            </a:r>
            <a:r>
              <a:rPr lang="en-GB" sz="1600" dirty="0">
                <a:solidFill>
                  <a:srgbClr val="003300"/>
                </a:solidFill>
              </a:rPr>
              <a:t>, R.E., </a:t>
            </a:r>
            <a:r>
              <a:rPr lang="en-GB" sz="1600" dirty="0" err="1">
                <a:solidFill>
                  <a:srgbClr val="003300"/>
                </a:solidFill>
              </a:rPr>
              <a:t>Stachnik</a:t>
            </a:r>
            <a:r>
              <a:rPr lang="en-GB" sz="1600" dirty="0">
                <a:solidFill>
                  <a:srgbClr val="003300"/>
                </a:solidFill>
              </a:rPr>
              <a:t>, T.J., &amp; Stainton, </a:t>
            </a:r>
            <a:r>
              <a:rPr lang="en-GB" sz="1600" i="1" dirty="0">
                <a:solidFill>
                  <a:srgbClr val="003300"/>
                </a:solidFill>
              </a:rPr>
              <a:t>S.R, Student acceptance of generalized</a:t>
            </a:r>
            <a:r>
              <a:rPr lang="en-GB" sz="1600" dirty="0">
                <a:solidFill>
                  <a:srgbClr val="003300"/>
                </a:solidFill>
              </a:rPr>
              <a:t> </a:t>
            </a:r>
            <a:r>
              <a:rPr lang="en-GB" sz="1600" i="1" dirty="0">
                <a:solidFill>
                  <a:srgbClr val="003300"/>
                </a:solidFill>
              </a:rPr>
              <a:t>personality interpretations</a:t>
            </a:r>
            <a:r>
              <a:rPr lang="en-GB" sz="1600" dirty="0">
                <a:solidFill>
                  <a:srgbClr val="003300"/>
                </a:solidFill>
              </a:rPr>
              <a:t>. Psychological Reports, 13, 831-834. (1963).</a:t>
            </a:r>
            <a:endParaRPr lang="fr-FR" sz="1600" dirty="0">
              <a:solidFill>
                <a:srgbClr val="003300"/>
              </a:solidFill>
            </a:endParaRPr>
          </a:p>
          <a:p>
            <a:pPr algn="just" hangingPunct="0"/>
            <a:r>
              <a:rPr lang="en-GB" sz="1600" dirty="0" smtClean="0">
                <a:solidFill>
                  <a:srgbClr val="003300"/>
                </a:solidFill>
              </a:rPr>
              <a:t>(+) Dickson</a:t>
            </a:r>
            <a:r>
              <a:rPr lang="en-GB" sz="1600" dirty="0">
                <a:solidFill>
                  <a:srgbClr val="003300"/>
                </a:solidFill>
              </a:rPr>
              <a:t>, D. H. and Kelly, I. W,  </a:t>
            </a:r>
            <a:r>
              <a:rPr lang="en-GB" sz="1600" i="1" dirty="0">
                <a:solidFill>
                  <a:srgbClr val="003300"/>
                </a:solidFill>
              </a:rPr>
              <a:t>The « Barnum Effect » in Personality Assessment : A </a:t>
            </a:r>
            <a:r>
              <a:rPr lang="en-GB" sz="1600" dirty="0">
                <a:solidFill>
                  <a:srgbClr val="003300"/>
                </a:solidFill>
              </a:rPr>
              <a:t>Review of the Literature. </a:t>
            </a:r>
            <a:r>
              <a:rPr lang="fr-FR" sz="1600" dirty="0" err="1">
                <a:solidFill>
                  <a:srgbClr val="003300"/>
                </a:solidFill>
              </a:rPr>
              <a:t>Psychological</a:t>
            </a:r>
            <a:r>
              <a:rPr lang="fr-FR" sz="1600" dirty="0">
                <a:solidFill>
                  <a:srgbClr val="003300"/>
                </a:solidFill>
              </a:rPr>
              <a:t> Reports, 57, 367-382. (1985</a:t>
            </a:r>
            <a:r>
              <a:rPr lang="fr-FR" sz="1600" dirty="0" smtClean="0">
                <a:solidFill>
                  <a:srgbClr val="003300"/>
                </a:solidFill>
              </a:rPr>
              <a:t>).</a:t>
            </a:r>
            <a:endParaRPr lang="fr-FR" sz="1600" dirty="0">
              <a:solidFill>
                <a:srgbClr val="003300"/>
              </a:solidFill>
            </a:endParaRPr>
          </a:p>
        </p:txBody>
      </p:sp>
    </p:spTree>
    <p:extLst>
      <p:ext uri="{BB962C8B-B14F-4D97-AF65-F5344CB8AC3E}">
        <p14:creationId xmlns:p14="http://schemas.microsoft.com/office/powerpoint/2010/main" val="4035065821"/>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10902541" y="732729"/>
            <a:ext cx="542697" cy="279400"/>
          </a:xfrm>
        </p:spPr>
        <p:txBody>
          <a:bodyPr/>
          <a:lstStyle/>
          <a:p>
            <a:fld id="{D57F1E4F-1CFF-5643-939E-217C01CDF565}" type="slidenum">
              <a:rPr lang="en-US" smtClean="0"/>
              <a:pPr/>
              <a:t>87</a:t>
            </a:fld>
            <a:endParaRPr lang="en-US" dirty="0"/>
          </a:p>
        </p:txBody>
      </p:sp>
      <p:sp>
        <p:nvSpPr>
          <p:cNvPr id="3" name="ZoneTexte 2"/>
          <p:cNvSpPr txBox="1"/>
          <p:nvPr/>
        </p:nvSpPr>
        <p:spPr>
          <a:xfrm>
            <a:off x="733329" y="642797"/>
            <a:ext cx="6165411" cy="369332"/>
          </a:xfrm>
          <a:prstGeom prst="rect">
            <a:avLst/>
          </a:prstGeom>
          <a:noFill/>
        </p:spPr>
        <p:txBody>
          <a:bodyPr wrap="square" rtlCol="0">
            <a:spAutoFit/>
          </a:bodyPr>
          <a:lstStyle/>
          <a:p>
            <a:r>
              <a:rPr lang="fr-FR" b="1" dirty="0">
                <a:solidFill>
                  <a:srgbClr val="003300"/>
                </a:solidFill>
                <a:latin typeface="Calibri" panose="020F0502020204030204" pitchFamily="34" charset="0"/>
              </a:rPr>
              <a:t>9</a:t>
            </a:r>
            <a:r>
              <a:rPr lang="fr-FR" b="1" dirty="0" smtClean="0">
                <a:solidFill>
                  <a:srgbClr val="003300"/>
                </a:solidFill>
                <a:latin typeface="Calibri" panose="020F0502020204030204" pitchFamily="34" charset="0"/>
              </a:rPr>
              <a:t>. </a:t>
            </a:r>
            <a:r>
              <a:rPr lang="fr-FR" b="1" dirty="0">
                <a:solidFill>
                  <a:srgbClr val="003300"/>
                </a:solidFill>
              </a:rPr>
              <a:t>T</a:t>
            </a:r>
            <a:r>
              <a:rPr lang="fr-FR" b="1" dirty="0" smtClean="0">
                <a:solidFill>
                  <a:srgbClr val="003300"/>
                </a:solidFill>
              </a:rPr>
              <a:t>echniques </a:t>
            </a:r>
            <a:r>
              <a:rPr lang="fr-FR" b="1" dirty="0">
                <a:solidFill>
                  <a:srgbClr val="003300"/>
                </a:solidFill>
              </a:rPr>
              <a:t>de </a:t>
            </a:r>
            <a:r>
              <a:rPr lang="fr-FR" b="1" dirty="0" smtClean="0">
                <a:solidFill>
                  <a:srgbClr val="003300"/>
                </a:solidFill>
              </a:rPr>
              <a:t>manipulation et de persuasion (suite et fin)</a:t>
            </a:r>
            <a:endParaRPr lang="fr-FR" b="1" dirty="0">
              <a:solidFill>
                <a:srgbClr val="003300"/>
              </a:solidFill>
              <a:latin typeface="Calibri" panose="020F0502020204030204" pitchFamily="34" charset="0"/>
            </a:endParaRPr>
          </a:p>
        </p:txBody>
      </p:sp>
      <p:sp>
        <p:nvSpPr>
          <p:cNvPr id="4" name="ZoneTexte 3"/>
          <p:cNvSpPr txBox="1"/>
          <p:nvPr/>
        </p:nvSpPr>
        <p:spPr>
          <a:xfrm>
            <a:off x="733329" y="1097736"/>
            <a:ext cx="7646878" cy="369332"/>
          </a:xfrm>
          <a:prstGeom prst="rect">
            <a:avLst/>
          </a:prstGeom>
          <a:noFill/>
        </p:spPr>
        <p:txBody>
          <a:bodyPr wrap="square" rtlCol="0">
            <a:spAutoFit/>
          </a:bodyPr>
          <a:lstStyle/>
          <a:p>
            <a:r>
              <a:rPr lang="fr-FR" dirty="0" smtClean="0">
                <a:solidFill>
                  <a:srgbClr val="003300"/>
                </a:solidFill>
              </a:rPr>
              <a:t>9.5. </a:t>
            </a:r>
            <a:r>
              <a:rPr lang="fr-FR" u="sng" dirty="0">
                <a:solidFill>
                  <a:srgbClr val="003300"/>
                </a:solidFill>
              </a:rPr>
              <a:t>Effet </a:t>
            </a:r>
            <a:r>
              <a:rPr lang="fr-FR" u="sng" dirty="0" smtClean="0">
                <a:solidFill>
                  <a:srgbClr val="003300"/>
                </a:solidFill>
              </a:rPr>
              <a:t>Milgram ou la </a:t>
            </a:r>
            <a:r>
              <a:rPr lang="fr-FR" u="sng" dirty="0">
                <a:solidFill>
                  <a:srgbClr val="003300"/>
                </a:solidFill>
              </a:rPr>
              <a:t>m</a:t>
            </a:r>
            <a:r>
              <a:rPr lang="fr-FR" u="sng" dirty="0" smtClean="0">
                <a:solidFill>
                  <a:srgbClr val="003300"/>
                </a:solidFill>
              </a:rPr>
              <a:t>anipulation </a:t>
            </a:r>
            <a:r>
              <a:rPr lang="fr-FR" u="sng" dirty="0">
                <a:solidFill>
                  <a:srgbClr val="003300"/>
                </a:solidFill>
              </a:rPr>
              <a:t>par une soumission </a:t>
            </a:r>
            <a:r>
              <a:rPr lang="fr-FR" u="sng" dirty="0" smtClean="0">
                <a:solidFill>
                  <a:srgbClr val="003300"/>
                </a:solidFill>
              </a:rPr>
              <a:t>abusive à l’autorité</a:t>
            </a:r>
            <a:endParaRPr lang="fr-FR" u="sng" dirty="0">
              <a:solidFill>
                <a:srgbClr val="003300"/>
              </a:solidFill>
            </a:endParaRPr>
          </a:p>
        </p:txBody>
      </p:sp>
      <p:sp>
        <p:nvSpPr>
          <p:cNvPr id="5" name="ZoneTexte 4"/>
          <p:cNvSpPr txBox="1"/>
          <p:nvPr/>
        </p:nvSpPr>
        <p:spPr>
          <a:xfrm>
            <a:off x="733329" y="1552673"/>
            <a:ext cx="10583716" cy="4524315"/>
          </a:xfrm>
          <a:prstGeom prst="rect">
            <a:avLst/>
          </a:prstGeom>
          <a:noFill/>
        </p:spPr>
        <p:txBody>
          <a:bodyPr wrap="square" rtlCol="0">
            <a:spAutoFit/>
          </a:bodyPr>
          <a:lstStyle/>
          <a:p>
            <a:pPr algn="just"/>
            <a:r>
              <a:rPr lang="fr-FR" sz="1600" dirty="0">
                <a:solidFill>
                  <a:srgbClr val="003300"/>
                </a:solidFill>
              </a:rPr>
              <a:t>Dans tous les systèmes totalitaires, on cherche à asservir les individus et à obtenir d’eux une soumission totale à tout ordre impératif et arbitraire.</a:t>
            </a:r>
          </a:p>
          <a:p>
            <a:pPr algn="just" hangingPunct="0"/>
            <a:r>
              <a:rPr lang="fr-FR" sz="1600" dirty="0">
                <a:solidFill>
                  <a:srgbClr val="003300"/>
                </a:solidFill>
              </a:rPr>
              <a:t>Stanley Milgram, psychologue social américain (1933-1984), a réalisé une expérience célèbre, en 1964, aux Etats-Unis, pour étudier la soumission à l’autorité. Lors de cette expérience, on tente de pousser des citoyens « ordinaires » à commettre des actions meurtrières par le seul effet d’un ordre impératif </a:t>
            </a:r>
            <a:r>
              <a:rPr lang="fr-FR" sz="1600" b="1" dirty="0">
                <a:solidFill>
                  <a:srgbClr val="003300"/>
                </a:solidFill>
              </a:rPr>
              <a:t>répétitif, imposé</a:t>
            </a:r>
            <a:r>
              <a:rPr lang="fr-FR" sz="1600" dirty="0">
                <a:solidFill>
                  <a:srgbClr val="003300"/>
                </a:solidFill>
              </a:rPr>
              <a:t> par une personne représentant « l’autorité supérieure ». Sous prétexte d’une expérience visant à étudier les effets de la punition sur le processus d’apprentissage, l’expérimentateur (le chef) demande au sujet de prendre le rôle d’un professeur devant punir, par une décharge électrique, son élève, chaque fois que ce dernier commet une erreur au test. L’élève est en réalité un acteur simulant la douleur provoquée par les </a:t>
            </a:r>
            <a:r>
              <a:rPr lang="fr-FR" sz="1600" dirty="0" err="1" smtClean="0">
                <a:solidFill>
                  <a:srgbClr val="003300"/>
                </a:solidFill>
              </a:rPr>
              <a:t>soit-disant</a:t>
            </a:r>
            <a:r>
              <a:rPr lang="fr-FR" sz="1600" dirty="0" smtClean="0">
                <a:solidFill>
                  <a:srgbClr val="003300"/>
                </a:solidFill>
              </a:rPr>
              <a:t> </a:t>
            </a:r>
            <a:r>
              <a:rPr lang="fr-FR" sz="1600" dirty="0">
                <a:solidFill>
                  <a:srgbClr val="003300"/>
                </a:solidFill>
              </a:rPr>
              <a:t>chocs électriques. Lorsque le sujet supporte mal les hurlements de l’élève et veut arrêter l’expérience, l’expérimentateur lui commande fermement de continuer et d’augmenter à chaque fois le voltage. L’expérience montre que 65 % des volontaires peuvent être amenés, pour une somme dérisoire, à infliger un choc électrique dangereux, voire mortel, à une personne qu’ils ne connaissent pas, qui ne leur a rien fait et dont la seule faute est de s’être trompé dans un test de mémoire. Le cadre sérieux de l’université et « l’autorité » présumée des organisateurs de l’expérience suffisaient à légitimer, aux yeux des volontaires, une telle barbarie. Pour rendre compte de cette soumission, Milgram a fait l’hypothèse que certaines personnes, placées en position d’exécutants, se déresponsabilisent totalement face aux exigences de </a:t>
            </a:r>
            <a:r>
              <a:rPr lang="fr-FR" sz="1600" dirty="0" smtClean="0">
                <a:solidFill>
                  <a:srgbClr val="003300"/>
                </a:solidFill>
              </a:rPr>
              <a:t>l’autorité (°). </a:t>
            </a:r>
          </a:p>
          <a:p>
            <a:pPr algn="just" hangingPunct="0"/>
            <a:r>
              <a:rPr lang="fr-FR" sz="1600" dirty="0" smtClean="0">
                <a:solidFill>
                  <a:srgbClr val="003300"/>
                </a:solidFill>
              </a:rPr>
              <a:t>(°) Stanley </a:t>
            </a:r>
            <a:r>
              <a:rPr lang="fr-FR" sz="1600" dirty="0">
                <a:solidFill>
                  <a:srgbClr val="003300"/>
                </a:solidFill>
              </a:rPr>
              <a:t>Milgram, </a:t>
            </a:r>
            <a:r>
              <a:rPr lang="fr-FR" sz="1600" i="1" dirty="0">
                <a:solidFill>
                  <a:srgbClr val="003300"/>
                </a:solidFill>
              </a:rPr>
              <a:t>Soumission à l’autorité</a:t>
            </a:r>
            <a:r>
              <a:rPr lang="fr-FR" sz="1600" dirty="0">
                <a:solidFill>
                  <a:srgbClr val="003300"/>
                </a:solidFill>
              </a:rPr>
              <a:t>, traduction française </a:t>
            </a:r>
            <a:r>
              <a:rPr lang="fr-FR" sz="1600" dirty="0" err="1">
                <a:solidFill>
                  <a:srgbClr val="003300"/>
                </a:solidFill>
              </a:rPr>
              <a:t>Calmann-Levy</a:t>
            </a:r>
            <a:r>
              <a:rPr lang="fr-FR" sz="1600" dirty="0">
                <a:solidFill>
                  <a:srgbClr val="003300"/>
                </a:solidFill>
              </a:rPr>
              <a:t>, 1974. Le film « </a:t>
            </a:r>
            <a:r>
              <a:rPr lang="fr-FR" sz="1600" i="1" dirty="0">
                <a:solidFill>
                  <a:srgbClr val="003300"/>
                </a:solidFill>
              </a:rPr>
              <a:t>I comme Icare</a:t>
            </a:r>
            <a:r>
              <a:rPr lang="fr-FR" sz="1600" dirty="0">
                <a:solidFill>
                  <a:srgbClr val="003300"/>
                </a:solidFill>
              </a:rPr>
              <a:t> » d’Henri Verneuil paru en 1979 relate l’expérience de S. Milgram où ce dernier joue son propre rôle. </a:t>
            </a:r>
          </a:p>
        </p:txBody>
      </p:sp>
    </p:spTree>
    <p:extLst>
      <p:ext uri="{BB962C8B-B14F-4D97-AF65-F5344CB8AC3E}">
        <p14:creationId xmlns:p14="http://schemas.microsoft.com/office/powerpoint/2010/main" val="3484237991"/>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D57F1E4F-1CFF-5643-939E-217C01CDF565}" type="slidenum">
              <a:rPr lang="en-US" smtClean="0"/>
              <a:pPr/>
              <a:t>88</a:t>
            </a:fld>
            <a:endParaRPr lang="en-US" dirty="0"/>
          </a:p>
        </p:txBody>
      </p:sp>
      <p:sp>
        <p:nvSpPr>
          <p:cNvPr id="3" name="ZoneTexte 2"/>
          <p:cNvSpPr txBox="1"/>
          <p:nvPr/>
        </p:nvSpPr>
        <p:spPr>
          <a:xfrm>
            <a:off x="841972" y="823865"/>
            <a:ext cx="6454780" cy="369332"/>
          </a:xfrm>
          <a:prstGeom prst="rect">
            <a:avLst/>
          </a:prstGeom>
          <a:noFill/>
        </p:spPr>
        <p:txBody>
          <a:bodyPr wrap="none" rtlCol="0">
            <a:spAutoFit/>
          </a:bodyPr>
          <a:lstStyle/>
          <a:p>
            <a:r>
              <a:rPr lang="fr-FR" b="1" dirty="0" smtClean="0">
                <a:solidFill>
                  <a:srgbClr val="003300"/>
                </a:solidFill>
                <a:latin typeface="Calibri" panose="020F0502020204030204" pitchFamily="34" charset="0"/>
              </a:rPr>
              <a:t>Les penseurs, philosophes à l’origine de la méthode scientifique</a:t>
            </a:r>
            <a:endParaRPr lang="fr-FR" b="1" dirty="0">
              <a:solidFill>
                <a:srgbClr val="003300"/>
              </a:solidFill>
              <a:latin typeface="Calibri" panose="020F0502020204030204" pitchFamily="34" charset="0"/>
            </a:endParaRP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5192" y="1419136"/>
            <a:ext cx="1382413" cy="1147897"/>
          </a:xfrm>
          <a:prstGeom prst="rect">
            <a:avLst/>
          </a:prstGeom>
        </p:spPr>
      </p:pic>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7438" y="1416728"/>
            <a:ext cx="1125023" cy="1150305"/>
          </a:xfrm>
          <a:prstGeom prst="rect">
            <a:avLst/>
          </a:prstGeom>
        </p:spPr>
      </p:pic>
      <p:pic>
        <p:nvPicPr>
          <p:cNvPr id="6" name="Imag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51798" y="1391850"/>
            <a:ext cx="1095384" cy="1305138"/>
          </a:xfrm>
          <a:prstGeom prst="rect">
            <a:avLst/>
          </a:prstGeom>
        </p:spPr>
      </p:pic>
      <p:pic>
        <p:nvPicPr>
          <p:cNvPr id="7" name="Imag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52294" y="1416728"/>
            <a:ext cx="1033821" cy="1103321"/>
          </a:xfrm>
          <a:prstGeom prst="rect">
            <a:avLst/>
          </a:prstGeom>
        </p:spPr>
      </p:pic>
      <p:pic>
        <p:nvPicPr>
          <p:cNvPr id="8" name="Imag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65948" y="1416728"/>
            <a:ext cx="1095375" cy="1095375"/>
          </a:xfrm>
          <a:prstGeom prst="rect">
            <a:avLst/>
          </a:prstGeom>
        </p:spPr>
      </p:pic>
      <p:sp>
        <p:nvSpPr>
          <p:cNvPr id="9" name="Rectangle 8"/>
          <p:cNvSpPr/>
          <p:nvPr/>
        </p:nvSpPr>
        <p:spPr>
          <a:xfrm>
            <a:off x="1060757" y="2696988"/>
            <a:ext cx="1137234" cy="461665"/>
          </a:xfrm>
          <a:prstGeom prst="rect">
            <a:avLst/>
          </a:prstGeom>
        </p:spPr>
        <p:txBody>
          <a:bodyPr wrap="none">
            <a:spAutoFit/>
          </a:bodyPr>
          <a:lstStyle/>
          <a:p>
            <a:pPr algn="ctr"/>
            <a:r>
              <a:rPr lang="fr-FR" sz="1200" dirty="0" smtClean="0">
                <a:solidFill>
                  <a:schemeClr val="accent2">
                    <a:lumMod val="50000"/>
                  </a:schemeClr>
                </a:solidFill>
                <a:latin typeface="Calibri" panose="020F0502020204030204" pitchFamily="34" charset="0"/>
              </a:rPr>
              <a:t>Alhazen</a:t>
            </a:r>
          </a:p>
          <a:p>
            <a:pPr algn="ctr"/>
            <a:r>
              <a:rPr lang="fr-FR" sz="1200" dirty="0" smtClean="0">
                <a:solidFill>
                  <a:schemeClr val="accent2">
                    <a:lumMod val="50000"/>
                  </a:schemeClr>
                </a:solidFill>
                <a:latin typeface="Calibri" panose="020F0502020204030204" pitchFamily="34" charset="0"/>
              </a:rPr>
              <a:t>Mathématicien</a:t>
            </a:r>
            <a:endParaRPr lang="fr-FR" sz="1200" dirty="0">
              <a:solidFill>
                <a:schemeClr val="accent2">
                  <a:lumMod val="50000"/>
                </a:schemeClr>
              </a:solidFill>
              <a:latin typeface="Calibri" panose="020F0502020204030204" pitchFamily="34" charset="0"/>
            </a:endParaRPr>
          </a:p>
        </p:txBody>
      </p:sp>
      <p:pic>
        <p:nvPicPr>
          <p:cNvPr id="10" name="Imag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00595" y="1415694"/>
            <a:ext cx="871370" cy="1282159"/>
          </a:xfrm>
          <a:prstGeom prst="rect">
            <a:avLst/>
          </a:prstGeom>
        </p:spPr>
      </p:pic>
      <p:sp>
        <p:nvSpPr>
          <p:cNvPr id="11" name="Rectangle 10"/>
          <p:cNvSpPr/>
          <p:nvPr/>
        </p:nvSpPr>
        <p:spPr>
          <a:xfrm>
            <a:off x="2071965" y="2705532"/>
            <a:ext cx="1225335" cy="461665"/>
          </a:xfrm>
          <a:prstGeom prst="rect">
            <a:avLst/>
          </a:prstGeom>
        </p:spPr>
        <p:txBody>
          <a:bodyPr wrap="none">
            <a:spAutoFit/>
          </a:bodyPr>
          <a:lstStyle/>
          <a:p>
            <a:pPr algn="ctr"/>
            <a:r>
              <a:rPr lang="fr-FR" sz="1200" dirty="0" smtClean="0">
                <a:solidFill>
                  <a:schemeClr val="accent2">
                    <a:lumMod val="50000"/>
                  </a:schemeClr>
                </a:solidFill>
                <a:latin typeface="Calibri" panose="020F0502020204030204" pitchFamily="34" charset="0"/>
              </a:rPr>
              <a:t>Nicolas Copernic</a:t>
            </a:r>
          </a:p>
          <a:p>
            <a:pPr algn="ctr"/>
            <a:r>
              <a:rPr lang="fr-FR" sz="1200" dirty="0" smtClean="0">
                <a:solidFill>
                  <a:schemeClr val="accent2">
                    <a:lumMod val="50000"/>
                  </a:schemeClr>
                </a:solidFill>
                <a:latin typeface="Calibri" panose="020F0502020204030204" pitchFamily="34" charset="0"/>
              </a:rPr>
              <a:t>Astronome</a:t>
            </a:r>
            <a:endParaRPr lang="fr-FR" sz="1200" dirty="0">
              <a:solidFill>
                <a:schemeClr val="accent2">
                  <a:lumMod val="50000"/>
                </a:schemeClr>
              </a:solidFill>
              <a:latin typeface="Calibri" panose="020F0502020204030204" pitchFamily="34" charset="0"/>
            </a:endParaRPr>
          </a:p>
        </p:txBody>
      </p:sp>
      <p:sp>
        <p:nvSpPr>
          <p:cNvPr id="12" name="Rectangle 11"/>
          <p:cNvSpPr/>
          <p:nvPr/>
        </p:nvSpPr>
        <p:spPr>
          <a:xfrm>
            <a:off x="3573879" y="2642890"/>
            <a:ext cx="946861" cy="461665"/>
          </a:xfrm>
          <a:prstGeom prst="rect">
            <a:avLst/>
          </a:prstGeom>
        </p:spPr>
        <p:txBody>
          <a:bodyPr wrap="none">
            <a:spAutoFit/>
          </a:bodyPr>
          <a:lstStyle/>
          <a:p>
            <a:pPr algn="ctr"/>
            <a:r>
              <a:rPr lang="fr-FR" sz="1200" dirty="0" err="1" smtClean="0">
                <a:solidFill>
                  <a:schemeClr val="accent2">
                    <a:lumMod val="50000"/>
                  </a:schemeClr>
                </a:solidFill>
                <a:latin typeface="Calibri" panose="020F0502020204030204" pitchFamily="34" charset="0"/>
              </a:rPr>
              <a:t>Tycho</a:t>
            </a:r>
            <a:r>
              <a:rPr lang="fr-FR" sz="1200" dirty="0" smtClean="0">
                <a:solidFill>
                  <a:schemeClr val="accent2">
                    <a:lumMod val="50000"/>
                  </a:schemeClr>
                </a:solidFill>
                <a:latin typeface="Calibri" panose="020F0502020204030204" pitchFamily="34" charset="0"/>
              </a:rPr>
              <a:t> Brahe</a:t>
            </a:r>
          </a:p>
          <a:p>
            <a:pPr algn="ctr"/>
            <a:r>
              <a:rPr lang="fr-FR" sz="1200" dirty="0" smtClean="0">
                <a:solidFill>
                  <a:schemeClr val="accent2">
                    <a:lumMod val="50000"/>
                  </a:schemeClr>
                </a:solidFill>
                <a:latin typeface="Calibri" panose="020F0502020204030204" pitchFamily="34" charset="0"/>
              </a:rPr>
              <a:t>Astronome</a:t>
            </a:r>
            <a:endParaRPr lang="fr-FR" sz="1200" dirty="0">
              <a:solidFill>
                <a:schemeClr val="accent2">
                  <a:lumMod val="50000"/>
                </a:schemeClr>
              </a:solidFill>
              <a:latin typeface="Calibri" panose="020F0502020204030204" pitchFamily="34" charset="0"/>
            </a:endParaRPr>
          </a:p>
        </p:txBody>
      </p:sp>
      <p:sp>
        <p:nvSpPr>
          <p:cNvPr id="13" name="Rectangle 12"/>
          <p:cNvSpPr/>
          <p:nvPr/>
        </p:nvSpPr>
        <p:spPr>
          <a:xfrm>
            <a:off x="4871234" y="2642890"/>
            <a:ext cx="1087156" cy="461665"/>
          </a:xfrm>
          <a:prstGeom prst="rect">
            <a:avLst/>
          </a:prstGeom>
        </p:spPr>
        <p:txBody>
          <a:bodyPr wrap="none">
            <a:spAutoFit/>
          </a:bodyPr>
          <a:lstStyle/>
          <a:p>
            <a:pPr algn="ctr"/>
            <a:r>
              <a:rPr lang="fr-FR" sz="1200" dirty="0" smtClean="0">
                <a:solidFill>
                  <a:schemeClr val="accent2">
                    <a:lumMod val="50000"/>
                  </a:schemeClr>
                </a:solidFill>
                <a:latin typeface="Calibri" panose="020F0502020204030204" pitchFamily="34" charset="0"/>
              </a:rPr>
              <a:t>Galileo Galilée</a:t>
            </a:r>
          </a:p>
          <a:p>
            <a:pPr algn="ctr"/>
            <a:r>
              <a:rPr lang="fr-FR" sz="1200" dirty="0" smtClean="0">
                <a:solidFill>
                  <a:schemeClr val="accent2">
                    <a:lumMod val="50000"/>
                  </a:schemeClr>
                </a:solidFill>
                <a:latin typeface="Calibri" panose="020F0502020204030204" pitchFamily="34" charset="0"/>
              </a:rPr>
              <a:t>Physicien</a:t>
            </a:r>
            <a:endParaRPr lang="fr-FR" sz="1200" dirty="0">
              <a:solidFill>
                <a:schemeClr val="accent2">
                  <a:lumMod val="50000"/>
                </a:schemeClr>
              </a:solidFill>
              <a:latin typeface="Calibri" panose="020F0502020204030204" pitchFamily="34" charset="0"/>
            </a:endParaRPr>
          </a:p>
        </p:txBody>
      </p:sp>
      <p:sp>
        <p:nvSpPr>
          <p:cNvPr id="14" name="Rectangle 13"/>
          <p:cNvSpPr/>
          <p:nvPr/>
        </p:nvSpPr>
        <p:spPr>
          <a:xfrm>
            <a:off x="5998958" y="2593498"/>
            <a:ext cx="1145634" cy="461665"/>
          </a:xfrm>
          <a:prstGeom prst="rect">
            <a:avLst/>
          </a:prstGeom>
        </p:spPr>
        <p:txBody>
          <a:bodyPr wrap="none">
            <a:spAutoFit/>
          </a:bodyPr>
          <a:lstStyle/>
          <a:p>
            <a:pPr algn="ctr"/>
            <a:r>
              <a:rPr lang="fr-FR" sz="1200" dirty="0" smtClean="0">
                <a:solidFill>
                  <a:schemeClr val="accent2">
                    <a:lumMod val="50000"/>
                  </a:schemeClr>
                </a:solidFill>
                <a:latin typeface="Calibri" panose="020F0502020204030204" pitchFamily="34" charset="0"/>
              </a:rPr>
              <a:t>René Descartes</a:t>
            </a:r>
          </a:p>
          <a:p>
            <a:pPr algn="ctr"/>
            <a:r>
              <a:rPr lang="fr-FR" sz="1200" dirty="0" smtClean="0">
                <a:solidFill>
                  <a:schemeClr val="accent2">
                    <a:lumMod val="50000"/>
                  </a:schemeClr>
                </a:solidFill>
                <a:latin typeface="Calibri" panose="020F0502020204030204" pitchFamily="34" charset="0"/>
              </a:rPr>
              <a:t>Philosophe</a:t>
            </a:r>
            <a:endParaRPr lang="fr-FR" sz="1200" dirty="0">
              <a:solidFill>
                <a:schemeClr val="accent2">
                  <a:lumMod val="50000"/>
                </a:schemeClr>
              </a:solidFill>
              <a:latin typeface="Calibri" panose="020F0502020204030204" pitchFamily="34" charset="0"/>
            </a:endParaRPr>
          </a:p>
        </p:txBody>
      </p:sp>
      <p:sp>
        <p:nvSpPr>
          <p:cNvPr id="15" name="Rectangle 14"/>
          <p:cNvSpPr/>
          <p:nvPr/>
        </p:nvSpPr>
        <p:spPr>
          <a:xfrm>
            <a:off x="7086115" y="2593498"/>
            <a:ext cx="1129668" cy="461665"/>
          </a:xfrm>
          <a:prstGeom prst="rect">
            <a:avLst/>
          </a:prstGeom>
        </p:spPr>
        <p:txBody>
          <a:bodyPr wrap="none">
            <a:spAutoFit/>
          </a:bodyPr>
          <a:lstStyle/>
          <a:p>
            <a:pPr algn="ctr"/>
            <a:r>
              <a:rPr lang="fr-FR" sz="1200" dirty="0" smtClean="0">
                <a:solidFill>
                  <a:schemeClr val="accent2">
                    <a:lumMod val="50000"/>
                  </a:schemeClr>
                </a:solidFill>
                <a:latin typeface="Calibri" panose="020F0502020204030204" pitchFamily="34" charset="0"/>
              </a:rPr>
              <a:t>Charles Darwin</a:t>
            </a:r>
          </a:p>
          <a:p>
            <a:pPr algn="ctr"/>
            <a:r>
              <a:rPr lang="fr-FR" sz="1200" dirty="0" smtClean="0">
                <a:solidFill>
                  <a:schemeClr val="accent2">
                    <a:lumMod val="50000"/>
                  </a:schemeClr>
                </a:solidFill>
                <a:latin typeface="Calibri" panose="020F0502020204030204" pitchFamily="34" charset="0"/>
              </a:rPr>
              <a:t>Botaniste</a:t>
            </a:r>
            <a:endParaRPr lang="fr-FR" sz="1200" dirty="0">
              <a:solidFill>
                <a:schemeClr val="accent2">
                  <a:lumMod val="50000"/>
                </a:schemeClr>
              </a:solidFill>
              <a:latin typeface="Calibri" panose="020F0502020204030204" pitchFamily="34" charset="0"/>
            </a:endParaRPr>
          </a:p>
        </p:txBody>
      </p:sp>
      <p:sp>
        <p:nvSpPr>
          <p:cNvPr id="16" name="ZoneTexte 15"/>
          <p:cNvSpPr txBox="1"/>
          <p:nvPr/>
        </p:nvSpPr>
        <p:spPr>
          <a:xfrm>
            <a:off x="849511" y="3201600"/>
            <a:ext cx="10456965" cy="369332"/>
          </a:xfrm>
          <a:prstGeom prst="rect">
            <a:avLst/>
          </a:prstGeom>
          <a:noFill/>
        </p:spPr>
        <p:txBody>
          <a:bodyPr wrap="none" rtlCol="0">
            <a:spAutoFit/>
          </a:bodyPr>
          <a:lstStyle/>
          <a:p>
            <a:r>
              <a:rPr lang="fr-FR" b="1" dirty="0" smtClean="0">
                <a:solidFill>
                  <a:schemeClr val="accent2">
                    <a:lumMod val="50000"/>
                  </a:schemeClr>
                </a:solidFill>
                <a:latin typeface="Calibri" panose="020F0502020204030204" pitchFamily="34" charset="0"/>
              </a:rPr>
              <a:t>Autres personnalités ayant contribué directement ou indirectement à la création de la méthode scientifique</a:t>
            </a:r>
            <a:endParaRPr lang="fr-FR" b="1" dirty="0">
              <a:solidFill>
                <a:schemeClr val="accent2">
                  <a:lumMod val="50000"/>
                </a:schemeClr>
              </a:solidFill>
              <a:latin typeface="Calibri" panose="020F0502020204030204" pitchFamily="34" charset="0"/>
            </a:endParaRPr>
          </a:p>
        </p:txBody>
      </p:sp>
      <p:sp>
        <p:nvSpPr>
          <p:cNvPr id="17" name="Rectangle 16"/>
          <p:cNvSpPr/>
          <p:nvPr/>
        </p:nvSpPr>
        <p:spPr>
          <a:xfrm>
            <a:off x="9660686" y="2363870"/>
            <a:ext cx="1579924" cy="846409"/>
          </a:xfrm>
          <a:prstGeom prst="rect">
            <a:avLst/>
          </a:prstGeom>
        </p:spPr>
        <p:txBody>
          <a:bodyPr wrap="square">
            <a:spAutoFit/>
          </a:bodyPr>
          <a:lstStyle/>
          <a:p>
            <a:pPr algn="ctr"/>
            <a:r>
              <a:rPr lang="fr-FR" sz="1200" dirty="0" smtClean="0">
                <a:solidFill>
                  <a:srgbClr val="003300"/>
                </a:solidFill>
                <a:latin typeface="Calibri" panose="020F0502020204030204" pitchFamily="34" charset="0"/>
              </a:rPr>
              <a:t>Claude Bernard</a:t>
            </a:r>
          </a:p>
          <a:p>
            <a:pPr algn="ctr"/>
            <a:r>
              <a:rPr lang="fr-FR" sz="1200" dirty="0" smtClean="0">
                <a:solidFill>
                  <a:srgbClr val="003300"/>
                </a:solidFill>
                <a:latin typeface="Calibri" panose="020F0502020204030204" pitchFamily="34" charset="0"/>
              </a:rPr>
              <a:t>Médecin, </a:t>
            </a:r>
            <a:r>
              <a:rPr lang="fr-FR" sz="1200" dirty="0">
                <a:solidFill>
                  <a:srgbClr val="003300"/>
                </a:solidFill>
                <a:latin typeface="Calibri" panose="020F0502020204030204" pitchFamily="34" charset="0"/>
              </a:rPr>
              <a:t>fondateur de la </a:t>
            </a:r>
            <a:r>
              <a:rPr lang="fr-FR" sz="1200" dirty="0">
                <a:solidFill>
                  <a:srgbClr val="003300"/>
                </a:solidFill>
                <a:latin typeface="Calibri" panose="020F0502020204030204" pitchFamily="34" charset="0"/>
                <a:hlinkClick r:id="rId8" tooltip="Médecine expérimentale"/>
              </a:rPr>
              <a:t>médecine </a:t>
            </a:r>
            <a:r>
              <a:rPr lang="fr-FR" sz="1200" dirty="0" smtClean="0">
                <a:solidFill>
                  <a:srgbClr val="003300"/>
                </a:solidFill>
                <a:latin typeface="Calibri" panose="020F0502020204030204" pitchFamily="34" charset="0"/>
                <a:hlinkClick r:id="rId8" tooltip="Médecine expérimentale"/>
              </a:rPr>
              <a:t>expérimentale</a:t>
            </a:r>
            <a:r>
              <a:rPr lang="fr-FR" sz="1200" dirty="0" smtClean="0">
                <a:solidFill>
                  <a:srgbClr val="003300"/>
                </a:solidFill>
                <a:latin typeface="Calibri" panose="020F0502020204030204" pitchFamily="34" charset="0"/>
              </a:rPr>
              <a:t>.</a:t>
            </a:r>
            <a:endParaRPr lang="fr-FR" sz="1200" dirty="0">
              <a:solidFill>
                <a:srgbClr val="003300"/>
              </a:solidFill>
              <a:latin typeface="Calibri" panose="020F0502020204030204" pitchFamily="34" charset="0"/>
            </a:endParaRPr>
          </a:p>
        </p:txBody>
      </p:sp>
      <p:pic>
        <p:nvPicPr>
          <p:cNvPr id="18" name="Imag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083935" y="1478045"/>
            <a:ext cx="733425" cy="885825"/>
          </a:xfrm>
          <a:prstGeom prst="rect">
            <a:avLst/>
          </a:prstGeom>
        </p:spPr>
      </p:pic>
      <p:sp>
        <p:nvSpPr>
          <p:cNvPr id="19" name="ZoneTexte 18"/>
          <p:cNvSpPr txBox="1"/>
          <p:nvPr/>
        </p:nvSpPr>
        <p:spPr>
          <a:xfrm>
            <a:off x="793959" y="4600387"/>
            <a:ext cx="1890673" cy="276999"/>
          </a:xfrm>
          <a:prstGeom prst="rect">
            <a:avLst/>
          </a:prstGeom>
          <a:noFill/>
        </p:spPr>
        <p:txBody>
          <a:bodyPr wrap="square" rtlCol="0">
            <a:spAutoFit/>
          </a:bodyPr>
          <a:lstStyle/>
          <a:p>
            <a:pPr algn="ctr"/>
            <a:r>
              <a:rPr lang="fr-FR" sz="1200" dirty="0">
                <a:solidFill>
                  <a:srgbClr val="003300"/>
                </a:solidFill>
                <a:latin typeface="Calibri" panose="020F0502020204030204" pitchFamily="34" charset="0"/>
              </a:rPr>
              <a:t>Averroès ou Ibn </a:t>
            </a:r>
            <a:r>
              <a:rPr lang="fr-FR" sz="1200" dirty="0" err="1">
                <a:solidFill>
                  <a:srgbClr val="003300"/>
                </a:solidFill>
                <a:latin typeface="Calibri" panose="020F0502020204030204" pitchFamily="34" charset="0"/>
              </a:rPr>
              <a:t>Rochd</a:t>
            </a:r>
            <a:endParaRPr lang="fr-FR" sz="1200" dirty="0">
              <a:solidFill>
                <a:srgbClr val="003300"/>
              </a:solidFill>
              <a:latin typeface="Calibri" panose="020F0502020204030204" pitchFamily="34" charset="0"/>
            </a:endParaRPr>
          </a:p>
        </p:txBody>
      </p:sp>
      <p:pic>
        <p:nvPicPr>
          <p:cNvPr id="1026" name="Picture 2" descr="D:\Users\blisan\Documents\divers\science\méthode scientifique\images\personnalités-à-l-origine-de-la-méthode-scientifique\averroes.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49511" y="3570932"/>
            <a:ext cx="1790700" cy="990600"/>
          </a:xfrm>
          <a:prstGeom prst="rect">
            <a:avLst/>
          </a:prstGeom>
          <a:noFill/>
          <a:extLst>
            <a:ext uri="{909E8E84-426E-40DD-AFC4-6F175D3DCCD1}">
              <a14:hiddenFill xmlns:a14="http://schemas.microsoft.com/office/drawing/2010/main">
                <a:solidFill>
                  <a:srgbClr val="FFFFFF"/>
                </a:solidFill>
              </a14:hiddenFill>
            </a:ext>
          </a:extLst>
        </p:spPr>
      </p:pic>
      <p:sp>
        <p:nvSpPr>
          <p:cNvPr id="20" name="ZoneTexte 19"/>
          <p:cNvSpPr txBox="1"/>
          <p:nvPr/>
        </p:nvSpPr>
        <p:spPr>
          <a:xfrm>
            <a:off x="3506699" y="5034496"/>
            <a:ext cx="1382413" cy="276999"/>
          </a:xfrm>
          <a:prstGeom prst="rect">
            <a:avLst/>
          </a:prstGeom>
          <a:noFill/>
        </p:spPr>
        <p:txBody>
          <a:bodyPr wrap="square" rtlCol="0">
            <a:spAutoFit/>
          </a:bodyPr>
          <a:lstStyle/>
          <a:p>
            <a:pPr algn="ctr"/>
            <a:r>
              <a:rPr lang="fr-FR" sz="1200" dirty="0">
                <a:solidFill>
                  <a:srgbClr val="003300"/>
                </a:solidFill>
                <a:latin typeface="Calibri" panose="020F0502020204030204" pitchFamily="34" charset="0"/>
              </a:rPr>
              <a:t>Thomas d'Aquin</a:t>
            </a:r>
          </a:p>
        </p:txBody>
      </p:sp>
      <p:pic>
        <p:nvPicPr>
          <p:cNvPr id="1027" name="Picture 3" descr="D:\Users\blisan\Documents\divers\science\méthode scientifique\images\personnalités-à-l-origine-de-la-méthode-scientifique\Thomas d'Aquin.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672230" y="3572684"/>
            <a:ext cx="1095375" cy="1524000"/>
          </a:xfrm>
          <a:prstGeom prst="rect">
            <a:avLst/>
          </a:prstGeom>
          <a:noFill/>
          <a:extLst>
            <a:ext uri="{909E8E84-426E-40DD-AFC4-6F175D3DCCD1}">
              <a14:hiddenFill xmlns:a14="http://schemas.microsoft.com/office/drawing/2010/main">
                <a:solidFill>
                  <a:srgbClr val="FFFFFF"/>
                </a:solidFill>
              </a14:hiddenFill>
            </a:ext>
          </a:extLst>
        </p:spPr>
      </p:pic>
      <p:sp>
        <p:nvSpPr>
          <p:cNvPr id="21" name="ZoneTexte 20"/>
          <p:cNvSpPr txBox="1"/>
          <p:nvPr/>
        </p:nvSpPr>
        <p:spPr>
          <a:xfrm>
            <a:off x="4908680" y="4851527"/>
            <a:ext cx="952500" cy="461665"/>
          </a:xfrm>
          <a:prstGeom prst="rect">
            <a:avLst/>
          </a:prstGeom>
          <a:noFill/>
        </p:spPr>
        <p:txBody>
          <a:bodyPr wrap="square" rtlCol="0">
            <a:spAutoFit/>
          </a:bodyPr>
          <a:lstStyle/>
          <a:p>
            <a:pPr algn="ctr"/>
            <a:r>
              <a:rPr lang="fr-FR" sz="1200" dirty="0">
                <a:solidFill>
                  <a:srgbClr val="003300"/>
                </a:solidFill>
                <a:latin typeface="Calibri" panose="020F0502020204030204" pitchFamily="34" charset="0"/>
              </a:rPr>
              <a:t>Guillaume d'</a:t>
            </a:r>
            <a:r>
              <a:rPr lang="fr-FR" sz="1200" dirty="0" err="1">
                <a:solidFill>
                  <a:srgbClr val="003300"/>
                </a:solidFill>
                <a:latin typeface="Calibri" panose="020F0502020204030204" pitchFamily="34" charset="0"/>
              </a:rPr>
              <a:t>Ockham</a:t>
            </a:r>
            <a:endParaRPr lang="fr-FR" sz="1200" dirty="0">
              <a:solidFill>
                <a:srgbClr val="003300"/>
              </a:solidFill>
              <a:latin typeface="Calibri" panose="020F0502020204030204" pitchFamily="34" charset="0"/>
            </a:endParaRPr>
          </a:p>
        </p:txBody>
      </p:sp>
      <p:pic>
        <p:nvPicPr>
          <p:cNvPr id="1028" name="Picture 4" descr="D:\Users\blisan\Documents\divers\science\méthode scientifique\images\personnalités-à-l-origine-de-la-méthode-scientifique\Guillaume d'Ockham.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908680" y="3582148"/>
            <a:ext cx="952500" cy="1257300"/>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p:cNvSpPr/>
          <p:nvPr/>
        </p:nvSpPr>
        <p:spPr>
          <a:xfrm>
            <a:off x="5985193" y="4268883"/>
            <a:ext cx="690274" cy="461665"/>
          </a:xfrm>
          <a:prstGeom prst="rect">
            <a:avLst/>
          </a:prstGeom>
        </p:spPr>
        <p:txBody>
          <a:bodyPr wrap="square">
            <a:spAutoFit/>
          </a:bodyPr>
          <a:lstStyle/>
          <a:p>
            <a:pPr algn="ctr"/>
            <a:r>
              <a:rPr lang="fr-FR" sz="1200" dirty="0">
                <a:solidFill>
                  <a:srgbClr val="003300"/>
                </a:solidFill>
                <a:latin typeface="Calibri" panose="020F0502020204030204" pitchFamily="34" charset="0"/>
              </a:rPr>
              <a:t>Pierre Abélard</a:t>
            </a:r>
          </a:p>
        </p:txBody>
      </p:sp>
      <p:pic>
        <p:nvPicPr>
          <p:cNvPr id="1029" name="Picture 5" descr="D:\Users\blisan\Documents\divers\science\méthode scientifique\images\personnalités-à-l-origine-de-la-méthode-scientifique\Pierre Abélard.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989667" y="3611539"/>
            <a:ext cx="685800" cy="685800"/>
          </a:xfrm>
          <a:prstGeom prst="rect">
            <a:avLst/>
          </a:prstGeom>
          <a:noFill/>
          <a:extLst>
            <a:ext uri="{909E8E84-426E-40DD-AFC4-6F175D3DCCD1}">
              <a14:hiddenFill xmlns:a14="http://schemas.microsoft.com/office/drawing/2010/main">
                <a:solidFill>
                  <a:srgbClr val="FFFFFF"/>
                </a:solidFill>
              </a14:hiddenFill>
            </a:ext>
          </a:extLst>
        </p:spPr>
      </p:pic>
      <p:sp>
        <p:nvSpPr>
          <p:cNvPr id="23" name="ZoneTexte 22"/>
          <p:cNvSpPr txBox="1"/>
          <p:nvPr/>
        </p:nvSpPr>
        <p:spPr>
          <a:xfrm>
            <a:off x="2699490" y="4210798"/>
            <a:ext cx="953567" cy="461665"/>
          </a:xfrm>
          <a:prstGeom prst="rect">
            <a:avLst/>
          </a:prstGeom>
          <a:noFill/>
        </p:spPr>
        <p:txBody>
          <a:bodyPr wrap="square" rtlCol="0">
            <a:spAutoFit/>
          </a:bodyPr>
          <a:lstStyle/>
          <a:p>
            <a:pPr algn="ctr"/>
            <a:r>
              <a:rPr lang="fr-FR" sz="1200" dirty="0">
                <a:solidFill>
                  <a:srgbClr val="003300"/>
                </a:solidFill>
                <a:latin typeface="Calibri" panose="020F0502020204030204" pitchFamily="34" charset="0"/>
              </a:rPr>
              <a:t>Avicenne ou Ibn </a:t>
            </a:r>
            <a:r>
              <a:rPr lang="fr-FR" sz="1200" dirty="0" err="1">
                <a:solidFill>
                  <a:srgbClr val="003300"/>
                </a:solidFill>
                <a:latin typeface="Calibri" panose="020F0502020204030204" pitchFamily="34" charset="0"/>
              </a:rPr>
              <a:t>Sīnā</a:t>
            </a:r>
            <a:endParaRPr lang="fr-FR" sz="1200" dirty="0">
              <a:solidFill>
                <a:srgbClr val="003300"/>
              </a:solidFill>
              <a:latin typeface="Calibri" panose="020F0502020204030204" pitchFamily="34" charset="0"/>
            </a:endParaRPr>
          </a:p>
        </p:txBody>
      </p:sp>
      <p:pic>
        <p:nvPicPr>
          <p:cNvPr id="1030" name="Picture 6" descr="D:\Users\blisan\Documents\divers\science\méthode scientifique\images\personnalités-à-l-origine-de-la-méthode-scientifique\Avicenne.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805928" y="3556645"/>
            <a:ext cx="685800" cy="685800"/>
          </a:xfrm>
          <a:prstGeom prst="rect">
            <a:avLst/>
          </a:prstGeom>
          <a:noFill/>
          <a:extLst>
            <a:ext uri="{909E8E84-426E-40DD-AFC4-6F175D3DCCD1}">
              <a14:hiddenFill xmlns:a14="http://schemas.microsoft.com/office/drawing/2010/main">
                <a:solidFill>
                  <a:srgbClr val="FFFFFF"/>
                </a:solidFill>
              </a14:hiddenFill>
            </a:ext>
          </a:extLst>
        </p:spPr>
      </p:pic>
      <p:sp>
        <p:nvSpPr>
          <p:cNvPr id="25" name="ZoneTexte 24"/>
          <p:cNvSpPr txBox="1"/>
          <p:nvPr/>
        </p:nvSpPr>
        <p:spPr>
          <a:xfrm>
            <a:off x="849511" y="5900330"/>
            <a:ext cx="1040344" cy="276999"/>
          </a:xfrm>
          <a:prstGeom prst="rect">
            <a:avLst/>
          </a:prstGeom>
          <a:noFill/>
        </p:spPr>
        <p:txBody>
          <a:bodyPr wrap="square" rtlCol="0">
            <a:spAutoFit/>
          </a:bodyPr>
          <a:lstStyle/>
          <a:p>
            <a:pPr algn="ctr"/>
            <a:r>
              <a:rPr lang="fr-FR" sz="1200" dirty="0">
                <a:solidFill>
                  <a:srgbClr val="003300"/>
                </a:solidFill>
                <a:latin typeface="Calibri" panose="020F0502020204030204" pitchFamily="34" charset="0"/>
              </a:rPr>
              <a:t>Ibn </a:t>
            </a:r>
            <a:r>
              <a:rPr lang="fr-FR" sz="1200" dirty="0" err="1">
                <a:solidFill>
                  <a:srgbClr val="003300"/>
                </a:solidFill>
                <a:latin typeface="Calibri" panose="020F0502020204030204" pitchFamily="34" charset="0"/>
              </a:rPr>
              <a:t>Khaldoun</a:t>
            </a:r>
            <a:endParaRPr lang="fr-FR" sz="1200" dirty="0">
              <a:solidFill>
                <a:srgbClr val="003300"/>
              </a:solidFill>
              <a:latin typeface="Calibri" panose="020F0502020204030204" pitchFamily="34" charset="0"/>
            </a:endParaRPr>
          </a:p>
        </p:txBody>
      </p:sp>
      <p:pic>
        <p:nvPicPr>
          <p:cNvPr id="1032" name="Picture 8" descr="D:\Users\blisan\Documents\divers\science\méthode scientifique\images\personnalités-à-l-origine-de-la-méthode-scientifique\Ibn Khaldoun.jp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60558" y="5177973"/>
            <a:ext cx="685800" cy="685800"/>
          </a:xfrm>
          <a:prstGeom prst="rect">
            <a:avLst/>
          </a:prstGeom>
          <a:noFill/>
          <a:extLst>
            <a:ext uri="{909E8E84-426E-40DD-AFC4-6F175D3DCCD1}">
              <a14:hiddenFill xmlns:a14="http://schemas.microsoft.com/office/drawing/2010/main">
                <a:solidFill>
                  <a:srgbClr val="FFFFFF"/>
                </a:solidFill>
              </a14:hiddenFill>
            </a:ext>
          </a:extLst>
        </p:spPr>
      </p:pic>
      <p:sp>
        <p:nvSpPr>
          <p:cNvPr id="27" name="ZoneTexte 26"/>
          <p:cNvSpPr txBox="1"/>
          <p:nvPr/>
        </p:nvSpPr>
        <p:spPr>
          <a:xfrm>
            <a:off x="6771651" y="4453549"/>
            <a:ext cx="1050202" cy="276999"/>
          </a:xfrm>
          <a:prstGeom prst="rect">
            <a:avLst/>
          </a:prstGeom>
          <a:noFill/>
        </p:spPr>
        <p:txBody>
          <a:bodyPr wrap="square" rtlCol="0">
            <a:spAutoFit/>
          </a:bodyPr>
          <a:lstStyle/>
          <a:p>
            <a:pPr algn="ctr"/>
            <a:r>
              <a:rPr lang="fr-FR" sz="1200" dirty="0">
                <a:solidFill>
                  <a:srgbClr val="003300"/>
                </a:solidFill>
                <a:latin typeface="Calibri" panose="020F0502020204030204" pitchFamily="34" charset="0"/>
              </a:rPr>
              <a:t>Isaac Newton</a:t>
            </a:r>
          </a:p>
        </p:txBody>
      </p:sp>
      <p:pic>
        <p:nvPicPr>
          <p:cNvPr id="1034" name="Picture 10" descr="D:\Users\blisan\Documents\divers\science\méthode scientifique\images\personnalités-à-l-origine-de-la-méthode-scientifique\Isaac Newton.jp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815739" y="3588144"/>
            <a:ext cx="962025" cy="866775"/>
          </a:xfrm>
          <a:prstGeom prst="rect">
            <a:avLst/>
          </a:prstGeom>
          <a:noFill/>
          <a:extLst>
            <a:ext uri="{909E8E84-426E-40DD-AFC4-6F175D3DCCD1}">
              <a14:hiddenFill xmlns:a14="http://schemas.microsoft.com/office/drawing/2010/main">
                <a:solidFill>
                  <a:srgbClr val="FFFFFF"/>
                </a:solidFill>
              </a14:hiddenFill>
            </a:ext>
          </a:extLst>
        </p:spPr>
      </p:pic>
      <p:sp>
        <p:nvSpPr>
          <p:cNvPr id="28" name="ZoneTexte 27"/>
          <p:cNvSpPr txBox="1"/>
          <p:nvPr/>
        </p:nvSpPr>
        <p:spPr>
          <a:xfrm>
            <a:off x="8206050" y="2610679"/>
            <a:ext cx="1268124" cy="276999"/>
          </a:xfrm>
          <a:prstGeom prst="rect">
            <a:avLst/>
          </a:prstGeom>
          <a:noFill/>
        </p:spPr>
        <p:txBody>
          <a:bodyPr wrap="square" rtlCol="0">
            <a:spAutoFit/>
          </a:bodyPr>
          <a:lstStyle/>
          <a:p>
            <a:pPr algn="ctr"/>
            <a:r>
              <a:rPr lang="fr-FR" sz="1200" dirty="0">
                <a:solidFill>
                  <a:srgbClr val="003300"/>
                </a:solidFill>
                <a:latin typeface="Calibri" panose="020F0502020204030204" pitchFamily="34" charset="0"/>
              </a:rPr>
              <a:t>Antoine Lavoisier</a:t>
            </a:r>
          </a:p>
        </p:txBody>
      </p:sp>
      <p:pic>
        <p:nvPicPr>
          <p:cNvPr id="1035" name="Picture 11" descr="D:\Users\blisan\Documents\divers\science\méthode scientifique\images\personnalités-à-l-origine-de-la-méthode-scientifique\Antoine Lavoisier.jp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392562" y="1419136"/>
            <a:ext cx="895101" cy="11561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5867960"/>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11365119" y="6463852"/>
            <a:ext cx="542697" cy="279400"/>
          </a:xfrm>
        </p:spPr>
        <p:txBody>
          <a:bodyPr/>
          <a:lstStyle/>
          <a:p>
            <a:fld id="{D57F1E4F-1CFF-5643-939E-217C01CDF565}" type="slidenum">
              <a:rPr lang="en-US" smtClean="0"/>
              <a:pPr/>
              <a:t>89</a:t>
            </a:fld>
            <a:endParaRPr lang="en-US" dirty="0"/>
          </a:p>
        </p:txBody>
      </p:sp>
      <p:sp>
        <p:nvSpPr>
          <p:cNvPr id="3" name="ZoneTexte 2"/>
          <p:cNvSpPr txBox="1"/>
          <p:nvPr/>
        </p:nvSpPr>
        <p:spPr>
          <a:xfrm>
            <a:off x="742277" y="731520"/>
            <a:ext cx="2701637" cy="369332"/>
          </a:xfrm>
          <a:prstGeom prst="rect">
            <a:avLst/>
          </a:prstGeom>
          <a:noFill/>
        </p:spPr>
        <p:txBody>
          <a:bodyPr wrap="none" rtlCol="0">
            <a:spAutoFit/>
          </a:bodyPr>
          <a:lstStyle/>
          <a:p>
            <a:r>
              <a:rPr lang="fr-FR" b="1" dirty="0" smtClean="0">
                <a:solidFill>
                  <a:schemeClr val="accent2">
                    <a:lumMod val="50000"/>
                  </a:schemeClr>
                </a:solidFill>
                <a:latin typeface="Calibri" panose="020F0502020204030204" pitchFamily="34" charset="0"/>
              </a:rPr>
              <a:t>A1. Annexe : Bibliographie</a:t>
            </a:r>
            <a:endParaRPr lang="fr-FR" b="1" dirty="0">
              <a:solidFill>
                <a:schemeClr val="accent2">
                  <a:lumMod val="50000"/>
                </a:schemeClr>
              </a:solidFill>
              <a:latin typeface="Calibri" panose="020F0502020204030204" pitchFamily="34" charset="0"/>
            </a:endParaRPr>
          </a:p>
        </p:txBody>
      </p:sp>
      <p:sp>
        <p:nvSpPr>
          <p:cNvPr id="4" name="ZoneTexte 3"/>
          <p:cNvSpPr txBox="1"/>
          <p:nvPr/>
        </p:nvSpPr>
        <p:spPr>
          <a:xfrm>
            <a:off x="742277" y="1290918"/>
            <a:ext cx="10703860" cy="954107"/>
          </a:xfrm>
          <a:prstGeom prst="rect">
            <a:avLst/>
          </a:prstGeom>
          <a:noFill/>
        </p:spPr>
        <p:txBody>
          <a:bodyPr wrap="square" rtlCol="0">
            <a:spAutoFit/>
          </a:bodyPr>
          <a:lstStyle/>
          <a:p>
            <a:pPr marL="285750" indent="-285750" algn="just">
              <a:buFont typeface="Wingdings" panose="05000000000000000000" pitchFamily="2" charset="2"/>
              <a:buChar char="§"/>
            </a:pPr>
            <a:r>
              <a:rPr lang="fr-FR" sz="1400" dirty="0" smtClean="0">
                <a:solidFill>
                  <a:schemeClr val="accent2">
                    <a:lumMod val="50000"/>
                  </a:schemeClr>
                </a:solidFill>
                <a:latin typeface="Calibri" panose="020F0502020204030204" pitchFamily="34" charset="0"/>
                <a:hlinkClick r:id="rId3"/>
              </a:rPr>
              <a:t>http</a:t>
            </a:r>
            <a:r>
              <a:rPr lang="fr-FR" sz="1400" dirty="0">
                <a:solidFill>
                  <a:schemeClr val="accent2">
                    <a:lumMod val="50000"/>
                  </a:schemeClr>
                </a:solidFill>
                <a:latin typeface="Calibri" panose="020F0502020204030204" pitchFamily="34" charset="0"/>
                <a:hlinkClick r:id="rId3"/>
              </a:rPr>
              <a:t>://</a:t>
            </a:r>
            <a:r>
              <a:rPr lang="fr-FR" sz="1400" dirty="0" smtClean="0">
                <a:solidFill>
                  <a:schemeClr val="accent2">
                    <a:lumMod val="50000"/>
                  </a:schemeClr>
                </a:solidFill>
                <a:latin typeface="Calibri" panose="020F0502020204030204" pitchFamily="34" charset="0"/>
                <a:hlinkClick r:id="rId3"/>
              </a:rPr>
              <a:t>geopol.centerblog.net/5208163-Doute-methodologique</a:t>
            </a:r>
            <a:endParaRPr lang="fr-FR" sz="1400" dirty="0" smtClean="0">
              <a:solidFill>
                <a:schemeClr val="accent2">
                  <a:lumMod val="50000"/>
                </a:schemeClr>
              </a:solidFill>
              <a:latin typeface="Calibri" panose="020F0502020204030204" pitchFamily="34" charset="0"/>
            </a:endParaRPr>
          </a:p>
          <a:p>
            <a:pPr marL="285750" indent="-285750" algn="just">
              <a:buFont typeface="Arial" panose="020B0604020202020204" pitchFamily="34" charset="0"/>
              <a:buChar char="•"/>
            </a:pPr>
            <a:r>
              <a:rPr lang="fr-FR" sz="1400" dirty="0">
                <a:solidFill>
                  <a:schemeClr val="accent2">
                    <a:lumMod val="50000"/>
                  </a:schemeClr>
                </a:solidFill>
                <a:latin typeface="Calibri" panose="020F0502020204030204" pitchFamily="34" charset="0"/>
                <a:hlinkClick r:id="rId4"/>
              </a:rPr>
              <a:t>http://</a:t>
            </a:r>
            <a:r>
              <a:rPr lang="fr-FR" sz="1400" dirty="0" smtClean="0">
                <a:solidFill>
                  <a:schemeClr val="accent2">
                    <a:lumMod val="50000"/>
                  </a:schemeClr>
                </a:solidFill>
                <a:latin typeface="Calibri" panose="020F0502020204030204" pitchFamily="34" charset="0"/>
                <a:hlinkClick r:id="rId4"/>
              </a:rPr>
              <a:t>fr.wikipedia.org/wiki/Histoire_des_sciences</a:t>
            </a:r>
            <a:endParaRPr lang="fr-FR" sz="1400" dirty="0" smtClean="0">
              <a:solidFill>
                <a:schemeClr val="accent2">
                  <a:lumMod val="50000"/>
                </a:schemeClr>
              </a:solidFill>
              <a:latin typeface="Calibri" panose="020F0502020204030204" pitchFamily="34" charset="0"/>
            </a:endParaRPr>
          </a:p>
          <a:p>
            <a:pPr marL="285750" indent="-285750" algn="just">
              <a:buFont typeface="Arial" panose="020B0604020202020204" pitchFamily="34" charset="0"/>
              <a:buChar char="•"/>
            </a:pPr>
            <a:r>
              <a:rPr lang="fr-FR" sz="1400" dirty="0">
                <a:solidFill>
                  <a:schemeClr val="accent2">
                    <a:lumMod val="50000"/>
                  </a:schemeClr>
                </a:solidFill>
                <a:latin typeface="Calibri" panose="020F0502020204030204" pitchFamily="34" charset="0"/>
                <a:hlinkClick r:id="rId5"/>
              </a:rPr>
              <a:t>http://</a:t>
            </a:r>
            <a:r>
              <a:rPr lang="fr-FR" sz="1400" dirty="0" smtClean="0">
                <a:solidFill>
                  <a:schemeClr val="accent2">
                    <a:lumMod val="50000"/>
                  </a:schemeClr>
                </a:solidFill>
                <a:latin typeface="Calibri" panose="020F0502020204030204" pitchFamily="34" charset="0"/>
                <a:hlinkClick r:id="rId5"/>
              </a:rPr>
              <a:t>fr.wikipedia.org/wiki/Science</a:t>
            </a:r>
            <a:r>
              <a:rPr lang="fr-FR" sz="1400" dirty="0" smtClean="0">
                <a:solidFill>
                  <a:schemeClr val="accent2">
                    <a:lumMod val="50000"/>
                  </a:schemeClr>
                </a:solidFill>
                <a:latin typeface="Calibri" panose="020F0502020204030204" pitchFamily="34" charset="0"/>
              </a:rPr>
              <a:t> </a:t>
            </a:r>
            <a:endParaRPr lang="fr-FR" sz="1400" dirty="0">
              <a:solidFill>
                <a:schemeClr val="accent2">
                  <a:lumMod val="50000"/>
                </a:schemeClr>
              </a:solidFill>
              <a:latin typeface="Calibri" panose="020F0502020204030204" pitchFamily="34" charset="0"/>
            </a:endParaRPr>
          </a:p>
          <a:p>
            <a:pPr marL="285750" indent="-285750" algn="just">
              <a:buFont typeface="Arial" panose="020B0604020202020204" pitchFamily="34" charset="0"/>
              <a:buChar char="•"/>
            </a:pPr>
            <a:r>
              <a:rPr lang="fr-FR" sz="1400" u="sng" dirty="0">
                <a:hlinkClick r:id="rId6"/>
              </a:rPr>
              <a:t>http://</a:t>
            </a:r>
            <a:r>
              <a:rPr lang="fr-FR" sz="1400" u="sng" dirty="0" smtClean="0">
                <a:hlinkClick r:id="rId6"/>
              </a:rPr>
              <a:t>www.bbemg.be/fr/sante/methodes-d-etude/info-etudes-invivo.html</a:t>
            </a:r>
            <a:endParaRPr lang="fr-FR" sz="1400" dirty="0"/>
          </a:p>
        </p:txBody>
      </p:sp>
    </p:spTree>
    <p:extLst>
      <p:ext uri="{BB962C8B-B14F-4D97-AF65-F5344CB8AC3E}">
        <p14:creationId xmlns:p14="http://schemas.microsoft.com/office/powerpoint/2010/main" val="21959989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10652666" y="740453"/>
            <a:ext cx="542697" cy="279400"/>
          </a:xfrm>
        </p:spPr>
        <p:txBody>
          <a:bodyPr/>
          <a:lstStyle/>
          <a:p>
            <a:fld id="{D57F1E4F-1CFF-5643-939E-217C01CDF565}" type="slidenum">
              <a:rPr lang="en-US" smtClean="0"/>
              <a:pPr/>
              <a:t>9</a:t>
            </a:fld>
            <a:endParaRPr lang="en-US" dirty="0"/>
          </a:p>
        </p:txBody>
      </p:sp>
      <p:sp>
        <p:nvSpPr>
          <p:cNvPr id="3" name="ZoneTexte 2"/>
          <p:cNvSpPr txBox="1"/>
          <p:nvPr/>
        </p:nvSpPr>
        <p:spPr>
          <a:xfrm>
            <a:off x="742276" y="650039"/>
            <a:ext cx="6909777" cy="369332"/>
          </a:xfrm>
          <a:prstGeom prst="rect">
            <a:avLst/>
          </a:prstGeom>
          <a:noFill/>
        </p:spPr>
        <p:txBody>
          <a:bodyPr wrap="none" rtlCol="0">
            <a:spAutoFit/>
          </a:bodyPr>
          <a:lstStyle/>
          <a:p>
            <a:r>
              <a:rPr lang="fr-FR" b="1" dirty="0">
                <a:solidFill>
                  <a:schemeClr val="accent2">
                    <a:lumMod val="50000"/>
                  </a:schemeClr>
                </a:solidFill>
                <a:latin typeface="Calibri" panose="020F0502020204030204" pitchFamily="34" charset="0"/>
              </a:rPr>
              <a:t>5</a:t>
            </a:r>
            <a:r>
              <a:rPr lang="fr-FR" b="1" dirty="0" smtClean="0">
                <a:solidFill>
                  <a:schemeClr val="accent2">
                    <a:lumMod val="50000"/>
                  </a:schemeClr>
                </a:solidFill>
                <a:latin typeface="Calibri" panose="020F0502020204030204" pitchFamily="34" charset="0"/>
              </a:rPr>
              <a:t>. L’interprétation religieuse d’un fait VS son interprétation scientifique</a:t>
            </a:r>
            <a:endParaRPr lang="fr-FR" b="1" dirty="0">
              <a:solidFill>
                <a:schemeClr val="accent2">
                  <a:lumMod val="50000"/>
                </a:schemeClr>
              </a:solidFill>
              <a:latin typeface="Calibri" panose="020F0502020204030204" pitchFamily="34" charset="0"/>
            </a:endParaRPr>
          </a:p>
        </p:txBody>
      </p:sp>
      <p:sp>
        <p:nvSpPr>
          <p:cNvPr id="4" name="ZoneTexte 3"/>
          <p:cNvSpPr txBox="1"/>
          <p:nvPr/>
        </p:nvSpPr>
        <p:spPr>
          <a:xfrm>
            <a:off x="742277" y="1019853"/>
            <a:ext cx="9008305" cy="369332"/>
          </a:xfrm>
          <a:prstGeom prst="rect">
            <a:avLst/>
          </a:prstGeom>
          <a:noFill/>
        </p:spPr>
        <p:txBody>
          <a:bodyPr wrap="square" rtlCol="0">
            <a:spAutoFit/>
          </a:bodyPr>
          <a:lstStyle/>
          <a:p>
            <a:pPr algn="just"/>
            <a:r>
              <a:rPr lang="fr-FR" b="1" dirty="0" smtClean="0">
                <a:solidFill>
                  <a:schemeClr val="accent2">
                    <a:lumMod val="50000"/>
                  </a:schemeClr>
                </a:solidFill>
                <a:latin typeface="Calibri" panose="020F0502020204030204" pitchFamily="34" charset="0"/>
              </a:rPr>
              <a:t>Exemple n°2 : Deux interprétations opposées sur l’origine de la vie (sur Terre)</a:t>
            </a:r>
            <a:endParaRPr lang="fr-FR" sz="1400" dirty="0" smtClean="0">
              <a:solidFill>
                <a:schemeClr val="accent2">
                  <a:lumMod val="50000"/>
                </a:schemeClr>
              </a:solidFill>
              <a:latin typeface="Calibri" panose="020F0502020204030204" pitchFamily="34" charset="0"/>
            </a:endParaRPr>
          </a:p>
        </p:txBody>
      </p:sp>
      <p:sp>
        <p:nvSpPr>
          <p:cNvPr id="5" name="ZoneTexte 4"/>
          <p:cNvSpPr txBox="1"/>
          <p:nvPr/>
        </p:nvSpPr>
        <p:spPr>
          <a:xfrm>
            <a:off x="805651" y="1431697"/>
            <a:ext cx="3454888" cy="369332"/>
          </a:xfrm>
          <a:prstGeom prst="rect">
            <a:avLst/>
          </a:prstGeom>
          <a:noFill/>
        </p:spPr>
        <p:txBody>
          <a:bodyPr wrap="square" rtlCol="0">
            <a:spAutoFit/>
          </a:bodyPr>
          <a:lstStyle/>
          <a:p>
            <a:r>
              <a:rPr lang="fr-FR" u="sng" dirty="0" smtClean="0">
                <a:solidFill>
                  <a:srgbClr val="003300"/>
                </a:solidFill>
                <a:latin typeface="Calibri" panose="020F0502020204030204" pitchFamily="34" charset="0"/>
              </a:rPr>
              <a:t>a) Le créationnisme</a:t>
            </a:r>
            <a:r>
              <a:rPr lang="fr-FR" dirty="0" smtClean="0">
                <a:solidFill>
                  <a:srgbClr val="003300"/>
                </a:solidFill>
                <a:latin typeface="Calibri" panose="020F0502020204030204" pitchFamily="34" charset="0"/>
              </a:rPr>
              <a:t> :</a:t>
            </a:r>
            <a:endParaRPr lang="fr-FR" dirty="0">
              <a:solidFill>
                <a:srgbClr val="003300"/>
              </a:solidFill>
              <a:latin typeface="Calibri" panose="020F0502020204030204" pitchFamily="34" charset="0"/>
            </a:endParaRPr>
          </a:p>
        </p:txBody>
      </p:sp>
      <p:sp>
        <p:nvSpPr>
          <p:cNvPr id="6" name="ZoneTexte 5"/>
          <p:cNvSpPr txBox="1"/>
          <p:nvPr/>
        </p:nvSpPr>
        <p:spPr>
          <a:xfrm>
            <a:off x="742277" y="1871920"/>
            <a:ext cx="10701303" cy="2862322"/>
          </a:xfrm>
          <a:prstGeom prst="rect">
            <a:avLst/>
          </a:prstGeom>
          <a:noFill/>
        </p:spPr>
        <p:txBody>
          <a:bodyPr wrap="square" rtlCol="0">
            <a:spAutoFit/>
          </a:bodyPr>
          <a:lstStyle/>
          <a:p>
            <a:pPr algn="just"/>
            <a:r>
              <a:rPr lang="fr-FR" dirty="0">
                <a:solidFill>
                  <a:srgbClr val="003300"/>
                </a:solidFill>
                <a:latin typeface="Calibri" panose="020F0502020204030204" pitchFamily="34" charset="0"/>
              </a:rPr>
              <a:t>Le créationnisme est la croyance que la vie terrestre a été créée, essentiellement sous sa forme moderne, par une puissance surnaturelle (Dieu), s’en tenant à leur doctrine axée sur la Genèse. Selon </a:t>
            </a:r>
            <a:r>
              <a:rPr lang="fr-FR" dirty="0" smtClean="0">
                <a:solidFill>
                  <a:srgbClr val="003300"/>
                </a:solidFill>
                <a:latin typeface="Calibri" panose="020F0502020204030204" pitchFamily="34" charset="0"/>
              </a:rPr>
              <a:t>cette dernière </a:t>
            </a:r>
            <a:r>
              <a:rPr lang="fr-FR" dirty="0">
                <a:solidFill>
                  <a:srgbClr val="003300"/>
                </a:solidFill>
                <a:latin typeface="Calibri" panose="020F0502020204030204" pitchFamily="34" charset="0"/>
              </a:rPr>
              <a:t>croyance, l’humanité a été créée il y a environ 6000 </a:t>
            </a:r>
            <a:r>
              <a:rPr lang="fr-FR" dirty="0" smtClean="0">
                <a:solidFill>
                  <a:srgbClr val="003300"/>
                </a:solidFill>
                <a:latin typeface="Calibri" panose="020F0502020204030204" pitchFamily="34" charset="0"/>
              </a:rPr>
              <a:t>ans. </a:t>
            </a:r>
            <a:r>
              <a:rPr lang="fr-FR" dirty="0">
                <a:solidFill>
                  <a:srgbClr val="003300"/>
                </a:solidFill>
                <a:latin typeface="Calibri" panose="020F0502020204030204" pitchFamily="34" charset="0"/>
              </a:rPr>
              <a:t>La plupart des partisans de la théorie du « créationnisme » nient l’évolution des espèces et </a:t>
            </a:r>
            <a:r>
              <a:rPr lang="fr-FR" dirty="0" smtClean="0">
                <a:solidFill>
                  <a:srgbClr val="003300"/>
                </a:solidFill>
                <a:latin typeface="Calibri" panose="020F0502020204030204" pitchFamily="34" charset="0"/>
              </a:rPr>
              <a:t>rejettent </a:t>
            </a:r>
            <a:r>
              <a:rPr lang="fr-FR" dirty="0">
                <a:solidFill>
                  <a:srgbClr val="003300"/>
                </a:solidFill>
                <a:latin typeface="Calibri" panose="020F0502020204030204" pitchFamily="34" charset="0"/>
              </a:rPr>
              <a:t>l’idée que les humains se sont développés à partir d’espèces animales antérieures . Le dernier avatar du créationnisme était la théorie de « l’Intelligent Design ». La doctrine du Dessein intelligent, ou Intelligent Design en anglais, affirme que la vie sur Terre a été créée délibérément par un ou plusieurs agents intelligents (comme Dieu ou les extraterrestres). </a:t>
            </a:r>
            <a:endParaRPr lang="fr-FR" dirty="0" smtClean="0">
              <a:solidFill>
                <a:srgbClr val="003300"/>
              </a:solidFill>
              <a:latin typeface="Calibri" panose="020F0502020204030204" pitchFamily="34" charset="0"/>
            </a:endParaRPr>
          </a:p>
          <a:p>
            <a:pPr algn="just"/>
            <a:endParaRPr lang="fr-FR" dirty="0">
              <a:solidFill>
                <a:srgbClr val="003300"/>
              </a:solidFill>
              <a:latin typeface="Calibri" panose="020F0502020204030204" pitchFamily="34" charset="0"/>
            </a:endParaRPr>
          </a:p>
          <a:p>
            <a:pPr algn="just"/>
            <a:r>
              <a:rPr lang="fr-FR" dirty="0">
                <a:solidFill>
                  <a:srgbClr val="003300"/>
                </a:solidFill>
                <a:latin typeface="Calibri" panose="020F0502020204030204" pitchFamily="34" charset="0"/>
              </a:rPr>
              <a:t>Nous conseillons à nos lecteurs qui veulent en savoir plus sur le </a:t>
            </a:r>
            <a:r>
              <a:rPr lang="fr-FR" dirty="0" smtClean="0">
                <a:solidFill>
                  <a:srgbClr val="003300"/>
                </a:solidFill>
                <a:latin typeface="Calibri" panose="020F0502020204030204" pitchFamily="34" charset="0"/>
              </a:rPr>
              <a:t>créationnisme </a:t>
            </a:r>
            <a:r>
              <a:rPr lang="fr-FR" dirty="0">
                <a:solidFill>
                  <a:srgbClr val="003300"/>
                </a:solidFill>
                <a:latin typeface="Calibri" panose="020F0502020204030204" pitchFamily="34" charset="0"/>
              </a:rPr>
              <a:t>de se référer au livre de Pascal Picq « </a:t>
            </a:r>
            <a:r>
              <a:rPr lang="fr-FR" i="1" dirty="0">
                <a:solidFill>
                  <a:srgbClr val="003300"/>
                </a:solidFill>
                <a:latin typeface="Calibri" panose="020F0502020204030204" pitchFamily="34" charset="0"/>
              </a:rPr>
              <a:t>Lucy et l’obscurantisme</a:t>
            </a:r>
            <a:r>
              <a:rPr lang="fr-FR" dirty="0">
                <a:solidFill>
                  <a:srgbClr val="003300"/>
                </a:solidFill>
                <a:latin typeface="Calibri" panose="020F0502020204030204" pitchFamily="34" charset="0"/>
              </a:rPr>
              <a:t> </a:t>
            </a:r>
            <a:r>
              <a:rPr lang="fr-FR" dirty="0" smtClean="0">
                <a:solidFill>
                  <a:srgbClr val="003300"/>
                </a:solidFill>
                <a:latin typeface="Calibri" panose="020F0502020204030204" pitchFamily="34" charset="0"/>
              </a:rPr>
              <a:t>» (</a:t>
            </a:r>
            <a:r>
              <a:rPr lang="fr-FR" dirty="0">
                <a:solidFill>
                  <a:srgbClr val="003300"/>
                </a:solidFill>
                <a:latin typeface="Calibri" panose="020F0502020204030204" pitchFamily="34" charset="0"/>
              </a:rPr>
              <a:t>Pascal </a:t>
            </a:r>
            <a:r>
              <a:rPr lang="fr-FR" dirty="0" err="1">
                <a:solidFill>
                  <a:srgbClr val="003300"/>
                </a:solidFill>
                <a:latin typeface="Calibri" panose="020F0502020204030204" pitchFamily="34" charset="0"/>
              </a:rPr>
              <a:t>Pick</a:t>
            </a:r>
            <a:r>
              <a:rPr lang="fr-FR" dirty="0">
                <a:solidFill>
                  <a:srgbClr val="003300"/>
                </a:solidFill>
                <a:latin typeface="Calibri" panose="020F0502020204030204" pitchFamily="34" charset="0"/>
              </a:rPr>
              <a:t>, </a:t>
            </a:r>
            <a:r>
              <a:rPr lang="fr-FR" i="1" dirty="0">
                <a:solidFill>
                  <a:srgbClr val="003300"/>
                </a:solidFill>
                <a:latin typeface="Calibri" panose="020F0502020204030204" pitchFamily="34" charset="0"/>
              </a:rPr>
              <a:t>Lucie et l’obscurantisme</a:t>
            </a:r>
            <a:r>
              <a:rPr lang="fr-FR" dirty="0">
                <a:solidFill>
                  <a:srgbClr val="003300"/>
                </a:solidFill>
                <a:latin typeface="Calibri" panose="020F0502020204030204" pitchFamily="34" charset="0"/>
              </a:rPr>
              <a:t>, Odile Jacob 2007</a:t>
            </a:r>
            <a:r>
              <a:rPr lang="fr-FR" dirty="0" smtClean="0">
                <a:solidFill>
                  <a:srgbClr val="003300"/>
                </a:solidFill>
                <a:latin typeface="Calibri" panose="020F0502020204030204" pitchFamily="34" charset="0"/>
              </a:rPr>
              <a:t>).</a:t>
            </a:r>
            <a:endParaRPr lang="fr-FR" dirty="0">
              <a:solidFill>
                <a:srgbClr val="003300"/>
              </a:solidFill>
              <a:latin typeface="Calibri" panose="020F0502020204030204" pitchFamily="34" charset="0"/>
            </a:endParaRPr>
          </a:p>
        </p:txBody>
      </p:sp>
      <p:pic>
        <p:nvPicPr>
          <p:cNvPr id="1026" name="Picture 2" descr="D:\Users\blisan\Documents\divers\science\méthode scientifique\images\créationnism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276" y="4797133"/>
            <a:ext cx="2265241" cy="139399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D:\Users\blisan\Documents\divers\science\méthode scientifique\images\mensonge-evolut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9240" y="4775099"/>
            <a:ext cx="3083588" cy="141602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Users\blisan\Documents\divers\science\méthode scientifique\images\atlas-creation.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66464" y="4798972"/>
            <a:ext cx="2977116" cy="1420896"/>
          </a:xfrm>
          <a:prstGeom prst="rect">
            <a:avLst/>
          </a:prstGeom>
          <a:noFill/>
          <a:extLst>
            <a:ext uri="{909E8E84-426E-40DD-AFC4-6F175D3DCCD1}">
              <a14:hiddenFill xmlns:a14="http://schemas.microsoft.com/office/drawing/2010/main">
                <a:solidFill>
                  <a:srgbClr val="FFFFFF"/>
                </a:solidFill>
              </a14:hiddenFill>
            </a:ext>
          </a:extLst>
        </p:spPr>
      </p:pic>
      <p:sp>
        <p:nvSpPr>
          <p:cNvPr id="9" name="ZoneTexte 8"/>
          <p:cNvSpPr txBox="1"/>
          <p:nvPr/>
        </p:nvSpPr>
        <p:spPr>
          <a:xfrm>
            <a:off x="5522614" y="6328372"/>
            <a:ext cx="5920966" cy="461665"/>
          </a:xfrm>
          <a:prstGeom prst="rect">
            <a:avLst/>
          </a:prstGeom>
          <a:noFill/>
        </p:spPr>
        <p:txBody>
          <a:bodyPr wrap="square" rtlCol="0">
            <a:spAutoFit/>
          </a:bodyPr>
          <a:lstStyle/>
          <a:p>
            <a:pPr algn="ctr"/>
            <a:r>
              <a:rPr lang="fr-FR" sz="1200" dirty="0" smtClean="0">
                <a:solidFill>
                  <a:srgbClr val="003300"/>
                </a:solidFill>
                <a:latin typeface="Calibri" panose="020F0502020204030204" pitchFamily="34" charset="0"/>
              </a:rPr>
              <a:t>Source de ces </a:t>
            </a:r>
            <a:r>
              <a:rPr lang="fr-FR" sz="1200" dirty="0">
                <a:solidFill>
                  <a:srgbClr val="003300"/>
                </a:solidFill>
                <a:latin typeface="Calibri" panose="020F0502020204030204" pitchFamily="34" charset="0"/>
              </a:rPr>
              <a:t>2 images : </a:t>
            </a:r>
            <a:r>
              <a:rPr lang="fr-FR" sz="1200" dirty="0">
                <a:solidFill>
                  <a:srgbClr val="003300"/>
                </a:solidFill>
                <a:latin typeface="Calibri" panose="020F0502020204030204" pitchFamily="34" charset="0"/>
                <a:hlinkClick r:id="rId5"/>
              </a:rPr>
              <a:t>http://</a:t>
            </a:r>
            <a:r>
              <a:rPr lang="fr-FR" sz="1200" dirty="0" smtClean="0">
                <a:solidFill>
                  <a:srgbClr val="003300"/>
                </a:solidFill>
                <a:latin typeface="Calibri" panose="020F0502020204030204" pitchFamily="34" charset="0"/>
                <a:hlinkClick r:id="rId5"/>
              </a:rPr>
              <a:t>tecfa-bio-news.blogspot.fr/2010/05/le-creationnisme-sinsinue-dans-les.html</a:t>
            </a:r>
            <a:r>
              <a:rPr lang="fr-FR" sz="1200" dirty="0" smtClean="0">
                <a:solidFill>
                  <a:srgbClr val="003300"/>
                </a:solidFill>
                <a:latin typeface="Calibri" panose="020F0502020204030204" pitchFamily="34" charset="0"/>
              </a:rPr>
              <a:t> </a:t>
            </a:r>
            <a:endParaRPr lang="fr-FR" sz="1200" dirty="0">
              <a:solidFill>
                <a:srgbClr val="003300"/>
              </a:solidFill>
              <a:latin typeface="Calibri" panose="020F0502020204030204" pitchFamily="34" charset="0"/>
            </a:endParaRPr>
          </a:p>
        </p:txBody>
      </p:sp>
      <p:pic>
        <p:nvPicPr>
          <p:cNvPr id="1029" name="Picture 5" descr="D:\Users\blisan\Documents\divers\science\méthode scientifique\images\watchtower_vie.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72685" y="4734242"/>
            <a:ext cx="1048957" cy="1456885"/>
          </a:xfrm>
          <a:prstGeom prst="rect">
            <a:avLst/>
          </a:prstGeom>
          <a:noFill/>
          <a:extLst>
            <a:ext uri="{909E8E84-426E-40DD-AFC4-6F175D3DCCD1}">
              <a14:hiddenFill xmlns:a14="http://schemas.microsoft.com/office/drawing/2010/main">
                <a:solidFill>
                  <a:srgbClr val="FFFFFF"/>
                </a:solidFill>
              </a14:hiddenFill>
            </a:ext>
          </a:extLst>
        </p:spPr>
      </p:pic>
      <p:sp>
        <p:nvSpPr>
          <p:cNvPr id="10" name="ZoneTexte 9"/>
          <p:cNvSpPr txBox="1"/>
          <p:nvPr/>
        </p:nvSpPr>
        <p:spPr>
          <a:xfrm>
            <a:off x="1638677" y="6219868"/>
            <a:ext cx="4155542" cy="553998"/>
          </a:xfrm>
          <a:prstGeom prst="rect">
            <a:avLst/>
          </a:prstGeom>
          <a:noFill/>
        </p:spPr>
        <p:txBody>
          <a:bodyPr wrap="square" rtlCol="0">
            <a:spAutoFit/>
          </a:bodyPr>
          <a:lstStyle/>
          <a:p>
            <a:pPr algn="ctr"/>
            <a:r>
              <a:rPr lang="fr-FR" sz="1000" dirty="0" smtClean="0">
                <a:solidFill>
                  <a:srgbClr val="003300"/>
                </a:solidFill>
              </a:rPr>
              <a:t>Livre créationniste édité par les Témoins de Jehova ↑. Source </a:t>
            </a:r>
            <a:r>
              <a:rPr lang="fr-FR" sz="1000" dirty="0">
                <a:solidFill>
                  <a:srgbClr val="003300"/>
                </a:solidFill>
              </a:rPr>
              <a:t>image </a:t>
            </a:r>
            <a:r>
              <a:rPr lang="fr-FR" sz="1000" dirty="0" smtClean="0">
                <a:solidFill>
                  <a:srgbClr val="003300"/>
                </a:solidFill>
              </a:rPr>
              <a:t>: </a:t>
            </a:r>
            <a:r>
              <a:rPr lang="fr-FR" sz="1000" dirty="0">
                <a:solidFill>
                  <a:srgbClr val="003300"/>
                </a:solidFill>
                <a:hlinkClick r:id="rId7"/>
              </a:rPr>
              <a:t>http://</a:t>
            </a:r>
            <a:r>
              <a:rPr lang="fr-FR" sz="1000" dirty="0" smtClean="0">
                <a:solidFill>
                  <a:srgbClr val="003300"/>
                </a:solidFill>
                <a:hlinkClick r:id="rId7"/>
              </a:rPr>
              <a:t>www.secondemain.ca/acatalog/Secondemain_Watchtower_Bible_and_Tract_Society_of_New_York_5216.html</a:t>
            </a:r>
            <a:r>
              <a:rPr lang="fr-FR" sz="1000" dirty="0" smtClean="0">
                <a:solidFill>
                  <a:srgbClr val="003300"/>
                </a:solidFill>
              </a:rPr>
              <a:t> </a:t>
            </a:r>
            <a:endParaRPr lang="fr-FR" sz="1000" dirty="0">
              <a:solidFill>
                <a:srgbClr val="003300"/>
              </a:solidFill>
            </a:endParaRPr>
          </a:p>
        </p:txBody>
      </p:sp>
    </p:spTree>
    <p:extLst>
      <p:ext uri="{BB962C8B-B14F-4D97-AF65-F5344CB8AC3E}">
        <p14:creationId xmlns:p14="http://schemas.microsoft.com/office/powerpoint/2010/main" val="203163758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que">
  <a:themeElements>
    <a:clrScheme name="Personnalisé 1">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0000CC"/>
      </a:hlink>
      <a:folHlink>
        <a:srgbClr val="7030A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DAC20F1-423D-49E2-BD0B-50532748BAD0}"/>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0</TotalTime>
  <Words>7412</Words>
  <Application>Microsoft Office PowerPoint</Application>
  <PresentationFormat>Personnalisé</PresentationFormat>
  <Paragraphs>854</Paragraphs>
  <Slides>89</Slides>
  <Notes>8</Notes>
  <HiddenSlides>0</HiddenSlides>
  <MMClips>0</MMClips>
  <ScaleCrop>false</ScaleCrop>
  <HeadingPairs>
    <vt:vector size="4" baseType="variant">
      <vt:variant>
        <vt:lpstr>Thème</vt:lpstr>
      </vt:variant>
      <vt:variant>
        <vt:i4>1</vt:i4>
      </vt:variant>
      <vt:variant>
        <vt:lpstr>Titres des diapositives</vt:lpstr>
      </vt:variant>
      <vt:variant>
        <vt:i4>89</vt:i4>
      </vt:variant>
    </vt:vector>
  </HeadingPairs>
  <TitlesOfParts>
    <vt:vector size="90" baseType="lpstr">
      <vt:lpstr>Organique</vt:lpstr>
      <vt:lpstr>L’esprit et la méthode scientifique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L’esprit et la méthode scientifique</dc:title>
  <dc:creator>Benjamin LISAN</dc:creator>
  <cp:lastModifiedBy>Benjamin LISAN</cp:lastModifiedBy>
  <cp:revision>127</cp:revision>
  <dcterms:created xsi:type="dcterms:W3CDTF">2015-04-03T14:48:33Z</dcterms:created>
  <dcterms:modified xsi:type="dcterms:W3CDTF">2015-05-27T14:33:20Z</dcterms:modified>
</cp:coreProperties>
</file>