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0" r:id="rId3"/>
    <p:sldId id="257" r:id="rId4"/>
    <p:sldId id="296" r:id="rId5"/>
    <p:sldId id="299" r:id="rId6"/>
    <p:sldId id="258" r:id="rId7"/>
    <p:sldId id="259" r:id="rId8"/>
    <p:sldId id="260" r:id="rId9"/>
    <p:sldId id="261" r:id="rId10"/>
    <p:sldId id="263" r:id="rId11"/>
    <p:sldId id="269" r:id="rId12"/>
    <p:sldId id="264" r:id="rId13"/>
    <p:sldId id="292" r:id="rId14"/>
    <p:sldId id="293" r:id="rId15"/>
    <p:sldId id="265" r:id="rId16"/>
    <p:sldId id="295" r:id="rId17"/>
    <p:sldId id="266" r:id="rId18"/>
    <p:sldId id="273" r:id="rId19"/>
    <p:sldId id="277" r:id="rId20"/>
    <p:sldId id="267" r:id="rId21"/>
    <p:sldId id="274" r:id="rId22"/>
    <p:sldId id="275" r:id="rId23"/>
    <p:sldId id="304" r:id="rId24"/>
    <p:sldId id="305" r:id="rId25"/>
    <p:sldId id="281" r:id="rId26"/>
    <p:sldId id="279" r:id="rId27"/>
    <p:sldId id="282" r:id="rId28"/>
    <p:sldId id="284" r:id="rId29"/>
    <p:sldId id="285" r:id="rId30"/>
    <p:sldId id="286" r:id="rId31"/>
    <p:sldId id="287" r:id="rId32"/>
    <p:sldId id="288" r:id="rId33"/>
    <p:sldId id="289" r:id="rId34"/>
    <p:sldId id="290" r:id="rId35"/>
    <p:sldId id="291" r:id="rId36"/>
    <p:sldId id="294" r:id="rId37"/>
    <p:sldId id="297" r:id="rId38"/>
    <p:sldId id="300" r:id="rId39"/>
    <p:sldId id="301" r:id="rId40"/>
    <p:sldId id="303" r:id="rId41"/>
    <p:sldId id="302" r:id="rId42"/>
    <p:sldId id="298" r:id="rId43"/>
    <p:sldId id="268" r:id="rId44"/>
    <p:sldId id="270" r:id="rId45"/>
    <p:sldId id="276" r:id="rId46"/>
    <p:sldId id="271" r:id="rId47"/>
    <p:sldId id="272" r:id="rId48"/>
    <p:sldId id="283" r:id="rId49"/>
  </p:sldIdLst>
  <p:sldSz cx="12192000" cy="6858000"/>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B7EF94E8-B70D-4A5C-A75E-CC3C1144362D}" type="datetimeFigureOut">
              <a:rPr lang="fr-FR"/>
              <a:pPr>
                <a:defRPr/>
              </a:pPr>
              <a:t>11/03/2017</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9048" tIns="49524" rIns="99048" bIns="49524" rtlCol="0" anchor="b"/>
          <a:lstStyle>
            <a:lvl1pPr algn="r" eaLnBrk="1" fontAlgn="auto" hangingPunct="1">
              <a:spcBef>
                <a:spcPts val="0"/>
              </a:spcBef>
              <a:spcAft>
                <a:spcPts val="0"/>
              </a:spcAft>
              <a:defRPr sz="1300">
                <a:latin typeface="+mn-lt"/>
              </a:defRPr>
            </a:lvl1pPr>
          </a:lstStyle>
          <a:p>
            <a:pPr>
              <a:defRPr/>
            </a:pPr>
            <a:fld id="{3E43AB44-E80C-40BF-A9F9-DC4F6A65FB1A}" type="slidenum">
              <a:rPr lang="fr-FR"/>
              <a:pPr>
                <a:defRPr/>
              </a:pPr>
              <a:t>‹N°›</a:t>
            </a:fld>
            <a:endParaRPr lang="fr-FR"/>
          </a:p>
        </p:txBody>
      </p:sp>
    </p:spTree>
    <p:extLst>
      <p:ext uri="{BB962C8B-B14F-4D97-AF65-F5344CB8AC3E}">
        <p14:creationId xmlns:p14="http://schemas.microsoft.com/office/powerpoint/2010/main" val="1178379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10EEEC-8CFC-4EF7-9D35-1EF00EF0F42E}" type="slidenum">
              <a:rPr lang="fr-FR" altLang="fr-FR" smtClean="0"/>
              <a:pPr fontAlgn="base">
                <a:spcBef>
                  <a:spcPct val="0"/>
                </a:spcBef>
                <a:spcAft>
                  <a:spcPct val="0"/>
                </a:spcAft>
              </a:pPr>
              <a:t>1</a:t>
            </a:fld>
            <a:endParaRPr lang="fr-FR" altLang="fr-FR"/>
          </a:p>
        </p:txBody>
      </p:sp>
    </p:spTree>
    <p:extLst>
      <p:ext uri="{BB962C8B-B14F-4D97-AF65-F5344CB8AC3E}">
        <p14:creationId xmlns:p14="http://schemas.microsoft.com/office/powerpoint/2010/main" val="305790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270A66-4939-40F4-BD2F-66A3B521E2F2}" type="slidenum">
              <a:rPr lang="fr-FR" altLang="fr-FR" smtClean="0"/>
              <a:pPr fontAlgn="base">
                <a:spcBef>
                  <a:spcPct val="0"/>
                </a:spcBef>
                <a:spcAft>
                  <a:spcPct val="0"/>
                </a:spcAft>
              </a:pPr>
              <a:t>2</a:t>
            </a:fld>
            <a:endParaRPr lang="fr-FR" altLang="fr-FR"/>
          </a:p>
        </p:txBody>
      </p:sp>
    </p:spTree>
    <p:extLst>
      <p:ext uri="{BB962C8B-B14F-4D97-AF65-F5344CB8AC3E}">
        <p14:creationId xmlns:p14="http://schemas.microsoft.com/office/powerpoint/2010/main" val="171796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9F2A88B-2975-428F-A75E-A928F8DD2644}" type="datetime1">
              <a:rPr lang="fr-FR"/>
              <a:pPr>
                <a:defRPr/>
              </a:pPr>
              <a:t>11/03/2017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664DD60-8AA6-4E44-9B2D-E891106D8A10}" type="slidenum">
              <a:rPr lang="fr-FR"/>
              <a:pPr>
                <a:defRPr/>
              </a:pPr>
              <a:t>‹N°›</a:t>
            </a:fld>
            <a:endParaRPr lang="fr-FR"/>
          </a:p>
        </p:txBody>
      </p:sp>
    </p:spTree>
    <p:extLst>
      <p:ext uri="{BB962C8B-B14F-4D97-AF65-F5344CB8AC3E}">
        <p14:creationId xmlns:p14="http://schemas.microsoft.com/office/powerpoint/2010/main" val="213787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55F847E-5E95-451B-805C-98BFE6FB7369}" type="datetime1">
              <a:rPr lang="fr-FR"/>
              <a:pPr>
                <a:defRPr/>
              </a:pPr>
              <a:t>11/03/2017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E5A9C9F-2DDA-4687-89E5-3A08F5541EB0}" type="slidenum">
              <a:rPr lang="fr-FR"/>
              <a:pPr>
                <a:defRPr/>
              </a:pPr>
              <a:t>‹N°›</a:t>
            </a:fld>
            <a:endParaRPr lang="fr-FR"/>
          </a:p>
        </p:txBody>
      </p:sp>
    </p:spTree>
    <p:extLst>
      <p:ext uri="{BB962C8B-B14F-4D97-AF65-F5344CB8AC3E}">
        <p14:creationId xmlns:p14="http://schemas.microsoft.com/office/powerpoint/2010/main" val="223821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411C3B2-245D-4A1D-8017-22A7528CE527}" type="datetime1">
              <a:rPr lang="fr-FR"/>
              <a:pPr>
                <a:defRPr/>
              </a:pPr>
              <a:t>11/03/2017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9D5B21B-AE8E-476E-8CB9-C03DCDCD054A}" type="slidenum">
              <a:rPr lang="fr-FR"/>
              <a:pPr>
                <a:defRPr/>
              </a:pPr>
              <a:t>‹N°›</a:t>
            </a:fld>
            <a:endParaRPr lang="fr-FR"/>
          </a:p>
        </p:txBody>
      </p:sp>
    </p:spTree>
    <p:extLst>
      <p:ext uri="{BB962C8B-B14F-4D97-AF65-F5344CB8AC3E}">
        <p14:creationId xmlns:p14="http://schemas.microsoft.com/office/powerpoint/2010/main" val="31932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728C5A7-7446-4F87-B572-4E5413B50D67}" type="datetime1">
              <a:rPr lang="fr-FR"/>
              <a:pPr>
                <a:defRPr/>
              </a:pPr>
              <a:t>11/03/2017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9343EE-55D0-4052-8D84-7C982A721E18}" type="slidenum">
              <a:rPr lang="fr-FR"/>
              <a:pPr>
                <a:defRPr/>
              </a:pPr>
              <a:t>‹N°›</a:t>
            </a:fld>
            <a:endParaRPr lang="fr-FR"/>
          </a:p>
        </p:txBody>
      </p:sp>
    </p:spTree>
    <p:extLst>
      <p:ext uri="{BB962C8B-B14F-4D97-AF65-F5344CB8AC3E}">
        <p14:creationId xmlns:p14="http://schemas.microsoft.com/office/powerpoint/2010/main" val="168676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14B0E94-813D-4C38-B611-7BB51DE052C6}" type="datetime1">
              <a:rPr lang="fr-FR"/>
              <a:pPr>
                <a:defRPr/>
              </a:pPr>
              <a:t>11/03/2017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22483CB-C830-4559-AB65-9D743AB28DD5}" type="slidenum">
              <a:rPr lang="fr-FR"/>
              <a:pPr>
                <a:defRPr/>
              </a:pPr>
              <a:t>‹N°›</a:t>
            </a:fld>
            <a:endParaRPr lang="fr-FR"/>
          </a:p>
        </p:txBody>
      </p:sp>
    </p:spTree>
    <p:extLst>
      <p:ext uri="{BB962C8B-B14F-4D97-AF65-F5344CB8AC3E}">
        <p14:creationId xmlns:p14="http://schemas.microsoft.com/office/powerpoint/2010/main" val="146762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914EFE74-7652-482E-9CA6-076221644175}" type="datetime1">
              <a:rPr lang="fr-FR"/>
              <a:pPr>
                <a:defRPr/>
              </a:pPr>
              <a:t>11/03/2017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6FC5563-670E-4441-BDCB-0CB9A1E569A9}" type="slidenum">
              <a:rPr lang="fr-FR"/>
              <a:pPr>
                <a:defRPr/>
              </a:pPr>
              <a:t>‹N°›</a:t>
            </a:fld>
            <a:endParaRPr lang="fr-FR"/>
          </a:p>
        </p:txBody>
      </p:sp>
    </p:spTree>
    <p:extLst>
      <p:ext uri="{BB962C8B-B14F-4D97-AF65-F5344CB8AC3E}">
        <p14:creationId xmlns:p14="http://schemas.microsoft.com/office/powerpoint/2010/main" val="409097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22740C1A-B288-4159-9A6F-E921F8B8F254}" type="datetime1">
              <a:rPr lang="fr-FR"/>
              <a:pPr>
                <a:defRPr/>
              </a:pPr>
              <a:t>11/03/2017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7C6AEC7-36AE-43A9-9968-5FB815148CF4}" type="slidenum">
              <a:rPr lang="fr-FR"/>
              <a:pPr>
                <a:defRPr/>
              </a:pPr>
              <a:t>‹N°›</a:t>
            </a:fld>
            <a:endParaRPr lang="fr-FR"/>
          </a:p>
        </p:txBody>
      </p:sp>
    </p:spTree>
    <p:extLst>
      <p:ext uri="{BB962C8B-B14F-4D97-AF65-F5344CB8AC3E}">
        <p14:creationId xmlns:p14="http://schemas.microsoft.com/office/powerpoint/2010/main" val="27178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25C15D3C-5629-4D55-B063-AFB8F86EA5AC}" type="datetime1">
              <a:rPr lang="fr-FR"/>
              <a:pPr>
                <a:defRPr/>
              </a:pPr>
              <a:t>11/03/2017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E3E95D1-31B0-4E81-B52B-1936AF79B8E0}" type="slidenum">
              <a:rPr lang="fr-FR"/>
              <a:pPr>
                <a:defRPr/>
              </a:pPr>
              <a:t>‹N°›</a:t>
            </a:fld>
            <a:endParaRPr lang="fr-FR"/>
          </a:p>
        </p:txBody>
      </p:sp>
    </p:spTree>
    <p:extLst>
      <p:ext uri="{BB962C8B-B14F-4D97-AF65-F5344CB8AC3E}">
        <p14:creationId xmlns:p14="http://schemas.microsoft.com/office/powerpoint/2010/main" val="177449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B6EE029-02D3-4C55-B20F-1E04EB2B574F}" type="datetime1">
              <a:rPr lang="fr-FR"/>
              <a:pPr>
                <a:defRPr/>
              </a:pPr>
              <a:t>11/03/2017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5E4E61B-8B82-470A-979A-E8504A399FDB}" type="slidenum">
              <a:rPr lang="fr-FR"/>
              <a:pPr>
                <a:defRPr/>
              </a:pPr>
              <a:t>‹N°›</a:t>
            </a:fld>
            <a:endParaRPr lang="fr-FR"/>
          </a:p>
        </p:txBody>
      </p:sp>
    </p:spTree>
    <p:extLst>
      <p:ext uri="{BB962C8B-B14F-4D97-AF65-F5344CB8AC3E}">
        <p14:creationId xmlns:p14="http://schemas.microsoft.com/office/powerpoint/2010/main" val="351549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7F5C421-B51A-4795-8B8F-1A9220AE126A}" type="datetime1">
              <a:rPr lang="fr-FR"/>
              <a:pPr>
                <a:defRPr/>
              </a:pPr>
              <a:t>11/03/2017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0BD07F-CB15-4CEA-8DA1-F435152959FE}" type="slidenum">
              <a:rPr lang="fr-FR"/>
              <a:pPr>
                <a:defRPr/>
              </a:pPr>
              <a:t>‹N°›</a:t>
            </a:fld>
            <a:endParaRPr lang="fr-FR"/>
          </a:p>
        </p:txBody>
      </p:sp>
    </p:spTree>
    <p:extLst>
      <p:ext uri="{BB962C8B-B14F-4D97-AF65-F5344CB8AC3E}">
        <p14:creationId xmlns:p14="http://schemas.microsoft.com/office/powerpoint/2010/main" val="420751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60095B2-5C02-41AB-9DF3-32409FD1626E}" type="datetime1">
              <a:rPr lang="fr-FR"/>
              <a:pPr>
                <a:defRPr/>
              </a:pPr>
              <a:t>11/03/2017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F08C982-2CB8-4C05-A388-869FF532AE8A}" type="slidenum">
              <a:rPr lang="fr-FR"/>
              <a:pPr>
                <a:defRPr/>
              </a:pPr>
              <a:t>‹N°›</a:t>
            </a:fld>
            <a:endParaRPr lang="fr-FR"/>
          </a:p>
        </p:txBody>
      </p:sp>
    </p:spTree>
    <p:extLst>
      <p:ext uri="{BB962C8B-B14F-4D97-AF65-F5344CB8AC3E}">
        <p14:creationId xmlns:p14="http://schemas.microsoft.com/office/powerpoint/2010/main" val="404060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0D9"/>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E413F2C-D84F-4953-9D33-E575C6CE4477}" type="datetime1">
              <a:rPr lang="fr-FR"/>
              <a:pPr>
                <a:defRPr/>
              </a:pPr>
              <a:t>11/03/2017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F25C874-69BC-49E5-929E-47FA6CAD3E0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hyperlink" Target="http://ecoaustral.com/le-programme-smartfish-en-appui-lexploitation-du-crabe-de-mangrove" TargetMode="External"/><Relationship Id="rId5" Type="http://schemas.openxmlformats.org/officeDocument/2006/relationships/image" Target="../media/image39.jp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hyperlink" Target="http://translate.googleusercontent.com/translate_c?depth=1&amp;hl=fr&amp;prev=search&amp;rurl=translate.google.fr&amp;sl=en&amp;u=http://en.wikipedia.org/wiki/Rhizophora_mangle&amp;usg=ALkJrhjjHawaqcPDS4n6Se5aqc5RpP4sM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planetevivante.wordpress.com/2009/01/09/renaissance-de-la-mangrove-en-casamance-senegal/" TargetMode="Externa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hyperlink" Target="http://www.yannarthusbertrand2.org/index.php?option=com_datsogallery&amp;Itemid=27&amp;func=detail&amp;catid=60&amp;id=2109&amp;l=1440" TargetMode="External"/><Relationship Id="rId2" Type="http://schemas.openxmlformats.org/officeDocument/2006/relationships/hyperlink" Target="http://www.routard.com/photos/madagascar/35443-promenade_chargee_dans_la_mangrove.htm" TargetMode="External"/><Relationship Id="rId1" Type="http://schemas.openxmlformats.org/officeDocument/2006/relationships/slideLayout" Target="../slideLayouts/slideLayout7.xml"/><Relationship Id="rId6" Type="http://schemas.openxmlformats.org/officeDocument/2006/relationships/hyperlink" Target="http://omalareunion.over-blog.com/2014/11/chroniques-malgaches-15-de-tamatave-a-l-ile-sainte-marie.html"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60.jpeg"/><Relationship Id="rId12" Type="http://schemas.openxmlformats.org/officeDocument/2006/relationships/image" Target="../media/image65.jp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hyperlink" Target="http://www.jardiland.com/glossaire/c/102-coriace.html" TargetMode="External"/><Relationship Id="rId9" Type="http://schemas.openxmlformats.org/officeDocument/2006/relationships/image" Target="../media/image62.jpeg"/></Relationships>
</file>

<file path=ppt/slides/_rels/slide1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hyperlink" Target="http://www.un-regard-une-vie.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u-r-u-v.asso-web.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90.jp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s>
</file>

<file path=ppt/slides/_rels/slide22.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92.jpeg"/><Relationship Id="rId7" Type="http://schemas.openxmlformats.org/officeDocument/2006/relationships/image" Target="../media/image96.jpe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image" Target="../media/image91.jpeg"/><Relationship Id="rId16"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5" Type="http://schemas.openxmlformats.org/officeDocument/2006/relationships/image" Target="../media/image104.jpeg"/><Relationship Id="rId10" Type="http://schemas.openxmlformats.org/officeDocument/2006/relationships/image" Target="../media/image99.jpeg"/><Relationship Id="rId4" Type="http://schemas.openxmlformats.org/officeDocument/2006/relationships/image" Target="../media/image93.jpeg"/><Relationship Id="rId9" Type="http://schemas.openxmlformats.org/officeDocument/2006/relationships/image" Target="../media/image98.jpeg"/><Relationship Id="rId14" Type="http://schemas.openxmlformats.org/officeDocument/2006/relationships/image" Target="../media/image103.jpeg"/></Relationships>
</file>

<file path=ppt/slides/_rels/slide23.xml.rels><?xml version="1.0" encoding="UTF-8" standalone="yes"?>
<Relationships xmlns="http://schemas.openxmlformats.org/package/2006/relationships"><Relationship Id="rId8" Type="http://schemas.openxmlformats.org/officeDocument/2006/relationships/hyperlink" Target="https://translate.googleusercontent.com/translate_c?depth=1&amp;hl=fr&amp;prev=search&amp;rurl=translate.google.fr&amp;sl=en&amp;u=https://en.wikipedia.org/wiki/Fruit_preserves&amp;usg=ALkJrhjEfxleZNfavHkFTtnXZd8OQmBx5Q" TargetMode="External"/><Relationship Id="rId13" Type="http://schemas.openxmlformats.org/officeDocument/2006/relationships/hyperlink" Target="https://translate.googleusercontent.com/translate_c?depth=1&amp;hl=fr&amp;prev=search&amp;rurl=translate.google.fr&amp;sl=en&amp;u=https://en.wikipedia.org/wiki/Australia&amp;usg=ALkJrhjqXOGnBALUynoVG8eF_JYggJ3kQw" TargetMode="External"/><Relationship Id="rId18" Type="http://schemas.openxmlformats.org/officeDocument/2006/relationships/hyperlink" Target="https://fr.wikipedia.org/wiki/Annona_glabra" TargetMode="External"/><Relationship Id="rId3" Type="http://schemas.openxmlformats.org/officeDocument/2006/relationships/image" Target="../media/image109.jpg"/><Relationship Id="rId21" Type="http://schemas.openxmlformats.org/officeDocument/2006/relationships/image" Target="../media/image113.jpg"/><Relationship Id="rId7" Type="http://schemas.openxmlformats.org/officeDocument/2006/relationships/hyperlink" Target="https://translate.googleusercontent.com/translate_c?depth=1&amp;hl=fr&amp;prev=search&amp;rurl=translate.google.fr&amp;sl=en&amp;u=https://en.wikipedia.org/wiki/Halophyte&amp;usg=ALkJrhjI9sG9CFfSSaAOo6u7JAlovK7L7g" TargetMode="External"/><Relationship Id="rId12" Type="http://schemas.openxmlformats.org/officeDocument/2006/relationships/hyperlink" Target="https://translate.googleusercontent.com/translate_c?depth=1&amp;hl=fr&amp;prev=search&amp;rurl=translate.google.fr&amp;sl=en&amp;u=https://en.wikipedia.org/wiki/Queensland&amp;usg=ALkJrhgjlSdcyrhnf214a1qYbAy1epljvQ" TargetMode="External"/><Relationship Id="rId17" Type="http://schemas.openxmlformats.org/officeDocument/2006/relationships/hyperlink" Target="https://en.wikipedia.org/wiki/Annona_glabra" TargetMode="External"/><Relationship Id="rId2" Type="http://schemas.openxmlformats.org/officeDocument/2006/relationships/image" Target="../media/image108.jpeg"/><Relationship Id="rId16" Type="http://schemas.openxmlformats.org/officeDocument/2006/relationships/hyperlink" Target="http://www.cabi.org/isc/datasheet/5811" TargetMode="External"/><Relationship Id="rId20" Type="http://schemas.openxmlformats.org/officeDocument/2006/relationships/image" Target="../media/image112.jpg"/><Relationship Id="rId1" Type="http://schemas.openxmlformats.org/officeDocument/2006/relationships/slideLayout" Target="../slideLayouts/slideLayout7.xml"/><Relationship Id="rId6" Type="http://schemas.openxmlformats.org/officeDocument/2006/relationships/hyperlink" Target="https://fr.wikipedia.org/wiki/Pterocarpus" TargetMode="External"/><Relationship Id="rId11" Type="http://schemas.openxmlformats.org/officeDocument/2006/relationships/hyperlink" Target="https://translate.googleusercontent.com/translate_c?depth=1&amp;hl=fr&amp;prev=search&amp;rurl=translate.google.fr&amp;sl=en&amp;u=https://en.wikipedia.org/wiki/Invasive_species&amp;usg=ALkJrhjKk6LR11QOax1DU_DYPclMHiPFdw" TargetMode="External"/><Relationship Id="rId5" Type="http://schemas.openxmlformats.org/officeDocument/2006/relationships/hyperlink" Target="https://fr.wikipedia.org/wiki/Annonaceae" TargetMode="External"/><Relationship Id="rId15" Type="http://schemas.openxmlformats.org/officeDocument/2006/relationships/hyperlink" Target="https://translate.googleusercontent.com/translate_c?depth=1&amp;hl=fr&amp;prev=search&amp;rurl=translate.google.fr&amp;sl=en&amp;u=https://en.wikipedia.org/wiki/Mangrove&amp;usg=ALkJrhhjNwjDmDit8gBa6k7CHUD2IsIETg" TargetMode="External"/><Relationship Id="rId23" Type="http://schemas.openxmlformats.org/officeDocument/2006/relationships/image" Target="../media/image115.jpg"/><Relationship Id="rId10" Type="http://schemas.openxmlformats.org/officeDocument/2006/relationships/hyperlink" Target="https://translate.googleusercontent.com/translate_c?depth=1&amp;hl=fr&amp;prev=search&amp;rurl=translate.google.fr&amp;sl=en&amp;u=https://en.wikipedia.org/wiki/Maldives&amp;usg=ALkJrhjr-8Lr2Fvk1L-SY4Zyz3E4-lJoWA" TargetMode="External"/><Relationship Id="rId19" Type="http://schemas.openxmlformats.org/officeDocument/2006/relationships/image" Target="../media/image111.jpg"/><Relationship Id="rId4" Type="http://schemas.openxmlformats.org/officeDocument/2006/relationships/image" Target="../media/image110.jpg"/><Relationship Id="rId9" Type="http://schemas.openxmlformats.org/officeDocument/2006/relationships/hyperlink" Target="https://translate.googleusercontent.com/translate_c?depth=1&amp;hl=fr&amp;prev=search&amp;rurl=translate.google.fr&amp;sl=en&amp;u=https://en.wikipedia.org/wiki/Fruit_drink&amp;usg=ALkJrhit0k7HoSrC6QIp__4AyUNXsytUxA" TargetMode="External"/><Relationship Id="rId14" Type="http://schemas.openxmlformats.org/officeDocument/2006/relationships/hyperlink" Target="https://translate.googleusercontent.com/translate_c?depth=1&amp;hl=fr&amp;prev=search&amp;rurl=translate.google.fr&amp;sl=en&amp;u=https://en.wikipedia.org/wiki/Sri_Lanka&amp;usg=ALkJrhhS4rSzWeodVLAoRMYQVHFDsE2Oqg" TargetMode="External"/><Relationship Id="rId22" Type="http://schemas.openxmlformats.org/officeDocument/2006/relationships/image" Target="../media/image114.jpg"/></Relationships>
</file>

<file path=ppt/slides/_rels/slide24.xml.rels><?xml version="1.0" encoding="UTF-8" standalone="yes"?>
<Relationships xmlns="http://schemas.openxmlformats.org/package/2006/relationships"><Relationship Id="rId8" Type="http://schemas.openxmlformats.org/officeDocument/2006/relationships/hyperlink" Target="https://fr.wikipedia.org/wiki/Malaisie" TargetMode="External"/><Relationship Id="rId13" Type="http://schemas.openxmlformats.org/officeDocument/2006/relationships/hyperlink" Target="https://en.wikipedia.org/wiki/Nypa_fruticans" TargetMode="External"/><Relationship Id="rId18" Type="http://schemas.openxmlformats.org/officeDocument/2006/relationships/image" Target="../media/image120.jpeg"/><Relationship Id="rId3" Type="http://schemas.openxmlformats.org/officeDocument/2006/relationships/hyperlink" Target="https://fr.wikipedia.org/wiki/Oc%C3%A9an_Pacifique" TargetMode="External"/><Relationship Id="rId21" Type="http://schemas.openxmlformats.org/officeDocument/2006/relationships/image" Target="../media/image123.jpeg"/><Relationship Id="rId7" Type="http://schemas.openxmlformats.org/officeDocument/2006/relationships/hyperlink" Target="https://fr.wikipedia.org/wiki/P%C3%A9tale" TargetMode="External"/><Relationship Id="rId12" Type="http://schemas.openxmlformats.org/officeDocument/2006/relationships/hyperlink" Target="https://fr.wikipedia.org/wiki/Nypa" TargetMode="External"/><Relationship Id="rId17" Type="http://schemas.openxmlformats.org/officeDocument/2006/relationships/image" Target="../media/image119.jpeg"/><Relationship Id="rId2" Type="http://schemas.openxmlformats.org/officeDocument/2006/relationships/hyperlink" Target="https://fr.wikipedia.org/wiki/Oc%C3%A9an_Indien" TargetMode="External"/><Relationship Id="rId16" Type="http://schemas.openxmlformats.org/officeDocument/2006/relationships/image" Target="../media/image118.jpeg"/><Relationship Id="rId20" Type="http://schemas.openxmlformats.org/officeDocument/2006/relationships/image" Target="../media/image122.jpeg"/><Relationship Id="rId1" Type="http://schemas.openxmlformats.org/officeDocument/2006/relationships/slideLayout" Target="../slideLayouts/slideLayout7.xml"/><Relationship Id="rId6" Type="http://schemas.openxmlformats.org/officeDocument/2006/relationships/hyperlink" Target="https://fr.wikipedia.org/wiki/S%C3%A8ve" TargetMode="External"/><Relationship Id="rId11" Type="http://schemas.openxmlformats.org/officeDocument/2006/relationships/hyperlink" Target="http://nature.jardin.free.fr/1105/nypa_fruticans.html" TargetMode="External"/><Relationship Id="rId5" Type="http://schemas.openxmlformats.org/officeDocument/2006/relationships/hyperlink" Target="https://fr.wikipedia.org/wiki/Inflorescence" TargetMode="External"/><Relationship Id="rId15" Type="http://schemas.openxmlformats.org/officeDocument/2006/relationships/image" Target="../media/image117.jpeg"/><Relationship Id="rId10" Type="http://schemas.openxmlformats.org/officeDocument/2006/relationships/hyperlink" Target="https://fr.wikipedia.org/wiki/Cochon" TargetMode="External"/><Relationship Id="rId19" Type="http://schemas.openxmlformats.org/officeDocument/2006/relationships/image" Target="../media/image121.jpeg"/><Relationship Id="rId4" Type="http://schemas.openxmlformats.org/officeDocument/2006/relationships/hyperlink" Target="https://fr.wikipedia.org/wiki/Bangladesh" TargetMode="External"/><Relationship Id="rId9" Type="http://schemas.openxmlformats.org/officeDocument/2006/relationships/hyperlink" Target="https://fr.wikipedia.org/wiki/Fruit_(botanique)" TargetMode="External"/><Relationship Id="rId14" Type="http://schemas.openxmlformats.org/officeDocument/2006/relationships/image" Target="../media/image1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 Id="rId5" Type="http://schemas.openxmlformats.org/officeDocument/2006/relationships/image" Target="../media/image127.jpeg"/><Relationship Id="rId4" Type="http://schemas.openxmlformats.org/officeDocument/2006/relationships/image" Target="../media/image1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29.jpeg"/><Relationship Id="rId7" Type="http://schemas.openxmlformats.org/officeDocument/2006/relationships/image" Target="../media/image133.jpeg"/><Relationship Id="rId2"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s>
</file>

<file path=ppt/slides/_rels/slide27.xml.rels><?xml version="1.0" encoding="UTF-8" standalone="yes"?>
<Relationships xmlns="http://schemas.openxmlformats.org/package/2006/relationships"><Relationship Id="rId3" Type="http://schemas.openxmlformats.org/officeDocument/2006/relationships/hyperlink" Target="https://planetevivante.wordpress.com/2009/01/09/renaissance-de-la-mangrove-en-casamance-senegal/" TargetMode="External"/><Relationship Id="rId2" Type="http://schemas.openxmlformats.org/officeDocument/2006/relationships/image" Target="../media/image134.jpeg"/><Relationship Id="rId1" Type="http://schemas.openxmlformats.org/officeDocument/2006/relationships/slideLayout" Target="../slideLayouts/slideLayout7.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2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2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3.xml.rels><?xml version="1.0" encoding="UTF-8" standalone="yes"?>
<Relationships xmlns="http://schemas.openxmlformats.org/package/2006/relationships"><Relationship Id="rId3" Type="http://schemas.openxmlformats.org/officeDocument/2006/relationships/hyperlink" Target="http://www.ecobenin.org/Plantation-de-paletuviers-au-lac.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7.xml"/><Relationship Id="rId6" Type="http://schemas.openxmlformats.org/officeDocument/2006/relationships/image" Target="../media/image150.jpg"/><Relationship Id="rId5" Type="http://schemas.openxmlformats.org/officeDocument/2006/relationships/image" Target="../media/image149.jpeg"/><Relationship Id="rId4" Type="http://schemas.openxmlformats.org/officeDocument/2006/relationships/image" Target="../media/image148.jpeg"/></Relationships>
</file>

<file path=ppt/slides/_rels/slide3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7.xml"/><Relationship Id="rId6" Type="http://schemas.openxmlformats.org/officeDocument/2006/relationships/image" Target="../media/image155.jpeg"/><Relationship Id="rId5" Type="http://schemas.openxmlformats.org/officeDocument/2006/relationships/image" Target="../media/image154.jpeg"/><Relationship Id="rId4" Type="http://schemas.openxmlformats.org/officeDocument/2006/relationships/image" Target="../media/image153.jpeg"/></Relationships>
</file>

<file path=ppt/slides/_rels/slide32.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7.xml"/><Relationship Id="rId5" Type="http://schemas.openxmlformats.org/officeDocument/2006/relationships/image" Target="../media/image159.jpeg"/><Relationship Id="rId4" Type="http://schemas.openxmlformats.org/officeDocument/2006/relationships/image" Target="../media/image158.jpeg"/></Relationships>
</file>

<file path=ppt/slides/_rels/slide3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7.xml"/><Relationship Id="rId5" Type="http://schemas.openxmlformats.org/officeDocument/2006/relationships/image" Target="../media/image163.jpeg"/><Relationship Id="rId4" Type="http://schemas.openxmlformats.org/officeDocument/2006/relationships/image" Target="../media/image162.jpeg"/></Relationships>
</file>

<file path=ppt/slides/_rels/slide34.xml.rels><?xml version="1.0" encoding="UTF-8" standalone="yes"?>
<Relationships xmlns="http://schemas.openxmlformats.org/package/2006/relationships"><Relationship Id="rId3" Type="http://schemas.openxmlformats.org/officeDocument/2006/relationships/image" Target="../media/image165.jpeg"/><Relationship Id="rId7" Type="http://schemas.openxmlformats.org/officeDocument/2006/relationships/image" Target="../media/image169.jpg"/><Relationship Id="rId2" Type="http://schemas.openxmlformats.org/officeDocument/2006/relationships/image" Target="../media/image164.jpeg"/><Relationship Id="rId1" Type="http://schemas.openxmlformats.org/officeDocument/2006/relationships/slideLayout" Target="../slideLayouts/slideLayout7.xml"/><Relationship Id="rId6" Type="http://schemas.openxmlformats.org/officeDocument/2006/relationships/image" Target="../media/image168.jpg"/><Relationship Id="rId5" Type="http://schemas.openxmlformats.org/officeDocument/2006/relationships/image" Target="../media/image167.jpeg"/><Relationship Id="rId4" Type="http://schemas.openxmlformats.org/officeDocument/2006/relationships/image" Target="../media/image166.jpeg"/></Relationships>
</file>

<file path=ppt/slides/_rels/slide35.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livelihoods.eu/fr/senegal-lorsque-les-planteurs-de-paletuviers-deviennent-des-planteurs-dentreprises/" TargetMode="External"/><Relationship Id="rId3" Type="http://schemas.openxmlformats.org/officeDocument/2006/relationships/image" Target="../media/image172.jpg"/><Relationship Id="rId7" Type="http://schemas.openxmlformats.org/officeDocument/2006/relationships/hyperlink" Target="http://www.mangrovesgy.org/" TargetMode="External"/><Relationship Id="rId2" Type="http://schemas.openxmlformats.org/officeDocument/2006/relationships/image" Target="../media/image171.jpg"/><Relationship Id="rId1" Type="http://schemas.openxmlformats.org/officeDocument/2006/relationships/slideLayout" Target="../slideLayouts/slideLayout7.xml"/><Relationship Id="rId6" Type="http://schemas.openxmlformats.org/officeDocument/2006/relationships/hyperlink" Target="http://www.gcca.eu/fr/programmes-nationaux/caraibes/amcc-guyana" TargetMode="External"/><Relationship Id="rId5" Type="http://schemas.openxmlformats.org/officeDocument/2006/relationships/image" Target="../media/image174.jpg"/><Relationship Id="rId4" Type="http://schemas.openxmlformats.org/officeDocument/2006/relationships/image" Target="../media/image173.jpg"/><Relationship Id="rId9" Type="http://schemas.openxmlformats.org/officeDocument/2006/relationships/image" Target="../media/image175.jpg"/></Relationships>
</file>

<file path=ppt/slides/_rels/slide37.xml.rels><?xml version="1.0" encoding="UTF-8" standalone="yes"?>
<Relationships xmlns="http://schemas.openxmlformats.org/package/2006/relationships"><Relationship Id="rId8" Type="http://schemas.openxmlformats.org/officeDocument/2006/relationships/image" Target="../media/image182.jpg"/><Relationship Id="rId3" Type="http://schemas.openxmlformats.org/officeDocument/2006/relationships/image" Target="../media/image177.jpg"/><Relationship Id="rId7" Type="http://schemas.openxmlformats.org/officeDocument/2006/relationships/image" Target="../media/image181.jpg"/><Relationship Id="rId2" Type="http://schemas.openxmlformats.org/officeDocument/2006/relationships/image" Target="../media/image176.jpg"/><Relationship Id="rId1" Type="http://schemas.openxmlformats.org/officeDocument/2006/relationships/slideLayout" Target="../slideLayouts/slideLayout7.xml"/><Relationship Id="rId6" Type="http://schemas.openxmlformats.org/officeDocument/2006/relationships/image" Target="../media/image180.jpg"/><Relationship Id="rId5" Type="http://schemas.openxmlformats.org/officeDocument/2006/relationships/image" Target="../media/image179.jpg"/><Relationship Id="rId4" Type="http://schemas.openxmlformats.org/officeDocument/2006/relationships/image" Target="../media/image178.jpg"/></Relationships>
</file>

<file path=ppt/slides/_rels/slide38.xml.rels><?xml version="1.0" encoding="UTF-8" standalone="yes"?>
<Relationships xmlns="http://schemas.openxmlformats.org/package/2006/relationships"><Relationship Id="rId3" Type="http://schemas.openxmlformats.org/officeDocument/2006/relationships/image" Target="../media/image183.jpg"/><Relationship Id="rId7" Type="http://schemas.openxmlformats.org/officeDocument/2006/relationships/image" Target="../media/image187.jpg"/><Relationship Id="rId2" Type="http://schemas.openxmlformats.org/officeDocument/2006/relationships/hyperlink" Target="http://www.drcsc.org/VET/library/Nursery/Mangrove_Nursery_manual_HR.pdf" TargetMode="External"/><Relationship Id="rId1" Type="http://schemas.openxmlformats.org/officeDocument/2006/relationships/slideLayout" Target="../slideLayouts/slideLayout7.xml"/><Relationship Id="rId6" Type="http://schemas.openxmlformats.org/officeDocument/2006/relationships/image" Target="../media/image186.emf"/><Relationship Id="rId5" Type="http://schemas.openxmlformats.org/officeDocument/2006/relationships/image" Target="../media/image185.jpg"/><Relationship Id="rId4" Type="http://schemas.openxmlformats.org/officeDocument/2006/relationships/image" Target="../media/image18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18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0.jpg"/><Relationship Id="rId2" Type="http://schemas.openxmlformats.org/officeDocument/2006/relationships/image" Target="../media/image18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mangrove.mangals.over-blog.com/categorie-10994492.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7.xml"/><Relationship Id="rId5" Type="http://schemas.openxmlformats.org/officeDocument/2006/relationships/image" Target="../media/image195.jpeg"/><Relationship Id="rId4" Type="http://schemas.openxmlformats.org/officeDocument/2006/relationships/image" Target="../media/image194.jpeg"/></Relationships>
</file>

<file path=ppt/slides/_rels/slide46.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image" Target="../media/image196.jpeg"/><Relationship Id="rId1" Type="http://schemas.openxmlformats.org/officeDocument/2006/relationships/slideLayout" Target="../slideLayouts/slideLayout7.xml"/><Relationship Id="rId4" Type="http://schemas.openxmlformats.org/officeDocument/2006/relationships/image" Target="../media/image198.jpg"/></Relationships>
</file>

<file path=ppt/slides/_rels/slide47.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image" Target="../media/image19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mangrovesgy.org/home/images/stories/Documents/MSc%20Dissertation_FINAL_Nov2010.pdf" TargetMode="External"/><Relationship Id="rId13" Type="http://schemas.openxmlformats.org/officeDocument/2006/relationships/hyperlink" Target="http://www.mangroverestoration.com/pdfs/Final%20PDF%20-%20Whole%20EMR%20Manual.pdf" TargetMode="External"/><Relationship Id="rId3" Type="http://schemas.openxmlformats.org/officeDocument/2006/relationships/hyperlink" Target="http://www.oceaniumdakar.org/IMG/pdf/bd_guide_technique_reboisement_mangrove.pdf" TargetMode="External"/><Relationship Id="rId7" Type="http://schemas.openxmlformats.org/officeDocument/2006/relationships/hyperlink" Target="http://www.gcca.eu/sites/default/files/catherine.paul/guyana_mangrove_nursery_manual_2011.pdf" TargetMode="External"/><Relationship Id="rId12" Type="http://schemas.openxmlformats.org/officeDocument/2006/relationships/hyperlink" Target="http://www.drcsc.org/VET/library/Nursery/Mangrove_Nursery_manual_HR.pdf" TargetMode="External"/><Relationship Id="rId2" Type="http://schemas.openxmlformats.org/officeDocument/2006/relationships/hyperlink" Target="http://www.formad-environnement.org/paletuviers_29dec11.pdf" TargetMode="External"/><Relationship Id="rId1" Type="http://schemas.openxmlformats.org/officeDocument/2006/relationships/slideLayout" Target="../slideLayouts/slideLayout7.xml"/><Relationship Id="rId6" Type="http://schemas.openxmlformats.org/officeDocument/2006/relationships/hyperlink" Target="http://www.gcca.eu/sites/default/files/catherine.paul/code_of_practice_for_mangrove_harvesting_2011.pdf" TargetMode="External"/><Relationship Id="rId11" Type="http://schemas.openxmlformats.org/officeDocument/2006/relationships/hyperlink" Target="http://www.mangrovesgy.org/home/images/stories/Documents/Public%20Awareness/Do%20and%20dont%20with%20pics.pdf" TargetMode="External"/><Relationship Id="rId5" Type="http://schemas.openxmlformats.org/officeDocument/2006/relationships/hyperlink" Target="http://sxm.sea.free.fr/sea-Mangrov-ecologie.htm" TargetMode="External"/><Relationship Id="rId10" Type="http://schemas.openxmlformats.org/officeDocument/2006/relationships/hyperlink" Target="http://www.mangrovesgy.org/home/images/stories/Documents/Pc_Project%20brochure.pdf" TargetMode="External"/><Relationship Id="rId4" Type="http://schemas.openxmlformats.org/officeDocument/2006/relationships/hyperlink" Target="http://www.com.univ-mrs.fr/~boudouresque/Documents_enseignement/Ecosystemes_MPO_4_Mangrove_web_2010.pdf" TargetMode="External"/><Relationship Id="rId9" Type="http://schemas.openxmlformats.org/officeDocument/2006/relationships/hyperlink" Target="http://www.mangrovesgy.org/home/images/stories/Documents/Mangrove%20Forest%20Guid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fr.wikipedia.org/wiki/%C3%89cosyst%C3%A8me" TargetMode="Externa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4"/>
          <p:cNvSpPr>
            <a:spLocks noGrp="1"/>
          </p:cNvSpPr>
          <p:nvPr>
            <p:ph type="sldNum" sz="quarter" idx="12"/>
          </p:nvPr>
        </p:nvSpPr>
        <p:spPr>
          <a:xfrm>
            <a:off x="10844213" y="201613"/>
            <a:ext cx="1111250" cy="269875"/>
          </a:xfrm>
        </p:spPr>
        <p:txBody>
          <a:bodyPr/>
          <a:lstStyle/>
          <a:p>
            <a:pPr>
              <a:defRPr/>
            </a:pPr>
            <a:fld id="{EE031D1B-FD9E-493F-B4DA-D7A828D88E8D}" type="slidenum">
              <a:rPr lang="fr-FR"/>
              <a:pPr>
                <a:defRPr/>
              </a:pPr>
              <a:t>1</a:t>
            </a:fld>
            <a:endParaRPr lang="fr-FR" dirty="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905125"/>
            <a:ext cx="3352800" cy="298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11"/>
          <p:cNvSpPr/>
          <p:nvPr/>
        </p:nvSpPr>
        <p:spPr>
          <a:xfrm>
            <a:off x="1081611" y="193149"/>
            <a:ext cx="9848158" cy="1754326"/>
          </a:xfrm>
          <a:prstGeom prst="rect">
            <a:avLst/>
          </a:prstGeom>
          <a:noFill/>
          <a:ln>
            <a:solidFill>
              <a:srgbClr val="008000"/>
            </a:solidFill>
          </a:ln>
        </p:spPr>
        <p:txBody>
          <a:bodyPr>
            <a:spAutoFit/>
          </a:bodyPr>
          <a:lstStyle/>
          <a:p>
            <a:pPr algn="ctr" eaLnBrk="1" fontAlgn="auto" hangingPunct="1">
              <a:spcBef>
                <a:spcPts val="0"/>
              </a:spcBef>
              <a:spcAft>
                <a:spcPts val="0"/>
              </a:spcAft>
              <a:defRPr/>
            </a:pPr>
            <a:r>
              <a:rPr lang="fr-FR" sz="5400" b="1" dirty="0">
                <a:ln w="13462">
                  <a:solidFill>
                    <a:schemeClr val="bg1"/>
                  </a:solidFill>
                  <a:prstDash val="solid"/>
                </a:ln>
                <a:solidFill>
                  <a:srgbClr val="008000"/>
                </a:solidFill>
                <a:effectLst>
                  <a:outerShdw dist="38100" dir="2700000" algn="bl" rotWithShape="0">
                    <a:schemeClr val="accent5"/>
                  </a:outerShdw>
                </a:effectLst>
                <a:latin typeface="+mn-lt"/>
              </a:rPr>
              <a:t>Projet de mangrove anti-tempête et nourricière</a:t>
            </a:r>
          </a:p>
        </p:txBody>
      </p:sp>
      <p:pic>
        <p:nvPicPr>
          <p:cNvPr id="13" name="Picture 10" descr="C:\WINDOWS\Desktop\mangrov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3067050"/>
            <a:ext cx="2808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C:\WINDOWS\Desktop\mangro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150" y="3740150"/>
            <a:ext cx="3175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WINDOWS\Desktop\black mangrov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2850" y="3992563"/>
            <a:ext cx="208915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5"/>
          <p:cNvSpPr txBox="1">
            <a:spLocks noChangeArrowheads="1"/>
          </p:cNvSpPr>
          <p:nvPr/>
        </p:nvSpPr>
        <p:spPr bwMode="auto">
          <a:xfrm>
            <a:off x="2630488" y="5994400"/>
            <a:ext cx="7056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1400">
                <a:solidFill>
                  <a:srgbClr val="008000"/>
                </a:solidFill>
              </a:rPr>
              <a:t>Projet présenté par Benjamin LISAN,</a:t>
            </a:r>
          </a:p>
          <a:p>
            <a:pPr algn="ctr" eaLnBrk="1" hangingPunct="1">
              <a:lnSpc>
                <a:spcPct val="100000"/>
              </a:lnSpc>
              <a:spcBef>
                <a:spcPct val="0"/>
              </a:spcBef>
              <a:buFont typeface="Arial" panose="020B0604020202020204" pitchFamily="34" charset="0"/>
              <a:buNone/>
            </a:pPr>
            <a:endParaRPr lang="fr-FR" altLang="fr-FR" sz="1400">
              <a:solidFill>
                <a:srgbClr val="0000CC"/>
              </a:solidFill>
            </a:endParaRPr>
          </a:p>
          <a:p>
            <a:pPr algn="ctr" eaLnBrk="1" hangingPunct="1">
              <a:lnSpc>
                <a:spcPct val="100000"/>
              </a:lnSpc>
              <a:spcBef>
                <a:spcPct val="0"/>
              </a:spcBef>
              <a:buFont typeface="Arial" panose="020B0604020202020204" pitchFamily="34" charset="0"/>
              <a:buNone/>
            </a:pPr>
            <a:r>
              <a:rPr lang="fr-FR" altLang="fr-FR" sz="1400">
                <a:solidFill>
                  <a:srgbClr val="0000CC"/>
                </a:solidFill>
              </a:rPr>
              <a:t>Créé le 16/04/2014. Mise à jour le 07/06/2015. Version V1.1.</a:t>
            </a:r>
            <a:endParaRPr lang="fr-FR" altLang="fr-FR" sz="1400">
              <a:solidFill>
                <a:srgbClr val="008000"/>
              </a:solidFill>
            </a:endParaRPr>
          </a:p>
        </p:txBody>
      </p:sp>
      <p:sp>
        <p:nvSpPr>
          <p:cNvPr id="17" name="ZoneTexte 1"/>
          <p:cNvSpPr txBox="1">
            <a:spLocks noChangeArrowheads="1"/>
          </p:cNvSpPr>
          <p:nvPr/>
        </p:nvSpPr>
        <p:spPr bwMode="auto">
          <a:xfrm>
            <a:off x="703263" y="2165350"/>
            <a:ext cx="109331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200" b="1" i="1">
                <a:solidFill>
                  <a:srgbClr val="008000"/>
                </a:solidFill>
              </a:rPr>
              <a:t>Région de Brickaville et de Toamasina, côte Est de Madagascar</a:t>
            </a:r>
            <a:r>
              <a:rPr lang="fr-FR" altLang="fr-FR" sz="3200" b="1">
                <a:solidFill>
                  <a:srgbClr val="008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F9C658DF-0261-41D3-B728-67A2760227FE}" type="slidenum">
              <a:rPr lang="fr-FR"/>
              <a:pPr>
                <a:defRPr/>
              </a:pPr>
              <a:t>10</a:t>
            </a:fld>
            <a:endParaRPr lang="fr-FR" dirty="0"/>
          </a:p>
        </p:txBody>
      </p:sp>
      <p:sp>
        <p:nvSpPr>
          <p:cNvPr id="12291"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2292" name="ZoneTexte 3"/>
          <p:cNvSpPr txBox="1">
            <a:spLocks noChangeArrowheads="1"/>
          </p:cNvSpPr>
          <p:nvPr/>
        </p:nvSpPr>
        <p:spPr bwMode="auto">
          <a:xfrm>
            <a:off x="225425" y="817563"/>
            <a:ext cx="912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9.  </a:t>
            </a:r>
            <a:r>
              <a:rPr lang="fr-FR" altLang="fr-FR" sz="1800" b="1">
                <a:solidFill>
                  <a:srgbClr val="008000"/>
                </a:solidFill>
              </a:rPr>
              <a:t>Racines et pneumatophores</a:t>
            </a:r>
            <a:endParaRPr lang="fr-FR" altLang="fr-FR" sz="1800">
              <a:solidFill>
                <a:srgbClr val="008000"/>
              </a:solidFill>
            </a:endParaRPr>
          </a:p>
        </p:txBody>
      </p:sp>
      <p:sp>
        <p:nvSpPr>
          <p:cNvPr id="12293" name="ZoneTexte 4"/>
          <p:cNvSpPr txBox="1">
            <a:spLocks noChangeArrowheads="1"/>
          </p:cNvSpPr>
          <p:nvPr/>
        </p:nvSpPr>
        <p:spPr bwMode="auto">
          <a:xfrm>
            <a:off x="150813" y="1355725"/>
            <a:ext cx="9024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Les </a:t>
            </a:r>
            <a:r>
              <a:rPr lang="fr-FR" altLang="fr-FR" sz="1800" b="1">
                <a:solidFill>
                  <a:srgbClr val="008000"/>
                </a:solidFill>
              </a:rPr>
              <a:t>racines aériennes </a:t>
            </a:r>
            <a:r>
              <a:rPr lang="fr-FR" altLang="fr-FR" sz="1800">
                <a:solidFill>
                  <a:srgbClr val="008000"/>
                </a:solidFill>
              </a:rPr>
              <a:t>aident à soutenir l'arbre. Ce système racinaire peut être très étendu →</a:t>
            </a:r>
          </a:p>
        </p:txBody>
      </p:sp>
      <p:sp>
        <p:nvSpPr>
          <p:cNvPr id="12294" name="ZoneTexte 5"/>
          <p:cNvSpPr txBox="1">
            <a:spLocks noChangeArrowheads="1"/>
          </p:cNvSpPr>
          <p:nvPr/>
        </p:nvSpPr>
        <p:spPr bwMode="auto">
          <a:xfrm>
            <a:off x="150813" y="1870075"/>
            <a:ext cx="87249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 Les </a:t>
            </a:r>
            <a:r>
              <a:rPr lang="fr-FR" altLang="fr-FR" sz="1800" b="1">
                <a:solidFill>
                  <a:srgbClr val="008000"/>
                </a:solidFill>
              </a:rPr>
              <a:t>pneumatophores</a:t>
            </a:r>
            <a:r>
              <a:rPr lang="fr-FR" altLang="fr-FR" sz="1800">
                <a:solidFill>
                  <a:srgbClr val="008000"/>
                </a:solidFill>
              </a:rPr>
              <a:t> ont une fonction respiratoire. Le sol est très anaérobie, de sorte que les pneumatophores se maintiennent au-dessus de la surface et capture l'oxygène O2. Ils fonctionnent aussi en repoussant les nutriments vers la couche supérieure du sol ↙</a:t>
            </a:r>
          </a:p>
        </p:txBody>
      </p:sp>
      <p:pic>
        <p:nvPicPr>
          <p:cNvPr id="122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050" y="684213"/>
            <a:ext cx="2668588" cy="237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4" descr="C:\WINDOWS\Desktop\black mangr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205163"/>
            <a:ext cx="24384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0"/>
          <p:cNvSpPr>
            <a:spLocks noChangeArrowheads="1"/>
          </p:cNvSpPr>
          <p:nvPr/>
        </p:nvSpPr>
        <p:spPr bwMode="auto">
          <a:xfrm>
            <a:off x="3536950" y="5556250"/>
            <a:ext cx="350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 Paillasson de pneumatophores d’</a:t>
            </a:r>
            <a:r>
              <a:rPr lang="fr-FR" altLang="fr-FR" sz="1200" i="1" dirty="0" err="1">
                <a:solidFill>
                  <a:srgbClr val="008000"/>
                </a:solidFill>
              </a:rPr>
              <a:t>Avicennia</a:t>
            </a:r>
            <a:r>
              <a:rPr lang="fr-FR" altLang="fr-FR" sz="1200" i="1" dirty="0">
                <a:solidFill>
                  <a:srgbClr val="008000"/>
                </a:solidFill>
              </a:rPr>
              <a:t> marina</a:t>
            </a:r>
            <a:endParaRPr lang="fr-FR" altLang="fr-FR" sz="1200" dirty="0">
              <a:solidFill>
                <a:srgbClr val="008000"/>
              </a:solidFill>
            </a:endParaRPr>
          </a:p>
          <a:p>
            <a:pPr algn="ctr" eaLnBrk="1" hangingPunct="1">
              <a:lnSpc>
                <a:spcPct val="100000"/>
              </a:lnSpc>
              <a:spcBef>
                <a:spcPct val="0"/>
              </a:spcBef>
              <a:buFontTx/>
              <a:buNone/>
            </a:pPr>
            <a:r>
              <a:rPr lang="fr-FR" altLang="fr-FR" sz="1200" dirty="0">
                <a:solidFill>
                  <a:srgbClr val="008000"/>
                </a:solidFill>
              </a:rPr>
              <a:t>Source image : FORMAD Environnement</a:t>
            </a:r>
          </a:p>
        </p:txBody>
      </p:sp>
      <p:pic>
        <p:nvPicPr>
          <p:cNvPr id="12298"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3138488"/>
            <a:ext cx="31527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Imag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3850" y="3119438"/>
            <a:ext cx="1800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Rectangle 13"/>
          <p:cNvSpPr>
            <a:spLocks noChangeArrowheads="1"/>
          </p:cNvSpPr>
          <p:nvPr/>
        </p:nvSpPr>
        <p:spPr bwMode="auto">
          <a:xfrm>
            <a:off x="8783638" y="6000750"/>
            <a:ext cx="270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 Pneumatophores de </a:t>
            </a:r>
            <a:r>
              <a:rPr lang="fr-FR" altLang="fr-FR" sz="1200" i="1">
                <a:solidFill>
                  <a:srgbClr val="008000"/>
                </a:solidFill>
              </a:rPr>
              <a:t>Sonneratia alba</a:t>
            </a:r>
            <a:endParaRPr lang="fr-FR" altLang="fr-FR" sz="1200">
              <a:solidFill>
                <a:srgbClr val="008000"/>
              </a:solidFill>
            </a:endParaRPr>
          </a:p>
          <a:p>
            <a:pPr algn="ctr" eaLnBrk="1" hangingPunct="1">
              <a:lnSpc>
                <a:spcPct val="100000"/>
              </a:lnSpc>
              <a:spcBef>
                <a:spcPct val="0"/>
              </a:spcBef>
              <a:buFontTx/>
              <a:buNone/>
            </a:pPr>
            <a:r>
              <a:rPr lang="fr-FR" altLang="fr-FR" sz="1200">
                <a:solidFill>
                  <a:srgbClr val="008000"/>
                </a:solidFill>
              </a:rPr>
              <a:t>Source image : FORMAD Environnement</a:t>
            </a:r>
          </a:p>
        </p:txBody>
      </p:sp>
      <p:pic>
        <p:nvPicPr>
          <p:cNvPr id="12301"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8063" y="3673475"/>
            <a:ext cx="3124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425" y="5769768"/>
            <a:ext cx="3086100" cy="923925"/>
          </a:xfrm>
          <a:prstGeom prst="rect">
            <a:avLst/>
          </a:prstGeom>
        </p:spPr>
      </p:pic>
      <p:sp>
        <p:nvSpPr>
          <p:cNvPr id="4" name="ZoneTexte 3"/>
          <p:cNvSpPr txBox="1"/>
          <p:nvPr/>
        </p:nvSpPr>
        <p:spPr>
          <a:xfrm>
            <a:off x="3536951" y="6231730"/>
            <a:ext cx="1766570" cy="276999"/>
          </a:xfrm>
          <a:prstGeom prst="rect">
            <a:avLst/>
          </a:prstGeom>
          <a:noFill/>
        </p:spPr>
        <p:txBody>
          <a:bodyPr wrap="square" rtlCol="0">
            <a:spAutoFit/>
          </a:bodyPr>
          <a:lstStyle/>
          <a:p>
            <a:r>
              <a:rPr lang="fr-FR" sz="1200" dirty="0">
                <a:solidFill>
                  <a:srgbClr val="008000"/>
                </a:solidFill>
              </a:rPr>
              <a:t>← </a:t>
            </a:r>
            <a:r>
              <a:rPr lang="fr-FR" altLang="fr-FR" sz="1200" dirty="0">
                <a:solidFill>
                  <a:srgbClr val="008000"/>
                </a:solidFill>
              </a:rPr>
              <a:t>pneumatophores</a:t>
            </a:r>
            <a:r>
              <a:rPr lang="fr-FR" sz="1200" dirty="0">
                <a:solidFill>
                  <a:srgbClr val="008000"/>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D1BB10AF-392C-4953-9AAC-6E1D04509518}" type="slidenum">
              <a:rPr lang="fr-FR"/>
              <a:pPr>
                <a:defRPr/>
              </a:pPr>
              <a:t>11</a:t>
            </a:fld>
            <a:endParaRPr lang="fr-FR" dirty="0"/>
          </a:p>
        </p:txBody>
      </p:sp>
      <p:sp>
        <p:nvSpPr>
          <p:cNvPr id="13315" name="ZoneTexte 2"/>
          <p:cNvSpPr txBox="1">
            <a:spLocks noChangeArrowheads="1"/>
          </p:cNvSpPr>
          <p:nvPr/>
        </p:nvSpPr>
        <p:spPr bwMode="auto">
          <a:xfrm>
            <a:off x="5106446" y="269270"/>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3316" name="ZoneTexte 6"/>
          <p:cNvSpPr txBox="1">
            <a:spLocks noChangeArrowheads="1"/>
          </p:cNvSpPr>
          <p:nvPr/>
        </p:nvSpPr>
        <p:spPr bwMode="auto">
          <a:xfrm>
            <a:off x="185738" y="661382"/>
            <a:ext cx="5806271" cy="37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10. </a:t>
            </a:r>
            <a:r>
              <a:rPr lang="fr-FR" altLang="fr-FR" sz="1800" b="1">
                <a:solidFill>
                  <a:srgbClr val="008000"/>
                </a:solidFill>
              </a:rPr>
              <a:t>Caractéristiques des plantes de la mangrove</a:t>
            </a:r>
            <a:endParaRPr lang="fr-FR" altLang="fr-FR" sz="1800">
              <a:solidFill>
                <a:srgbClr val="008000"/>
              </a:solidFill>
            </a:endParaRPr>
          </a:p>
        </p:txBody>
      </p:sp>
      <p:sp>
        <p:nvSpPr>
          <p:cNvPr id="9" name="ZoneTexte 8"/>
          <p:cNvSpPr txBox="1"/>
          <p:nvPr/>
        </p:nvSpPr>
        <p:spPr>
          <a:xfrm>
            <a:off x="185738" y="1077610"/>
            <a:ext cx="9121775" cy="2462212"/>
          </a:xfrm>
          <a:prstGeom prst="rect">
            <a:avLst/>
          </a:prstGeom>
          <a:noFill/>
        </p:spPr>
        <p:txBody>
          <a:bodyPr>
            <a:spAutoFit/>
          </a:bodyPr>
          <a:lstStyle/>
          <a:p>
            <a:pPr eaLnBrk="1" fontAlgn="auto" hangingPunct="1">
              <a:spcBef>
                <a:spcPts val="0"/>
              </a:spcBef>
              <a:spcAft>
                <a:spcPts val="0"/>
              </a:spcAft>
              <a:defRPr/>
            </a:pPr>
            <a:r>
              <a:rPr lang="fr-FR" dirty="0">
                <a:solidFill>
                  <a:srgbClr val="008000"/>
                </a:solidFill>
                <a:latin typeface="+mn-lt"/>
              </a:rPr>
              <a:t>Caractéristiques des plantes se développant dans la mangrove, adaptées à un milieu hostile :</a:t>
            </a:r>
          </a:p>
          <a:p>
            <a:pPr eaLnBrk="1" fontAlgn="auto" hangingPunct="1">
              <a:spcBef>
                <a:spcPts val="0"/>
              </a:spcBef>
              <a:spcAft>
                <a:spcPts val="0"/>
              </a:spcAft>
              <a:defRPr/>
            </a:pPr>
            <a:endParaRPr lang="fr-FR" dirty="0">
              <a:solidFill>
                <a:srgbClr val="008000"/>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Une salinité élevée,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Des racines immergées,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Une faible oxygénation du sol due à la vase,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Un sol instable,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Des eaux chaudes.</a:t>
            </a:r>
          </a:p>
          <a:p>
            <a:pPr eaLnBrk="1" fontAlgn="auto" hangingPunct="1">
              <a:spcBef>
                <a:spcPts val="0"/>
              </a:spcBef>
              <a:spcAft>
                <a:spcPts val="0"/>
              </a:spcAft>
              <a:defRPr/>
            </a:pPr>
            <a:endParaRPr lang="fr-FR" dirty="0">
              <a:solidFill>
                <a:srgbClr val="008000"/>
              </a:solidFill>
              <a:latin typeface="+mn-lt"/>
            </a:endParaRPr>
          </a:p>
          <a:p>
            <a:pPr eaLnBrk="1" fontAlgn="auto" hangingPunct="1">
              <a:spcBef>
                <a:spcPts val="0"/>
              </a:spcBef>
              <a:spcAft>
                <a:spcPts val="0"/>
              </a:spcAft>
              <a:defRPr/>
            </a:pPr>
            <a:r>
              <a:rPr lang="fr-FR" sz="1000" dirty="0">
                <a:solidFill>
                  <a:srgbClr val="008000"/>
                </a:solidFill>
                <a:latin typeface="+mn-lt"/>
              </a:rPr>
              <a:t>Source : </a:t>
            </a:r>
            <a:r>
              <a:rPr lang="fr-FR" sz="1000" dirty="0" err="1">
                <a:solidFill>
                  <a:srgbClr val="008000"/>
                </a:solidFill>
                <a:latin typeface="+mn-lt"/>
              </a:rPr>
              <a:t>Wikipedia</a:t>
            </a:r>
            <a:r>
              <a:rPr lang="fr-FR" sz="1000" dirty="0">
                <a:solidFill>
                  <a:srgbClr val="008000"/>
                </a:solidFill>
                <a:latin typeface="+mn-lt"/>
              </a:rPr>
              <a:t> 2010.</a:t>
            </a:r>
          </a:p>
        </p:txBody>
      </p:sp>
      <p:sp>
        <p:nvSpPr>
          <p:cNvPr id="11" name="Rectangle 10"/>
          <p:cNvSpPr/>
          <p:nvPr/>
        </p:nvSpPr>
        <p:spPr>
          <a:xfrm>
            <a:off x="8839200" y="5527675"/>
            <a:ext cx="2700338" cy="460375"/>
          </a:xfrm>
          <a:prstGeom prst="rect">
            <a:avLst/>
          </a:prstGeom>
        </p:spPr>
        <p:txBody>
          <a:bodyPr wrap="none">
            <a:spAutoFit/>
          </a:bodyPr>
          <a:lstStyle/>
          <a:p>
            <a:pPr algn="ctr" eaLnBrk="1" fontAlgn="auto" hangingPunct="1">
              <a:spcBef>
                <a:spcPts val="0"/>
              </a:spcBef>
              <a:spcAft>
                <a:spcPts val="0"/>
              </a:spcAft>
              <a:defRPr/>
            </a:pPr>
            <a:r>
              <a:rPr lang="fr-FR" sz="1200" spc="-5" dirty="0">
                <a:solidFill>
                  <a:srgbClr val="008000"/>
                </a:solidFill>
                <a:latin typeface="+mn-lt"/>
                <a:ea typeface="Times New Roman" panose="02020603050405020304" pitchFamily="18" charset="0"/>
              </a:rPr>
              <a:t>Propagules de </a:t>
            </a:r>
            <a:r>
              <a:rPr lang="fr-FR" sz="1200" i="1" spc="-5" dirty="0">
                <a:solidFill>
                  <a:srgbClr val="008000"/>
                </a:solidFill>
                <a:latin typeface="+mn-lt"/>
                <a:ea typeface="Times New Roman" panose="02020603050405020304" pitchFamily="18" charset="0"/>
              </a:rPr>
              <a:t>Rhizophora </a:t>
            </a:r>
            <a:r>
              <a:rPr lang="fr-FR" sz="1200" i="1" spc="-5" dirty="0" err="1">
                <a:solidFill>
                  <a:srgbClr val="008000"/>
                </a:solidFill>
                <a:latin typeface="+mn-lt"/>
                <a:ea typeface="Times New Roman" panose="02020603050405020304" pitchFamily="18" charset="0"/>
              </a:rPr>
              <a:t>sp</a:t>
            </a:r>
            <a:r>
              <a:rPr lang="fr-FR" sz="1200" i="1" spc="-5" dirty="0">
                <a:solidFill>
                  <a:srgbClr val="008000"/>
                </a:solidFill>
                <a:latin typeface="+mn-lt"/>
                <a:ea typeface="Times New Roman" panose="02020603050405020304" pitchFamily="18" charset="0"/>
              </a:rPr>
              <a:t>.</a:t>
            </a:r>
            <a:endParaRPr lang="fr-FR" sz="1200" spc="-5" dirty="0">
              <a:solidFill>
                <a:srgbClr val="008000"/>
              </a:solidFill>
              <a:latin typeface="+mn-lt"/>
              <a:ea typeface="Times New Roman" panose="02020603050405020304" pitchFamily="18" charset="0"/>
            </a:endParaRPr>
          </a:p>
          <a:p>
            <a:pPr algn="ctr" eaLnBrk="1" fontAlgn="auto" hangingPunct="1">
              <a:spcBef>
                <a:spcPts val="0"/>
              </a:spcBef>
              <a:spcAft>
                <a:spcPts val="0"/>
              </a:spcAft>
              <a:defRPr/>
            </a:pPr>
            <a:r>
              <a:rPr lang="fr-FR" sz="1200" dirty="0">
                <a:solidFill>
                  <a:srgbClr val="008000"/>
                </a:solidFill>
                <a:latin typeface="+mn-lt"/>
              </a:rPr>
              <a:t>Source image : FORMAD Environnement</a:t>
            </a:r>
          </a:p>
        </p:txBody>
      </p:sp>
      <p:pic>
        <p:nvPicPr>
          <p:cNvPr id="13319"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0850" y="2517775"/>
            <a:ext cx="40005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3244850"/>
            <a:ext cx="30194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3"/>
          <p:cNvSpPr>
            <a:spLocks noChangeArrowheads="1"/>
          </p:cNvSpPr>
          <p:nvPr/>
        </p:nvSpPr>
        <p:spPr bwMode="auto">
          <a:xfrm>
            <a:off x="4038600" y="5527675"/>
            <a:ext cx="3719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Racines échasses (Nouvelle-Calédonie : baie de Prony).</a:t>
            </a:r>
          </a:p>
          <a:p>
            <a:pPr algn="ctr" eaLnBrk="1" hangingPunct="1">
              <a:lnSpc>
                <a:spcPct val="100000"/>
              </a:lnSpc>
              <a:spcBef>
                <a:spcPct val="0"/>
              </a:spcBef>
              <a:buFontTx/>
              <a:buNone/>
            </a:pPr>
            <a:r>
              <a:rPr lang="fr-FR" altLang="fr-FR" sz="1200" dirty="0">
                <a:solidFill>
                  <a:srgbClr val="008000"/>
                </a:solidFill>
              </a:rPr>
              <a:t>Source image : FORMAD Environnement</a:t>
            </a:r>
          </a:p>
        </p:txBody>
      </p:sp>
      <p:sp>
        <p:nvSpPr>
          <p:cNvPr id="10" name="Rectangle 9"/>
          <p:cNvSpPr/>
          <p:nvPr/>
        </p:nvSpPr>
        <p:spPr>
          <a:xfrm>
            <a:off x="387351" y="5940531"/>
            <a:ext cx="3409949" cy="830997"/>
          </a:xfrm>
          <a:prstGeom prst="rect">
            <a:avLst/>
          </a:prstGeom>
        </p:spPr>
        <p:txBody>
          <a:bodyPr wrap="square">
            <a:spAutoFit/>
          </a:bodyPr>
          <a:lstStyle/>
          <a:p>
            <a:pPr algn="ctr"/>
            <a:r>
              <a:rPr lang="fr-FR" sz="1200" dirty="0">
                <a:solidFill>
                  <a:srgbClr val="008000"/>
                </a:solidFill>
              </a:rPr>
              <a:t>Pneumatophores d’</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germinans</a:t>
            </a:r>
            <a:endParaRPr lang="fr-FR" sz="1200" dirty="0">
              <a:solidFill>
                <a:srgbClr val="008000"/>
              </a:solidFill>
            </a:endParaRPr>
          </a:p>
          <a:p>
            <a:pPr algn="ctr"/>
            <a:endParaRPr lang="fr-FR" sz="1200" dirty="0">
              <a:solidFill>
                <a:srgbClr val="008000"/>
              </a:solidFill>
            </a:endParaRPr>
          </a:p>
          <a:p>
            <a:pPr algn="ctr"/>
            <a:r>
              <a:rPr lang="fr-FR" sz="1200" dirty="0">
                <a:solidFill>
                  <a:srgbClr val="008000"/>
                </a:solidFill>
              </a:rPr>
              <a:t>Les </a:t>
            </a:r>
            <a:r>
              <a:rPr lang="fr-FR" sz="1200" i="1" dirty="0">
                <a:solidFill>
                  <a:srgbClr val="008000"/>
                </a:solidFill>
              </a:rPr>
              <a:t>racines échasses </a:t>
            </a:r>
            <a:r>
              <a:rPr lang="fr-FR" sz="1200" dirty="0">
                <a:solidFill>
                  <a:srgbClr val="008000"/>
                </a:solidFill>
              </a:rPr>
              <a:t>et les </a:t>
            </a:r>
            <a:r>
              <a:rPr lang="fr-FR" sz="1200" i="1" dirty="0">
                <a:solidFill>
                  <a:srgbClr val="008000"/>
                </a:solidFill>
              </a:rPr>
              <a:t>pneumatophores</a:t>
            </a:r>
            <a:r>
              <a:rPr lang="fr-FR" sz="1200" dirty="0">
                <a:solidFill>
                  <a:srgbClr val="008000"/>
                </a:solidFill>
              </a:rPr>
              <a:t> peuvent porter les huitres et autres coquillages. </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51" y="3611445"/>
            <a:ext cx="3409950" cy="2295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57AEE518-01B1-4AE4-92B5-DBF5589B5563}" type="slidenum">
              <a:rPr lang="fr-FR"/>
              <a:pPr>
                <a:defRPr/>
              </a:pPr>
              <a:t>12</a:t>
            </a:fld>
            <a:endParaRPr lang="fr-FR" dirty="0"/>
          </a:p>
        </p:txBody>
      </p:sp>
      <p:sp>
        <p:nvSpPr>
          <p:cNvPr id="14339" name="ZoneTexte 2"/>
          <p:cNvSpPr txBox="1">
            <a:spLocks noChangeArrowheads="1"/>
          </p:cNvSpPr>
          <p:nvPr/>
        </p:nvSpPr>
        <p:spPr bwMode="auto">
          <a:xfrm>
            <a:off x="5526088" y="201613"/>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4340"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11.  </a:t>
            </a:r>
            <a:r>
              <a:rPr lang="fr-FR" altLang="fr-FR" sz="1800" b="1">
                <a:solidFill>
                  <a:srgbClr val="008000"/>
                </a:solidFill>
              </a:rPr>
              <a:t>Rôles écologiques de la mangrove</a:t>
            </a:r>
            <a:endParaRPr lang="fr-FR" altLang="fr-FR" sz="1800">
              <a:solidFill>
                <a:srgbClr val="008000"/>
              </a:solidFill>
            </a:endParaRPr>
          </a:p>
        </p:txBody>
      </p:sp>
      <p:sp>
        <p:nvSpPr>
          <p:cNvPr id="14341" name="ZoneTexte 5"/>
          <p:cNvSpPr txBox="1">
            <a:spLocks noChangeArrowheads="1"/>
          </p:cNvSpPr>
          <p:nvPr/>
        </p:nvSpPr>
        <p:spPr bwMode="auto">
          <a:xfrm>
            <a:off x="312738" y="1062038"/>
            <a:ext cx="64325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fr-FR" altLang="fr-FR" sz="1800">
                <a:solidFill>
                  <a:srgbClr val="008000"/>
                </a:solidFill>
              </a:rPr>
              <a:t>stabiliser les sédiments</a:t>
            </a:r>
          </a:p>
          <a:p>
            <a:pPr algn="just" eaLnBrk="1" hangingPunct="1">
              <a:lnSpc>
                <a:spcPct val="100000"/>
              </a:lnSpc>
              <a:spcBef>
                <a:spcPct val="0"/>
              </a:spcBef>
            </a:pPr>
            <a:r>
              <a:rPr lang="fr-FR" altLang="fr-FR" sz="1800">
                <a:solidFill>
                  <a:srgbClr val="008000"/>
                </a:solidFill>
              </a:rPr>
              <a:t>Accumuler la matière étrangère détritique ou autre</a:t>
            </a:r>
          </a:p>
          <a:p>
            <a:pPr algn="just" eaLnBrk="1" hangingPunct="1">
              <a:lnSpc>
                <a:spcPct val="100000"/>
              </a:lnSpc>
              <a:spcBef>
                <a:spcPct val="0"/>
              </a:spcBef>
            </a:pPr>
            <a:r>
              <a:rPr lang="fr-FR" altLang="fr-FR" sz="1800">
                <a:solidFill>
                  <a:srgbClr val="008000"/>
                </a:solidFill>
              </a:rPr>
              <a:t>Servir d’habitat pour des épiphytes</a:t>
            </a:r>
          </a:p>
          <a:p>
            <a:pPr algn="just" eaLnBrk="1" hangingPunct="1">
              <a:lnSpc>
                <a:spcPct val="100000"/>
              </a:lnSpc>
              <a:spcBef>
                <a:spcPct val="0"/>
              </a:spcBef>
            </a:pPr>
            <a:r>
              <a:rPr lang="fr-FR" altLang="fr-FR" sz="1800">
                <a:solidFill>
                  <a:srgbClr val="008000"/>
                </a:solidFill>
              </a:rPr>
              <a:t>Servir de nurserie pour les poissons et les invertébrés</a:t>
            </a:r>
          </a:p>
          <a:p>
            <a:pPr algn="just" eaLnBrk="1" hangingPunct="1">
              <a:lnSpc>
                <a:spcPct val="100000"/>
              </a:lnSpc>
              <a:spcBef>
                <a:spcPct val="0"/>
              </a:spcBef>
            </a:pPr>
            <a:r>
              <a:rPr lang="fr-FR" altLang="fr-FR" sz="1800">
                <a:solidFill>
                  <a:srgbClr val="008000"/>
                </a:solidFill>
              </a:rPr>
              <a:t>Servir de perchoirs  et de sites de nidification pour les oiseaux</a:t>
            </a:r>
          </a:p>
          <a:p>
            <a:pPr algn="just" eaLnBrk="1" hangingPunct="1">
              <a:lnSpc>
                <a:spcPct val="100000"/>
              </a:lnSpc>
              <a:spcBef>
                <a:spcPct val="0"/>
              </a:spcBef>
            </a:pPr>
            <a:r>
              <a:rPr lang="fr-FR" altLang="fr-FR" sz="1800">
                <a:solidFill>
                  <a:srgbClr val="008000"/>
                </a:solidFill>
              </a:rPr>
              <a:t>A un rôle limité en tant que source alimentaire directe.</a:t>
            </a:r>
          </a:p>
          <a:p>
            <a:pPr algn="just" eaLnBrk="1" hangingPunct="1">
              <a:lnSpc>
                <a:spcPct val="100000"/>
              </a:lnSpc>
              <a:spcBef>
                <a:spcPct val="0"/>
              </a:spcBef>
            </a:pPr>
            <a:r>
              <a:rPr lang="fr-FR" altLang="fr-FR" sz="1800">
                <a:solidFill>
                  <a:srgbClr val="008000"/>
                </a:solidFill>
              </a:rPr>
              <a:t>Contributeur majeur à la chaîne alimentaire détritique.</a:t>
            </a:r>
          </a:p>
        </p:txBody>
      </p:sp>
      <p:sp>
        <p:nvSpPr>
          <p:cNvPr id="14342" name="ZoneTexte 2"/>
          <p:cNvSpPr txBox="1">
            <a:spLocks noChangeArrowheads="1"/>
          </p:cNvSpPr>
          <p:nvPr/>
        </p:nvSpPr>
        <p:spPr bwMode="auto">
          <a:xfrm>
            <a:off x="312738" y="3614738"/>
            <a:ext cx="7196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a:solidFill>
                  <a:srgbClr val="008000"/>
                </a:solidFill>
              </a:rPr>
              <a:t>Les mangroves favorisent la </a:t>
            </a:r>
            <a:r>
              <a:rPr lang="fr-FR" altLang="fr-FR" b="1">
                <a:solidFill>
                  <a:srgbClr val="008000"/>
                </a:solidFill>
              </a:rPr>
              <a:t>sédimentation</a:t>
            </a:r>
            <a:r>
              <a:rPr lang="fr-FR" altLang="fr-FR">
                <a:solidFill>
                  <a:srgbClr val="008000"/>
                </a:solidFill>
              </a:rPr>
              <a:t> : 0.5-20 mm/an. Le sol s'exhausse, donc le rivage avance et la mangrove se déplace vers le large →</a:t>
            </a:r>
          </a:p>
        </p:txBody>
      </p:sp>
      <p:pic>
        <p:nvPicPr>
          <p:cNvPr id="1434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7950" y="1138238"/>
            <a:ext cx="27813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4550" y="2900363"/>
            <a:ext cx="3314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1588" y="4332288"/>
            <a:ext cx="42767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ZoneTexte 6"/>
          <p:cNvSpPr txBox="1">
            <a:spLocks noChangeArrowheads="1"/>
          </p:cNvSpPr>
          <p:nvPr/>
        </p:nvSpPr>
        <p:spPr bwMode="auto">
          <a:xfrm>
            <a:off x="312738" y="4452938"/>
            <a:ext cx="5213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a:solidFill>
                  <a:srgbClr val="008000"/>
                </a:solidFill>
              </a:rPr>
              <a:t>La mangrove vit dans la zone de transition écologique entre milieu continental et milieu marin.</a:t>
            </a:r>
          </a:p>
        </p:txBody>
      </p:sp>
      <p:sp>
        <p:nvSpPr>
          <p:cNvPr id="14347" name="Rectangle 7"/>
          <p:cNvSpPr>
            <a:spLocks noChangeArrowheads="1"/>
          </p:cNvSpPr>
          <p:nvPr/>
        </p:nvSpPr>
        <p:spPr bwMode="auto">
          <a:xfrm>
            <a:off x="2663621" y="6389688"/>
            <a:ext cx="2128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fr-FR" altLang="fr-FR" sz="1200" dirty="0">
                <a:solidFill>
                  <a:srgbClr val="008000"/>
                </a:solidFill>
              </a:rPr>
              <a:t>la litière dans une mangrove →</a:t>
            </a:r>
          </a:p>
        </p:txBody>
      </p:sp>
      <p:pic>
        <p:nvPicPr>
          <p:cNvPr id="14348"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2458" y="5160963"/>
            <a:ext cx="2263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69BFEB6E-1369-4CDB-B9B3-50CF98470945}" type="slidenum">
              <a:rPr lang="fr-FR"/>
              <a:pPr>
                <a:defRPr/>
              </a:pPr>
              <a:t>13</a:t>
            </a:fld>
            <a:endParaRPr lang="fr-FR" dirty="0"/>
          </a:p>
        </p:txBody>
      </p:sp>
      <p:sp>
        <p:nvSpPr>
          <p:cNvPr id="15363" name="ZoneTexte 2"/>
          <p:cNvSpPr txBox="1">
            <a:spLocks noChangeArrowheads="1"/>
          </p:cNvSpPr>
          <p:nvPr/>
        </p:nvSpPr>
        <p:spPr bwMode="auto">
          <a:xfrm>
            <a:off x="4192140" y="218282"/>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5364" name="ZoneTexte 8"/>
          <p:cNvSpPr txBox="1">
            <a:spLocks noChangeArrowheads="1"/>
          </p:cNvSpPr>
          <p:nvPr/>
        </p:nvSpPr>
        <p:spPr bwMode="auto">
          <a:xfrm>
            <a:off x="290513" y="782638"/>
            <a:ext cx="6164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12.  </a:t>
            </a:r>
            <a:r>
              <a:rPr lang="fr-FR" altLang="fr-FR" sz="1800" b="1">
                <a:solidFill>
                  <a:srgbClr val="008000"/>
                </a:solidFill>
              </a:rPr>
              <a:t>Usages de la mangrove pour l’homme et la nature</a:t>
            </a:r>
            <a:endParaRPr lang="fr-FR" altLang="fr-FR" sz="1800">
              <a:solidFill>
                <a:srgbClr val="008000"/>
              </a:solidFill>
            </a:endParaRPr>
          </a:p>
        </p:txBody>
      </p:sp>
      <p:sp>
        <p:nvSpPr>
          <p:cNvPr id="15365" name="ZoneTexte 6"/>
          <p:cNvSpPr txBox="1">
            <a:spLocks noChangeArrowheads="1"/>
          </p:cNvSpPr>
          <p:nvPr/>
        </p:nvSpPr>
        <p:spPr bwMode="auto">
          <a:xfrm>
            <a:off x="419101" y="1354137"/>
            <a:ext cx="481987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800" dirty="0">
                <a:solidFill>
                  <a:srgbClr val="008000"/>
                </a:solidFill>
              </a:rPr>
              <a:t>pisciculture de poissons et de crevettes,</a:t>
            </a:r>
          </a:p>
          <a:p>
            <a:pPr eaLnBrk="1" hangingPunct="1">
              <a:lnSpc>
                <a:spcPct val="100000"/>
              </a:lnSpc>
              <a:spcBef>
                <a:spcPct val="0"/>
              </a:spcBef>
            </a:pPr>
            <a:r>
              <a:rPr lang="fr-FR" altLang="fr-FR" sz="1800" dirty="0">
                <a:solidFill>
                  <a:srgbClr val="008000"/>
                </a:solidFill>
              </a:rPr>
              <a:t>tampons naturels contre les ouragans (éviter que l</a:t>
            </a:r>
            <a:r>
              <a:rPr lang="fr-FR" sz="1800" dirty="0">
                <a:solidFill>
                  <a:srgbClr val="008000"/>
                </a:solidFill>
              </a:rPr>
              <a:t>es rizières soient envahies par l’eau salée)</a:t>
            </a:r>
            <a:r>
              <a:rPr lang="fr-FR" altLang="fr-FR" sz="1800" dirty="0">
                <a:solidFill>
                  <a:srgbClr val="008000"/>
                </a:solidFill>
              </a:rPr>
              <a:t>,</a:t>
            </a:r>
          </a:p>
          <a:p>
            <a:pPr eaLnBrk="1" hangingPunct="1">
              <a:lnSpc>
                <a:spcPct val="100000"/>
              </a:lnSpc>
              <a:spcBef>
                <a:spcPct val="0"/>
              </a:spcBef>
            </a:pPr>
            <a:r>
              <a:rPr lang="fr-FR" altLang="fr-FR" sz="1800" dirty="0">
                <a:solidFill>
                  <a:srgbClr val="008000"/>
                </a:solidFill>
              </a:rPr>
              <a:t>principale source détritique,</a:t>
            </a:r>
          </a:p>
          <a:p>
            <a:pPr eaLnBrk="1" hangingPunct="1">
              <a:lnSpc>
                <a:spcPct val="100000"/>
              </a:lnSpc>
              <a:spcBef>
                <a:spcPct val="0"/>
              </a:spcBef>
            </a:pPr>
            <a:r>
              <a:rPr lang="fr-FR" altLang="fr-FR" sz="1800" dirty="0">
                <a:solidFill>
                  <a:srgbClr val="008000"/>
                </a:solidFill>
              </a:rPr>
              <a:t>nurserie pour de nombreux animaux différents (poissons, crabes, crevettes …),</a:t>
            </a:r>
          </a:p>
          <a:p>
            <a:pPr eaLnBrk="1" hangingPunct="1">
              <a:lnSpc>
                <a:spcPct val="100000"/>
              </a:lnSpc>
              <a:spcBef>
                <a:spcPct val="0"/>
              </a:spcBef>
            </a:pPr>
            <a:r>
              <a:rPr lang="fr-FR" altLang="fr-FR" sz="1800" dirty="0">
                <a:solidFill>
                  <a:srgbClr val="008000"/>
                </a:solidFill>
              </a:rPr>
              <a:t>nourriture pour : les personnes, les crabes, les champignons, les bactéries, autres animaux,</a:t>
            </a:r>
          </a:p>
          <a:p>
            <a:pPr eaLnBrk="1" hangingPunct="1">
              <a:lnSpc>
                <a:spcPct val="100000"/>
              </a:lnSpc>
              <a:spcBef>
                <a:spcPct val="0"/>
              </a:spcBef>
            </a:pPr>
            <a:r>
              <a:rPr lang="fr-FR" altLang="fr-FR" sz="1800" dirty="0">
                <a:solidFill>
                  <a:srgbClr val="008000"/>
                </a:solidFill>
              </a:rPr>
              <a:t>Charbon de bois,</a:t>
            </a:r>
          </a:p>
          <a:p>
            <a:pPr eaLnBrk="1" hangingPunct="1">
              <a:lnSpc>
                <a:spcPct val="100000"/>
              </a:lnSpc>
              <a:spcBef>
                <a:spcPct val="0"/>
              </a:spcBef>
            </a:pPr>
            <a:r>
              <a:rPr lang="fr-FR" altLang="fr-FR" sz="1800" dirty="0">
                <a:solidFill>
                  <a:srgbClr val="008000"/>
                </a:solidFill>
              </a:rPr>
              <a:t>matière tannante,</a:t>
            </a:r>
          </a:p>
          <a:p>
            <a:pPr eaLnBrk="1" hangingPunct="1">
              <a:lnSpc>
                <a:spcPct val="100000"/>
              </a:lnSpc>
              <a:spcBef>
                <a:spcPct val="0"/>
              </a:spcBef>
            </a:pPr>
            <a:r>
              <a:rPr lang="fr-FR" altLang="fr-FR" sz="1800" dirty="0">
                <a:solidFill>
                  <a:srgbClr val="008000"/>
                </a:solidFill>
              </a:rPr>
              <a:t>Miels de qualité.</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779" y="4936864"/>
            <a:ext cx="2286000" cy="15240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963" y="4936864"/>
            <a:ext cx="2286000" cy="1524000"/>
          </a:xfrm>
          <a:prstGeom prst="rect">
            <a:avLst/>
          </a:prstGeom>
        </p:spPr>
      </p:pic>
      <p:sp>
        <p:nvSpPr>
          <p:cNvPr id="5" name="ZoneTexte 4"/>
          <p:cNvSpPr txBox="1"/>
          <p:nvPr/>
        </p:nvSpPr>
        <p:spPr>
          <a:xfrm>
            <a:off x="6972274" y="6460863"/>
            <a:ext cx="1640898" cy="276999"/>
          </a:xfrm>
          <a:prstGeom prst="rect">
            <a:avLst/>
          </a:prstGeom>
          <a:noFill/>
        </p:spPr>
        <p:txBody>
          <a:bodyPr wrap="none" rtlCol="0">
            <a:spAutoFit/>
          </a:bodyPr>
          <a:lstStyle/>
          <a:p>
            <a:pPr algn="ctr"/>
            <a:r>
              <a:rPr lang="fr-FR" sz="1200" dirty="0">
                <a:solidFill>
                  <a:srgbClr val="008000"/>
                </a:solidFill>
              </a:rPr>
              <a:t>Production de poissons</a:t>
            </a:r>
          </a:p>
        </p:txBody>
      </p:sp>
      <p:sp>
        <p:nvSpPr>
          <p:cNvPr id="13" name="ZoneTexte 12"/>
          <p:cNvSpPr txBox="1"/>
          <p:nvPr/>
        </p:nvSpPr>
        <p:spPr>
          <a:xfrm>
            <a:off x="9666051" y="6460863"/>
            <a:ext cx="1793824" cy="276999"/>
          </a:xfrm>
          <a:prstGeom prst="rect">
            <a:avLst/>
          </a:prstGeom>
          <a:noFill/>
        </p:spPr>
        <p:txBody>
          <a:bodyPr wrap="none" rtlCol="0">
            <a:spAutoFit/>
          </a:bodyPr>
          <a:lstStyle/>
          <a:p>
            <a:pPr algn="ctr"/>
            <a:r>
              <a:rPr lang="fr-FR" sz="1200" dirty="0">
                <a:solidFill>
                  <a:srgbClr val="008000"/>
                </a:solidFill>
              </a:rPr>
              <a:t>Production de coquillages</a:t>
            </a:r>
          </a:p>
        </p:txBody>
      </p:sp>
      <p:sp>
        <p:nvSpPr>
          <p:cNvPr id="10" name="ZoneTexte 9"/>
          <p:cNvSpPr txBox="1"/>
          <p:nvPr/>
        </p:nvSpPr>
        <p:spPr>
          <a:xfrm>
            <a:off x="100345" y="4983536"/>
            <a:ext cx="6226827" cy="1754326"/>
          </a:xfrm>
          <a:prstGeom prst="rect">
            <a:avLst/>
          </a:prstGeom>
          <a:noFill/>
        </p:spPr>
        <p:txBody>
          <a:bodyPr wrap="square" rtlCol="0">
            <a:spAutoFit/>
          </a:bodyPr>
          <a:lstStyle/>
          <a:p>
            <a:pPr algn="just"/>
            <a:r>
              <a:rPr lang="fr-FR" dirty="0">
                <a:solidFill>
                  <a:srgbClr val="008000"/>
                </a:solidFill>
              </a:rPr>
              <a:t>La mangrove permet la reproduction du poisson (pisciculture possible), des coquillages, des huitres (ostréiculture possible), la possibilité de remettre en culture des rizières précédemment envahies par l’eau salée, la production de bois d’œuvre ou bien un excellent miel que les abeilles produisent à partir des fleurs du palétuvier.</a:t>
            </a:r>
          </a:p>
        </p:txBody>
      </p:sp>
      <p:sp>
        <p:nvSpPr>
          <p:cNvPr id="11" name="ZoneTexte 10"/>
          <p:cNvSpPr txBox="1"/>
          <p:nvPr/>
        </p:nvSpPr>
        <p:spPr>
          <a:xfrm>
            <a:off x="7368988" y="2345661"/>
            <a:ext cx="4480607" cy="461665"/>
          </a:xfrm>
          <a:prstGeom prst="rect">
            <a:avLst/>
          </a:prstGeom>
          <a:noFill/>
        </p:spPr>
        <p:txBody>
          <a:bodyPr wrap="square" rtlCol="0">
            <a:spAutoFit/>
          </a:bodyPr>
          <a:lstStyle/>
          <a:p>
            <a:pPr algn="r"/>
            <a:r>
              <a:rPr lang="fr-FR" sz="1200" dirty="0">
                <a:solidFill>
                  <a:srgbClr val="008000"/>
                </a:solidFill>
              </a:rPr>
              <a:t>Mangrove restaurée, </a:t>
            </a:r>
            <a:r>
              <a:rPr lang="fr-FR" sz="1200" b="1" dirty="0">
                <a:solidFill>
                  <a:srgbClr val="008000"/>
                </a:solidFill>
              </a:rPr>
              <a:t>protégeant un village des assauts de la mer</a:t>
            </a:r>
            <a:r>
              <a:rPr lang="fr-FR" sz="1200" dirty="0">
                <a:solidFill>
                  <a:srgbClr val="008000"/>
                </a:solidFill>
              </a:rPr>
              <a:t> ↑</a:t>
            </a:r>
          </a:p>
          <a:p>
            <a:pPr algn="r"/>
            <a:r>
              <a:rPr lang="fr-FR" sz="1200" dirty="0">
                <a:solidFill>
                  <a:srgbClr val="008000"/>
                </a:solidFill>
              </a:rPr>
              <a:t>(au Guyana, Amérique du Sud).</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533" y="716885"/>
            <a:ext cx="2647950" cy="162877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1277" y="3062297"/>
            <a:ext cx="2137036" cy="1422100"/>
          </a:xfrm>
          <a:prstGeom prst="rect">
            <a:avLst/>
          </a:prstGeom>
        </p:spPr>
      </p:pic>
      <p:sp>
        <p:nvSpPr>
          <p:cNvPr id="7" name="ZoneTexte 6"/>
          <p:cNvSpPr txBox="1"/>
          <p:nvPr/>
        </p:nvSpPr>
        <p:spPr>
          <a:xfrm>
            <a:off x="5658521" y="2918749"/>
            <a:ext cx="4007529" cy="1754327"/>
          </a:xfrm>
          <a:prstGeom prst="rect">
            <a:avLst/>
          </a:prstGeom>
          <a:noFill/>
        </p:spPr>
        <p:txBody>
          <a:bodyPr wrap="square" rtlCol="0">
            <a:spAutoFit/>
          </a:bodyPr>
          <a:lstStyle/>
          <a:p>
            <a:pPr algn="r"/>
            <a:r>
              <a:rPr lang="fr-FR" sz="1200" dirty="0">
                <a:solidFill>
                  <a:srgbClr val="008000"/>
                </a:solidFill>
              </a:rPr>
              <a:t>Source : Le programme </a:t>
            </a:r>
            <a:r>
              <a:rPr lang="fr-FR" sz="1200" dirty="0" err="1">
                <a:solidFill>
                  <a:srgbClr val="008000"/>
                </a:solidFill>
              </a:rPr>
              <a:t>SmartFish</a:t>
            </a:r>
            <a:r>
              <a:rPr lang="fr-FR" sz="1200" dirty="0">
                <a:solidFill>
                  <a:srgbClr val="008000"/>
                </a:solidFill>
              </a:rPr>
              <a:t> (°) en appui à l’exploitation du crabe de mangrove, Août 2014, Madagascar, NJARATIANA RAKOTONIAINA, </a:t>
            </a:r>
            <a:r>
              <a:rPr lang="fr-FR" sz="1200" dirty="0">
                <a:solidFill>
                  <a:srgbClr val="008000"/>
                </a:solidFill>
                <a:hlinkClick r:id="rId6"/>
              </a:rPr>
              <a:t>http://ecoaustral.com/le-programme-smartfish-en-appui-lexploitation-du-crabe-de-mangrove</a:t>
            </a:r>
            <a:r>
              <a:rPr lang="fr-FR" sz="1200" dirty="0">
                <a:solidFill>
                  <a:srgbClr val="008000"/>
                </a:solidFill>
              </a:rPr>
              <a:t> →</a:t>
            </a:r>
          </a:p>
          <a:p>
            <a:pPr algn="r"/>
            <a:r>
              <a:rPr lang="fr-FR" sz="1200" dirty="0">
                <a:solidFill>
                  <a:srgbClr val="008000"/>
                </a:solidFill>
              </a:rPr>
              <a:t>(°) </a:t>
            </a:r>
            <a:r>
              <a:rPr lang="fr-FR" sz="1200" dirty="0" err="1">
                <a:solidFill>
                  <a:srgbClr val="008000"/>
                </a:solidFill>
              </a:rPr>
              <a:t>SmartFish</a:t>
            </a:r>
            <a:r>
              <a:rPr lang="fr-FR" sz="1200" dirty="0">
                <a:solidFill>
                  <a:srgbClr val="008000"/>
                </a:solidFill>
              </a:rPr>
              <a:t> est un programme régional de pêche mis en œuvre  conjointement par la Commission de l'océan Indien et l'Organisation des Nations-Unies pour l'alimentation et l'agriculture (FAO). </a:t>
            </a:r>
            <a:r>
              <a:rPr lang="fr-FR" sz="1200" dirty="0" err="1">
                <a:solidFill>
                  <a:srgbClr val="008000"/>
                </a:solidFill>
              </a:rPr>
              <a:t>SmartFish</a:t>
            </a:r>
            <a:r>
              <a:rPr lang="fr-FR" sz="1200" dirty="0">
                <a:solidFill>
                  <a:srgbClr val="008000"/>
                </a:solidFill>
              </a:rPr>
              <a:t> opère dans 20 pays de la région océan Indien-Afrique australe et orientale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90513" y="214144"/>
            <a:ext cx="811306" cy="363706"/>
          </a:xfrm>
        </p:spPr>
        <p:txBody>
          <a:bodyPr/>
          <a:lstStyle/>
          <a:p>
            <a:pPr>
              <a:defRPr/>
            </a:pPr>
            <a:fld id="{C5E4E61B-8B82-470A-979A-E8504A399FDB}" type="slidenum">
              <a:rPr lang="fr-FR" smtClean="0"/>
              <a:pPr>
                <a:defRPr/>
              </a:pPr>
              <a:t>14</a:t>
            </a:fld>
            <a:endParaRPr lang="fr-FR" dirty="0"/>
          </a:p>
        </p:txBody>
      </p:sp>
      <p:sp>
        <p:nvSpPr>
          <p:cNvPr id="4" name="ZoneTexte 8"/>
          <p:cNvSpPr txBox="1">
            <a:spLocks noChangeArrowheads="1"/>
          </p:cNvSpPr>
          <p:nvPr/>
        </p:nvSpPr>
        <p:spPr bwMode="auto">
          <a:xfrm>
            <a:off x="290513" y="761123"/>
            <a:ext cx="3377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12bis.  </a:t>
            </a:r>
            <a:r>
              <a:rPr lang="fr-FR" altLang="fr-FR" sz="1800" b="1" dirty="0">
                <a:solidFill>
                  <a:srgbClr val="008000"/>
                </a:solidFill>
              </a:rPr>
              <a:t>La chaîne alimentaires</a:t>
            </a:r>
            <a:endParaRPr lang="fr-FR" altLang="fr-FR" sz="1800" dirty="0">
              <a:solidFill>
                <a:srgbClr val="008000"/>
              </a:solidFill>
            </a:endParaRPr>
          </a:p>
        </p:txBody>
      </p:sp>
      <p:pic>
        <p:nvPicPr>
          <p:cNvPr id="5"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5303" y="143614"/>
            <a:ext cx="5105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3"/>
          <p:cNvSpPr txBox="1">
            <a:spLocks noChangeArrowheads="1"/>
          </p:cNvSpPr>
          <p:nvPr/>
        </p:nvSpPr>
        <p:spPr bwMode="auto">
          <a:xfrm>
            <a:off x="144463" y="6157422"/>
            <a:ext cx="762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sz="1200" dirty="0">
                <a:solidFill>
                  <a:srgbClr val="008000"/>
                </a:solidFill>
              </a:rPr>
              <a:t>Chaînes alimentaires médiolittorales issues des feuilles de palétuviers (d'après Lear et Turner in </a:t>
            </a:r>
            <a:r>
              <a:rPr lang="fr-FR" altLang="fr-FR" sz="1200" dirty="0" err="1">
                <a:solidFill>
                  <a:srgbClr val="008000"/>
                </a:solidFill>
              </a:rPr>
              <a:t>Ramade</a:t>
            </a:r>
            <a:r>
              <a:rPr lang="fr-FR" altLang="fr-FR" sz="1200" dirty="0">
                <a:solidFill>
                  <a:srgbClr val="008000"/>
                </a:solidFill>
              </a:rPr>
              <a:t> (1984) </a:t>
            </a:r>
            <a:r>
              <a:rPr lang="fr-FR" altLang="fr-FR" sz="1200" dirty="0">
                <a:solidFill>
                  <a:srgbClr val="008000"/>
                </a:solidFill>
                <a:sym typeface="Wingdings" panose="05000000000000000000" pitchFamily="2" charset="2"/>
              </a:rPr>
              <a:t></a:t>
            </a:r>
            <a:endParaRPr lang="fr-FR" altLang="fr-FR" sz="1200" dirty="0">
              <a:solidFill>
                <a:srgbClr val="008000"/>
              </a:solidFill>
            </a:endParaRPr>
          </a:p>
          <a:p>
            <a:pPr algn="just"/>
            <a:r>
              <a:rPr lang="fr-FR" altLang="fr-FR" sz="1200" dirty="0">
                <a:solidFill>
                  <a:srgbClr val="008000"/>
                </a:solidFill>
              </a:rPr>
              <a:t>D’après </a:t>
            </a:r>
            <a:r>
              <a:rPr lang="fr-FR" altLang="fr-FR" sz="1200" dirty="0" err="1">
                <a:solidFill>
                  <a:srgbClr val="008000"/>
                </a:solidFill>
              </a:rPr>
              <a:t>Ramade</a:t>
            </a:r>
            <a:r>
              <a:rPr lang="fr-FR" altLang="fr-FR" sz="1200" dirty="0">
                <a:solidFill>
                  <a:srgbClr val="008000"/>
                </a:solidFill>
              </a:rPr>
              <a:t>, 1984. Eléments d'écologie. Ecologie fondamentale. </a:t>
            </a:r>
            <a:r>
              <a:rPr lang="fr-FR" altLang="fr-FR" sz="1200" dirty="0" err="1">
                <a:solidFill>
                  <a:srgbClr val="008000"/>
                </a:solidFill>
              </a:rPr>
              <a:t>McGraw</a:t>
            </a:r>
            <a:r>
              <a:rPr lang="fr-FR" altLang="fr-FR" sz="1200" dirty="0">
                <a:solidFill>
                  <a:srgbClr val="008000"/>
                </a:solidFill>
              </a:rPr>
              <a:t> Hill </a:t>
            </a:r>
            <a:r>
              <a:rPr lang="fr-FR" altLang="fr-FR" sz="1200" dirty="0" err="1">
                <a:solidFill>
                  <a:srgbClr val="008000"/>
                </a:solidFill>
              </a:rPr>
              <a:t>publ</a:t>
            </a:r>
            <a:r>
              <a:rPr lang="fr-FR" altLang="fr-FR" sz="1200" dirty="0">
                <a:solidFill>
                  <a:srgbClr val="008000"/>
                </a:solidFill>
              </a:rPr>
              <a:t>., Paris : i-ix + 1-403 + 33 pl. h.t.</a:t>
            </a:r>
          </a:p>
        </p:txBody>
      </p:sp>
      <p:sp>
        <p:nvSpPr>
          <p:cNvPr id="7" name="ZoneTexte 4"/>
          <p:cNvSpPr txBox="1">
            <a:spLocks noChangeArrowheads="1"/>
          </p:cNvSpPr>
          <p:nvPr/>
        </p:nvSpPr>
        <p:spPr bwMode="auto">
          <a:xfrm>
            <a:off x="144463" y="1361359"/>
            <a:ext cx="70532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Arial" panose="020B0604020202020204" pitchFamily="34" charset="0"/>
              <a:buChar char="•"/>
            </a:pPr>
            <a:r>
              <a:rPr lang="fr-FR" altLang="fr-FR" dirty="0">
                <a:solidFill>
                  <a:srgbClr val="008000"/>
                </a:solidFill>
              </a:rPr>
              <a:t>La plus grande partie de la production primaire, non exportée [par les courants marins …], des palétuviers, est consommée par des animaux détritivores. </a:t>
            </a:r>
          </a:p>
          <a:p>
            <a:endParaRPr lang="fr-FR" altLang="fr-FR" dirty="0">
              <a:solidFill>
                <a:srgbClr val="008000"/>
              </a:solidFill>
            </a:endParaRPr>
          </a:p>
          <a:p>
            <a:pPr marL="285750" indent="-285750">
              <a:buFont typeface="Arial" panose="020B0604020202020204" pitchFamily="34" charset="0"/>
              <a:buChar char="•"/>
            </a:pPr>
            <a:r>
              <a:rPr lang="fr-FR" altLang="fr-FR" dirty="0">
                <a:solidFill>
                  <a:srgbClr val="008000"/>
                </a:solidFill>
              </a:rPr>
              <a:t>Les Crabes en Australie accélèrerait (x 10-20) la biodégradation de 70-80% de la litière.</a:t>
            </a:r>
          </a:p>
        </p:txBody>
      </p:sp>
      <p:sp>
        <p:nvSpPr>
          <p:cNvPr id="8" name="ZoneTexte 7"/>
          <p:cNvSpPr txBox="1">
            <a:spLocks noChangeArrowheads="1"/>
          </p:cNvSpPr>
          <p:nvPr/>
        </p:nvSpPr>
        <p:spPr bwMode="auto">
          <a:xfrm>
            <a:off x="3392096" y="205413"/>
            <a:ext cx="3374464" cy="3724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9745" y="4502247"/>
            <a:ext cx="1152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8"/>
          <p:cNvSpPr txBox="1">
            <a:spLocks noChangeArrowheads="1"/>
          </p:cNvSpPr>
          <p:nvPr/>
        </p:nvSpPr>
        <p:spPr bwMode="auto">
          <a:xfrm>
            <a:off x="2758837" y="5451759"/>
            <a:ext cx="4243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fr-FR" altLang="fr-FR" sz="1200" i="1" dirty="0" err="1">
                <a:solidFill>
                  <a:srgbClr val="008000"/>
                </a:solidFill>
              </a:rPr>
              <a:t>Littorina</a:t>
            </a:r>
            <a:r>
              <a:rPr lang="fr-FR" altLang="fr-FR" sz="1200" i="1" dirty="0">
                <a:solidFill>
                  <a:srgbClr val="008000"/>
                </a:solidFill>
              </a:rPr>
              <a:t> </a:t>
            </a:r>
            <a:r>
              <a:rPr lang="fr-FR" altLang="fr-FR" sz="1200" i="1" dirty="0" err="1">
                <a:solidFill>
                  <a:srgbClr val="008000"/>
                </a:solidFill>
              </a:rPr>
              <a:t>sp</a:t>
            </a:r>
            <a:r>
              <a:rPr lang="fr-FR" altLang="fr-FR" sz="1200" i="1" dirty="0">
                <a:solidFill>
                  <a:srgbClr val="008000"/>
                </a:solidFill>
              </a:rPr>
              <a:t>. </a:t>
            </a:r>
            <a:r>
              <a:rPr lang="fr-FR" altLang="fr-FR" sz="1200" dirty="0">
                <a:solidFill>
                  <a:srgbClr val="008000"/>
                </a:solidFill>
              </a:rPr>
              <a:t>↑</a:t>
            </a:r>
          </a:p>
          <a:p>
            <a:pPr algn="r"/>
            <a:r>
              <a:rPr lang="fr-FR" altLang="fr-FR" sz="1200" dirty="0">
                <a:solidFill>
                  <a:srgbClr val="008000"/>
                </a:solidFill>
              </a:rPr>
              <a:t>Escargot herbivore (un bigorneau), vivant </a:t>
            </a:r>
            <a:r>
              <a:rPr lang="fr-FR" sz="1200" dirty="0">
                <a:solidFill>
                  <a:srgbClr val="008000"/>
                </a:solidFill>
              </a:rPr>
              <a:t>sur les branches et racines aériennes du palétuvier rouge (</a:t>
            </a:r>
            <a:r>
              <a:rPr lang="fr-FR" sz="1200" i="1" dirty="0">
                <a:solidFill>
                  <a:srgbClr val="008000"/>
                </a:solidFill>
                <a:hlinkClick r:id="rId4" tooltip="Rhizophora mangle"/>
              </a:rPr>
              <a:t>Rhizophora mangle</a:t>
            </a:r>
            <a:r>
              <a:rPr lang="fr-FR" altLang="fr-FR" sz="1200" dirty="0">
                <a:solidFill>
                  <a:srgbClr val="008000"/>
                </a:solidFill>
              </a:rPr>
              <a:t>)</a:t>
            </a:r>
          </a:p>
        </p:txBody>
      </p:sp>
      <p:sp>
        <p:nvSpPr>
          <p:cNvPr id="12" name="ZoneTexte 13"/>
          <p:cNvSpPr txBox="1">
            <a:spLocks noChangeArrowheads="1"/>
          </p:cNvSpPr>
          <p:nvPr/>
        </p:nvSpPr>
        <p:spPr bwMode="auto">
          <a:xfrm>
            <a:off x="4386313" y="3735832"/>
            <a:ext cx="2485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fr-FR" sz="1200" i="1" dirty="0" err="1">
                <a:solidFill>
                  <a:srgbClr val="008000"/>
                </a:solidFill>
              </a:rPr>
              <a:t>Sphaeroma</a:t>
            </a:r>
            <a:r>
              <a:rPr lang="fr-FR" sz="1200" i="1" dirty="0">
                <a:solidFill>
                  <a:srgbClr val="008000"/>
                </a:solidFill>
              </a:rPr>
              <a:t> </a:t>
            </a:r>
            <a:r>
              <a:rPr lang="fr-FR" sz="1200" i="1" dirty="0" err="1">
                <a:solidFill>
                  <a:srgbClr val="008000"/>
                </a:solidFill>
              </a:rPr>
              <a:t>serratum</a:t>
            </a:r>
            <a:r>
              <a:rPr lang="fr-FR" sz="1200" i="1" dirty="0">
                <a:solidFill>
                  <a:srgbClr val="008000"/>
                </a:solidFill>
              </a:rPr>
              <a:t> </a:t>
            </a:r>
            <a:r>
              <a:rPr lang="fr-FR" altLang="fr-FR" sz="1200" dirty="0">
                <a:solidFill>
                  <a:srgbClr val="008000"/>
                </a:solidFill>
              </a:rPr>
              <a:t>↑</a:t>
            </a:r>
          </a:p>
          <a:p>
            <a:pPr algn="r"/>
            <a:r>
              <a:rPr lang="fr-FR" altLang="fr-FR" sz="1200" dirty="0">
                <a:solidFill>
                  <a:srgbClr val="008000"/>
                </a:solidFill>
              </a:rPr>
              <a:t>Crustacé, de la famille des cloporte, xylophage foreur des palétuvier.</a:t>
            </a:r>
          </a:p>
        </p:txBody>
      </p:sp>
      <p:sp>
        <p:nvSpPr>
          <p:cNvPr id="3" name="Rectangle 2"/>
          <p:cNvSpPr/>
          <p:nvPr/>
        </p:nvSpPr>
        <p:spPr>
          <a:xfrm>
            <a:off x="112115" y="5513303"/>
            <a:ext cx="1979408" cy="461665"/>
          </a:xfrm>
          <a:prstGeom prst="rect">
            <a:avLst/>
          </a:prstGeom>
        </p:spPr>
        <p:txBody>
          <a:bodyPr wrap="square">
            <a:spAutoFit/>
          </a:bodyPr>
          <a:lstStyle/>
          <a:p>
            <a:pPr algn="ctr"/>
            <a:r>
              <a:rPr lang="fr-FR" sz="1200" dirty="0">
                <a:solidFill>
                  <a:srgbClr val="008000"/>
                </a:solidFill>
              </a:rPr>
              <a:t>Chenille se nourrissant de plantule d'</a:t>
            </a:r>
            <a:r>
              <a:rPr lang="fr-FR" sz="1200" i="1" dirty="0" err="1">
                <a:solidFill>
                  <a:srgbClr val="008000"/>
                </a:solidFill>
              </a:rPr>
              <a:t>Avicennia</a:t>
            </a:r>
            <a:endParaRPr lang="fr-FR" sz="1200" i="1" dirty="0">
              <a:solidFill>
                <a:srgbClr val="008000"/>
              </a:solidFill>
            </a:endParaRP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103" y="3243661"/>
            <a:ext cx="1338636" cy="2297816"/>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4106" y="2905585"/>
            <a:ext cx="1266825" cy="857250"/>
          </a:xfrm>
          <a:prstGeom prst="rect">
            <a:avLst/>
          </a:prstGeom>
        </p:spPr>
      </p:pic>
    </p:spTree>
    <p:extLst>
      <p:ext uri="{BB962C8B-B14F-4D97-AF65-F5344CB8AC3E}">
        <p14:creationId xmlns:p14="http://schemas.microsoft.com/office/powerpoint/2010/main" val="147625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1A86A4CB-1545-4F92-BBD0-450FCF49E055}" type="slidenum">
              <a:rPr lang="fr-FR"/>
              <a:pPr>
                <a:defRPr/>
              </a:pPr>
              <a:t>15</a:t>
            </a:fld>
            <a:endParaRPr lang="fr-FR" dirty="0"/>
          </a:p>
        </p:txBody>
      </p:sp>
      <p:sp>
        <p:nvSpPr>
          <p:cNvPr id="16387" name="ZoneTexte 2"/>
          <p:cNvSpPr txBox="1">
            <a:spLocks noChangeArrowheads="1"/>
          </p:cNvSpPr>
          <p:nvPr/>
        </p:nvSpPr>
        <p:spPr bwMode="auto">
          <a:xfrm>
            <a:off x="3923198" y="188119"/>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6388"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FF0000"/>
                </a:solidFill>
              </a:rPr>
              <a:t>13.  </a:t>
            </a:r>
            <a:r>
              <a:rPr lang="fr-FR" altLang="fr-FR" sz="1800" b="1" dirty="0">
                <a:solidFill>
                  <a:srgbClr val="FF0000"/>
                </a:solidFill>
              </a:rPr>
              <a:t>Menaces sur la mangrove</a:t>
            </a:r>
            <a:endParaRPr lang="fr-FR" altLang="fr-FR" sz="1800" dirty="0">
              <a:solidFill>
                <a:srgbClr val="FF0000"/>
              </a:solidFill>
            </a:endParaRPr>
          </a:p>
        </p:txBody>
      </p:sp>
      <p:sp>
        <p:nvSpPr>
          <p:cNvPr id="16389" name="ZoneTexte 5"/>
          <p:cNvSpPr txBox="1">
            <a:spLocks noChangeArrowheads="1"/>
          </p:cNvSpPr>
          <p:nvPr/>
        </p:nvSpPr>
        <p:spPr bwMode="auto">
          <a:xfrm>
            <a:off x="171450" y="1031875"/>
            <a:ext cx="118237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FF0000"/>
                </a:solidFill>
              </a:rPr>
              <a:t>La dégradation rapide de certaines mangroves, dans le monde entier, _ surexploitées pour leur bois, le fourrage _ est devenue préoccupante, parce qu'elles constituent des </a:t>
            </a:r>
            <a:r>
              <a:rPr lang="fr-FR" altLang="fr-FR" sz="1800" i="1">
                <a:solidFill>
                  <a:srgbClr val="FF0000"/>
                </a:solidFill>
              </a:rPr>
              <a:t>stabilisateurs efficaces pour certaines zones côtières fragiles </a:t>
            </a:r>
            <a:r>
              <a:rPr lang="fr-FR" altLang="fr-FR" sz="1800">
                <a:solidFill>
                  <a:srgbClr val="FF0000"/>
                </a:solidFill>
              </a:rPr>
              <a:t>qui sont maintenant menacées, et parce qu'elles contribuent à la </a:t>
            </a:r>
            <a:r>
              <a:rPr lang="fr-FR" altLang="fr-FR" sz="1800" i="1">
                <a:solidFill>
                  <a:srgbClr val="FF0000"/>
                </a:solidFill>
              </a:rPr>
              <a:t>résilience écologique des écosystèmes après les cyclones et tsunamis </a:t>
            </a:r>
            <a:r>
              <a:rPr lang="fr-FR" altLang="fr-FR" sz="1800">
                <a:solidFill>
                  <a:srgbClr val="FF0000"/>
                </a:solidFill>
              </a:rPr>
              <a:t>et face aux effets du dérèglement climatique, incluant la montée des océans.</a:t>
            </a:r>
          </a:p>
        </p:txBody>
      </p:sp>
      <p:sp>
        <p:nvSpPr>
          <p:cNvPr id="16390" name="Rectangle 4"/>
          <p:cNvSpPr>
            <a:spLocks noChangeArrowheads="1"/>
          </p:cNvSpPr>
          <p:nvPr/>
        </p:nvSpPr>
        <p:spPr bwMode="auto">
          <a:xfrm>
            <a:off x="530225" y="5441950"/>
            <a:ext cx="7685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a:solidFill>
                  <a:srgbClr val="FF0000"/>
                </a:solidFill>
                <a:latin typeface="Open Sans"/>
              </a:rPr>
              <a:t>Zone de mangrove fortement dégradée. </a:t>
            </a:r>
            <a:r>
              <a:rPr lang="fr-FR" altLang="fr-FR" sz="1800">
                <a:solidFill>
                  <a:srgbClr val="FF0000"/>
                </a:solidFill>
              </a:rPr>
              <a:t>Photo </a:t>
            </a:r>
            <a:r>
              <a:rPr lang="fr-FR" altLang="fr-FR" sz="1800" i="1">
                <a:solidFill>
                  <a:srgbClr val="FF0000"/>
                </a:solidFill>
              </a:rPr>
              <a:t>Oceanium.</a:t>
            </a:r>
          </a:p>
          <a:p>
            <a:pPr algn="ctr" eaLnBrk="1" hangingPunct="1">
              <a:lnSpc>
                <a:spcPct val="100000"/>
              </a:lnSpc>
              <a:spcBef>
                <a:spcPct val="0"/>
              </a:spcBef>
              <a:buFontTx/>
              <a:buNone/>
            </a:pPr>
            <a:r>
              <a:rPr lang="fr-FR" altLang="fr-FR" sz="1200">
                <a:solidFill>
                  <a:srgbClr val="FF0000"/>
                </a:solidFill>
              </a:rPr>
              <a:t>Source image : </a:t>
            </a:r>
            <a:r>
              <a:rPr lang="fr-FR" altLang="fr-FR" sz="1200">
                <a:solidFill>
                  <a:srgbClr val="FF0000"/>
                </a:solidFill>
                <a:hlinkClick r:id="rId2"/>
              </a:rPr>
              <a:t>https://planetevivante.wordpress.com/2009/01/09/renaissance-de-la-mangrove-en-casamance-senegal/</a:t>
            </a:r>
            <a:r>
              <a:rPr lang="fr-FR" altLang="fr-FR" sz="1200">
                <a:solidFill>
                  <a:srgbClr val="FF0000"/>
                </a:solidFill>
              </a:rPr>
              <a:t> </a:t>
            </a:r>
          </a:p>
        </p:txBody>
      </p:sp>
      <p:pic>
        <p:nvPicPr>
          <p:cNvPr id="1639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2740025"/>
            <a:ext cx="360838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738" y="2740025"/>
            <a:ext cx="4059237"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ZoneTexte 10"/>
          <p:cNvSpPr txBox="1">
            <a:spLocks noChangeArrowheads="1"/>
          </p:cNvSpPr>
          <p:nvPr/>
        </p:nvSpPr>
        <p:spPr bwMode="auto">
          <a:xfrm>
            <a:off x="8497888" y="5130800"/>
            <a:ext cx="3400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a:solidFill>
                  <a:srgbClr val="FF0000"/>
                </a:solidFill>
              </a:rPr>
              <a:t>Coupe de bois de </a:t>
            </a:r>
            <a:r>
              <a:rPr lang="fr-FR" altLang="fr-FR" sz="1800" i="1">
                <a:solidFill>
                  <a:srgbClr val="FF0000"/>
                </a:solidFill>
              </a:rPr>
              <a:t>Rhizophora</a:t>
            </a:r>
            <a:r>
              <a:rPr lang="fr-FR" altLang="fr-FR" sz="1800">
                <a:solidFill>
                  <a:srgbClr val="FF0000"/>
                </a:solidFill>
              </a:rPr>
              <a:t>, pas de repousse.</a:t>
            </a:r>
          </a:p>
          <a:p>
            <a:pPr algn="ctr" eaLnBrk="1" hangingPunct="1">
              <a:lnSpc>
                <a:spcPct val="100000"/>
              </a:lnSpc>
              <a:spcBef>
                <a:spcPct val="0"/>
              </a:spcBef>
              <a:buFontTx/>
              <a:buNone/>
            </a:pPr>
            <a:r>
              <a:rPr lang="fr-FR" altLang="fr-FR" sz="1200">
                <a:solidFill>
                  <a:srgbClr val="FF0000"/>
                </a:solidFill>
              </a:rPr>
              <a:t>Source image : FORMAD Environnement</a:t>
            </a:r>
          </a:p>
        </p:txBody>
      </p:sp>
      <p:pic>
        <p:nvPicPr>
          <p:cNvPr id="16394"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59863" y="2422525"/>
            <a:ext cx="23701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83643" y="165847"/>
            <a:ext cx="1080247" cy="242187"/>
          </a:xfrm>
        </p:spPr>
        <p:txBody>
          <a:bodyPr/>
          <a:lstStyle/>
          <a:p>
            <a:pPr>
              <a:defRPr/>
            </a:pPr>
            <a:fld id="{C5E4E61B-8B82-470A-979A-E8504A399FDB}" type="slidenum">
              <a:rPr lang="fr-FR" smtClean="0"/>
              <a:pPr>
                <a:defRPr/>
              </a:pPr>
              <a:t>16</a:t>
            </a:fld>
            <a:endParaRPr lang="fr-FR" dirty="0"/>
          </a:p>
        </p:txBody>
      </p:sp>
      <p:sp>
        <p:nvSpPr>
          <p:cNvPr id="3" name="Rectangle 2"/>
          <p:cNvSpPr/>
          <p:nvPr/>
        </p:nvSpPr>
        <p:spPr>
          <a:xfrm>
            <a:off x="393881" y="6029229"/>
            <a:ext cx="2904064" cy="461665"/>
          </a:xfrm>
          <a:prstGeom prst="rect">
            <a:avLst/>
          </a:prstGeom>
        </p:spPr>
        <p:txBody>
          <a:bodyPr wrap="none">
            <a:spAutoFit/>
          </a:bodyPr>
          <a:lstStyle/>
          <a:p>
            <a:pPr algn="ctr"/>
            <a:r>
              <a:rPr lang="fr-FR" sz="1200" dirty="0">
                <a:solidFill>
                  <a:srgbClr val="FF0000"/>
                </a:solidFill>
              </a:rPr>
              <a:t>Feu de forêt dans la mangrove (au Guyana).</a:t>
            </a:r>
          </a:p>
          <a:p>
            <a:pPr algn="ctr"/>
            <a:r>
              <a:rPr lang="fr-FR" sz="1200" dirty="0">
                <a:solidFill>
                  <a:srgbClr val="FF0000"/>
                </a:solidFill>
              </a:rPr>
              <a:t>A cause de l’homme.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43" y="3606861"/>
            <a:ext cx="3333750" cy="2362200"/>
          </a:xfrm>
          <a:prstGeom prst="rect">
            <a:avLst/>
          </a:prstGeom>
        </p:spPr>
      </p:pic>
      <p:sp>
        <p:nvSpPr>
          <p:cNvPr id="6" name="ZoneTexte 3"/>
          <p:cNvSpPr txBox="1">
            <a:spLocks noChangeArrowheads="1"/>
          </p:cNvSpPr>
          <p:nvPr/>
        </p:nvSpPr>
        <p:spPr bwMode="auto">
          <a:xfrm>
            <a:off x="312738" y="647144"/>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FF0000"/>
                </a:solidFill>
              </a:rPr>
              <a:t>13.  </a:t>
            </a:r>
            <a:r>
              <a:rPr lang="fr-FR" altLang="fr-FR" sz="1800" b="1" dirty="0">
                <a:solidFill>
                  <a:srgbClr val="FF0000"/>
                </a:solidFill>
              </a:rPr>
              <a:t>Menaces sur la mangrove (suite et fin)</a:t>
            </a:r>
            <a:endParaRPr lang="fr-FR" altLang="fr-FR" sz="1800" dirty="0">
              <a:solidFill>
                <a:srgbClr val="FF0000"/>
              </a:solidFill>
            </a:endParaRPr>
          </a:p>
        </p:txBody>
      </p:sp>
      <p:sp>
        <p:nvSpPr>
          <p:cNvPr id="7" name="Rectangle 6"/>
          <p:cNvSpPr/>
          <p:nvPr/>
        </p:nvSpPr>
        <p:spPr>
          <a:xfrm>
            <a:off x="283643" y="2933776"/>
            <a:ext cx="3579313" cy="461665"/>
          </a:xfrm>
          <a:prstGeom prst="rect">
            <a:avLst/>
          </a:prstGeom>
        </p:spPr>
        <p:txBody>
          <a:bodyPr wrap="none">
            <a:spAutoFit/>
          </a:bodyPr>
          <a:lstStyle/>
          <a:p>
            <a:pPr algn="ctr"/>
            <a:r>
              <a:rPr lang="fr-FR" sz="1200" dirty="0">
                <a:solidFill>
                  <a:srgbClr val="FF0000"/>
                </a:solidFill>
              </a:rPr>
              <a:t>Stocks de rondins de palétuviers coupés pour leur bois</a:t>
            </a:r>
          </a:p>
          <a:p>
            <a:pPr algn="ctr"/>
            <a:r>
              <a:rPr lang="fr-FR" sz="1200" dirty="0">
                <a:solidFill>
                  <a:srgbClr val="FF0000"/>
                </a:solidFill>
              </a:rPr>
              <a:t>(au Guyana).</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38" y="1769021"/>
            <a:ext cx="3714750" cy="1085850"/>
          </a:xfrm>
          <a:prstGeom prst="rect">
            <a:avLst/>
          </a:prstGeom>
        </p:spPr>
      </p:pic>
      <p:sp>
        <p:nvSpPr>
          <p:cNvPr id="9" name="ZoneTexte 2"/>
          <p:cNvSpPr txBox="1">
            <a:spLocks noChangeArrowheads="1"/>
          </p:cNvSpPr>
          <p:nvPr/>
        </p:nvSpPr>
        <p:spPr bwMode="auto">
          <a:xfrm>
            <a:off x="3762375" y="192088"/>
            <a:ext cx="343376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488" y="3471020"/>
            <a:ext cx="3693513" cy="2575622"/>
          </a:xfrm>
          <a:prstGeom prst="rect">
            <a:avLst/>
          </a:prstGeom>
        </p:spPr>
      </p:pic>
      <p:sp>
        <p:nvSpPr>
          <p:cNvPr id="11" name="ZoneTexte 10"/>
          <p:cNvSpPr txBox="1"/>
          <p:nvPr/>
        </p:nvSpPr>
        <p:spPr>
          <a:xfrm>
            <a:off x="3955990" y="6059868"/>
            <a:ext cx="3765012" cy="646331"/>
          </a:xfrm>
          <a:prstGeom prst="rect">
            <a:avLst/>
          </a:prstGeom>
          <a:noFill/>
        </p:spPr>
        <p:txBody>
          <a:bodyPr wrap="square" rtlCol="0">
            <a:spAutoFit/>
          </a:bodyPr>
          <a:lstStyle/>
          <a:p>
            <a:pPr algn="ctr"/>
            <a:r>
              <a:rPr lang="fr-FR" sz="1200" dirty="0">
                <a:solidFill>
                  <a:srgbClr val="FF0000"/>
                </a:solidFill>
              </a:rPr>
              <a:t>↑ Mangrove à </a:t>
            </a:r>
            <a:r>
              <a:rPr lang="fr-FR" sz="1200" i="1" dirty="0" err="1">
                <a:solidFill>
                  <a:srgbClr val="FF0000"/>
                </a:solidFill>
              </a:rPr>
              <a:t>Sonneratia</a:t>
            </a:r>
            <a:r>
              <a:rPr lang="fr-FR" sz="1200" dirty="0">
                <a:solidFill>
                  <a:srgbClr val="FF0000"/>
                </a:solidFill>
              </a:rPr>
              <a:t> très « attaqué » par l’homme, pour la récolte du bois de feux (sur la route entre Tuléar et </a:t>
            </a:r>
            <a:r>
              <a:rPr lang="fr-FR" sz="1200" dirty="0" err="1">
                <a:solidFill>
                  <a:srgbClr val="FF0000"/>
                </a:solidFill>
              </a:rPr>
              <a:t>Ifaty</a:t>
            </a:r>
            <a:r>
              <a:rPr lang="fr-FR" sz="1200" dirty="0">
                <a:solidFill>
                  <a:srgbClr val="FF0000"/>
                </a:solidFill>
              </a:rPr>
              <a:t>. Côte Ouest de Madagascar).</a:t>
            </a:r>
          </a:p>
        </p:txBody>
      </p:sp>
      <p:sp>
        <p:nvSpPr>
          <p:cNvPr id="14" name="ZoneTexte 13"/>
          <p:cNvSpPr txBox="1"/>
          <p:nvPr/>
        </p:nvSpPr>
        <p:spPr>
          <a:xfrm>
            <a:off x="4324280" y="2732256"/>
            <a:ext cx="2784017" cy="461665"/>
          </a:xfrm>
          <a:prstGeom prst="rect">
            <a:avLst/>
          </a:prstGeom>
          <a:noFill/>
        </p:spPr>
        <p:txBody>
          <a:bodyPr wrap="square" rtlCol="0">
            <a:spAutoFit/>
          </a:bodyPr>
          <a:lstStyle/>
          <a:p>
            <a:pPr algn="ctr"/>
            <a:r>
              <a:rPr lang="fr-FR" sz="1200" dirty="0">
                <a:solidFill>
                  <a:srgbClr val="FF0000"/>
                </a:solidFill>
              </a:rPr>
              <a:t>Arasement / nivellement d’une mangrove, à </a:t>
            </a:r>
            <a:r>
              <a:rPr lang="fr-FR" sz="1200" dirty="0" err="1">
                <a:solidFill>
                  <a:srgbClr val="FF0000"/>
                </a:solidFill>
              </a:rPr>
              <a:t>Tahun</a:t>
            </a:r>
            <a:r>
              <a:rPr lang="fr-FR" sz="1200" dirty="0">
                <a:solidFill>
                  <a:srgbClr val="FF0000"/>
                </a:solidFill>
              </a:rPr>
              <a:t> </a:t>
            </a:r>
            <a:r>
              <a:rPr lang="fr-FR" sz="1200" dirty="0" err="1">
                <a:solidFill>
                  <a:srgbClr val="FF0000"/>
                </a:solidFill>
              </a:rPr>
              <a:t>anggaran</a:t>
            </a:r>
            <a:r>
              <a:rPr lang="fr-FR" sz="1200" dirty="0">
                <a:solidFill>
                  <a:srgbClr val="FF0000"/>
                </a:solidFill>
              </a:rPr>
              <a:t> (Indonésie)</a:t>
            </a: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565" y="1280755"/>
            <a:ext cx="1981200" cy="1438275"/>
          </a:xfrm>
          <a:prstGeom prst="rect">
            <a:avLst/>
          </a:prstGeom>
        </p:spPr>
      </p:pic>
      <p:sp>
        <p:nvSpPr>
          <p:cNvPr id="16" name="ZoneTexte 15"/>
          <p:cNvSpPr txBox="1"/>
          <p:nvPr/>
        </p:nvSpPr>
        <p:spPr>
          <a:xfrm>
            <a:off x="7221089" y="2150734"/>
            <a:ext cx="4823011" cy="1200329"/>
          </a:xfrm>
          <a:prstGeom prst="rect">
            <a:avLst/>
          </a:prstGeom>
          <a:noFill/>
        </p:spPr>
        <p:txBody>
          <a:bodyPr wrap="square" rtlCol="0">
            <a:spAutoFit/>
          </a:bodyPr>
          <a:lstStyle/>
          <a:p>
            <a:pPr algn="just"/>
            <a:r>
              <a:rPr lang="fr-FR" sz="1200" dirty="0">
                <a:solidFill>
                  <a:srgbClr val="FF0000"/>
                </a:solidFill>
              </a:rPr>
              <a:t>Les coupes à blanc pour la production de charbon de bois met les villages face aux risques de l'augmentation de l’impact des vagues, du vent et des inondations. Les villages le long du côté ouest (au vent) de cette île, en Indonésie, ont tous connu des inondations. Elles ont augmenté en raison de la coupe à blanc des mangroves côtières; pour la production de charbon de bois et le développement de bassins piscicoles.</a:t>
            </a:r>
          </a:p>
        </p:txBody>
      </p:sp>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3169" y="149644"/>
            <a:ext cx="2914650" cy="1943100"/>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3169" y="3486664"/>
            <a:ext cx="3308346" cy="2067716"/>
          </a:xfrm>
          <a:prstGeom prst="rect">
            <a:avLst/>
          </a:prstGeom>
        </p:spPr>
      </p:pic>
      <p:sp>
        <p:nvSpPr>
          <p:cNvPr id="20" name="ZoneTexte 19"/>
          <p:cNvSpPr txBox="1"/>
          <p:nvPr/>
        </p:nvSpPr>
        <p:spPr>
          <a:xfrm>
            <a:off x="7917629" y="5554380"/>
            <a:ext cx="4126472" cy="1200329"/>
          </a:xfrm>
          <a:prstGeom prst="rect">
            <a:avLst/>
          </a:prstGeom>
          <a:noFill/>
        </p:spPr>
        <p:txBody>
          <a:bodyPr wrap="square" rtlCol="0">
            <a:spAutoFit/>
          </a:bodyPr>
          <a:lstStyle/>
          <a:p>
            <a:pPr algn="just"/>
            <a:r>
              <a:rPr lang="fr-FR" sz="1200" dirty="0">
                <a:solidFill>
                  <a:srgbClr val="008000"/>
                </a:solidFill>
              </a:rPr>
              <a:t>Pour éviter la </a:t>
            </a:r>
            <a:r>
              <a:rPr lang="fr-FR" sz="1200" dirty="0">
                <a:solidFill>
                  <a:srgbClr val="FF0000"/>
                </a:solidFill>
              </a:rPr>
              <a:t>surexploitation du bois des mangroves</a:t>
            </a:r>
            <a:r>
              <a:rPr lang="fr-FR" sz="1200" dirty="0">
                <a:solidFill>
                  <a:srgbClr val="008000"/>
                </a:solidFill>
              </a:rPr>
              <a:t>, certaines ONG apprennent à construire et à utiliser des cuiseurs performants et économes en bois. </a:t>
            </a:r>
            <a:r>
              <a:rPr lang="fr-FR" sz="1200" b="1" dirty="0">
                <a:solidFill>
                  <a:srgbClr val="008000"/>
                </a:solidFill>
              </a:rPr>
              <a:t>Ces initiatives peuvent contribuer encore plus à ce que les communautés locales s’engagent encore plus dans la préservation de leur mangrove</a:t>
            </a:r>
            <a:r>
              <a:rPr lang="fr-FR" sz="1200" dirty="0">
                <a:solidFill>
                  <a:srgbClr val="008000"/>
                </a:solidFill>
              </a:rPr>
              <a:t>.</a:t>
            </a:r>
          </a:p>
        </p:txBody>
      </p:sp>
    </p:spTree>
    <p:extLst>
      <p:ext uri="{BB962C8B-B14F-4D97-AF65-F5344CB8AC3E}">
        <p14:creationId xmlns:p14="http://schemas.microsoft.com/office/powerpoint/2010/main" val="38318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37650" y="212725"/>
            <a:ext cx="2743200" cy="365125"/>
          </a:xfrm>
        </p:spPr>
        <p:txBody>
          <a:bodyPr/>
          <a:lstStyle/>
          <a:p>
            <a:pPr>
              <a:defRPr/>
            </a:pPr>
            <a:fld id="{1DAAFD0B-503C-4B31-8ACD-D02825E246FB}" type="slidenum">
              <a:rPr lang="fr-FR"/>
              <a:pPr>
                <a:defRPr/>
              </a:pPr>
              <a:t>17</a:t>
            </a:fld>
            <a:endParaRPr lang="fr-FR" dirty="0"/>
          </a:p>
        </p:txBody>
      </p:sp>
      <p:sp>
        <p:nvSpPr>
          <p:cNvPr id="17411" name="ZoneTexte 2"/>
          <p:cNvSpPr txBox="1">
            <a:spLocks noChangeArrowheads="1"/>
          </p:cNvSpPr>
          <p:nvPr/>
        </p:nvSpPr>
        <p:spPr bwMode="auto">
          <a:xfrm>
            <a:off x="4321175" y="180975"/>
            <a:ext cx="4062413"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7412" name="ZoneTexte 3"/>
          <p:cNvSpPr txBox="1">
            <a:spLocks noChangeArrowheads="1"/>
          </p:cNvSpPr>
          <p:nvPr/>
        </p:nvSpPr>
        <p:spPr bwMode="auto">
          <a:xfrm>
            <a:off x="333375" y="688975"/>
            <a:ext cx="3433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14. </a:t>
            </a:r>
            <a:r>
              <a:rPr lang="fr-FR" altLang="fr-FR" sz="1800" b="1">
                <a:solidFill>
                  <a:srgbClr val="008000"/>
                </a:solidFill>
              </a:rPr>
              <a:t>Les mangroves de Madagascar</a:t>
            </a:r>
            <a:endParaRPr lang="fr-FR" altLang="fr-FR" sz="1800">
              <a:solidFill>
                <a:srgbClr val="008000"/>
              </a:solidFill>
            </a:endParaRPr>
          </a:p>
        </p:txBody>
      </p:sp>
      <p:sp>
        <p:nvSpPr>
          <p:cNvPr id="17413" name="ZoneTexte 4"/>
          <p:cNvSpPr txBox="1">
            <a:spLocks noChangeArrowheads="1"/>
          </p:cNvSpPr>
          <p:nvPr/>
        </p:nvSpPr>
        <p:spPr bwMode="auto">
          <a:xfrm>
            <a:off x="333375" y="1216025"/>
            <a:ext cx="1143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eaLnBrk="1" hangingPunct="1">
              <a:lnSpc>
                <a:spcPct val="100000"/>
              </a:lnSpc>
              <a:spcBef>
                <a:spcPct val="0"/>
              </a:spcBef>
            </a:pPr>
            <a:r>
              <a:rPr lang="fr-FR" altLang="fr-FR" sz="1800" dirty="0">
                <a:solidFill>
                  <a:srgbClr val="008000"/>
                </a:solidFill>
              </a:rPr>
              <a:t>Les mangroves de Madagascar appartiennent par leur flore au domaine oriental </a:t>
            </a:r>
            <a:r>
              <a:rPr lang="fr-FR" altLang="fr-FR" sz="1800" dirty="0" err="1">
                <a:solidFill>
                  <a:srgbClr val="008000"/>
                </a:solidFill>
              </a:rPr>
              <a:t>indo-Pacifique</a:t>
            </a:r>
            <a:r>
              <a:rPr lang="fr-FR" altLang="fr-FR" sz="1800" dirty="0">
                <a:solidFill>
                  <a:srgbClr val="008000"/>
                </a:solidFill>
              </a:rPr>
              <a:t>. Elles sont floristiquement semblables à celles de l'Afrique orientale.</a:t>
            </a:r>
          </a:p>
          <a:p>
            <a:pPr marL="285750" indent="-285750" algn="just" eaLnBrk="1" hangingPunct="1">
              <a:lnSpc>
                <a:spcPct val="100000"/>
              </a:lnSpc>
              <a:spcBef>
                <a:spcPct val="0"/>
              </a:spcBef>
            </a:pPr>
            <a:r>
              <a:rPr lang="fr-FR" altLang="fr-FR" sz="1800" dirty="0">
                <a:solidFill>
                  <a:srgbClr val="008000"/>
                </a:solidFill>
              </a:rPr>
              <a:t>A Madagascar, la mangrove occupe 0.3-0.4 </a:t>
            </a:r>
            <a:r>
              <a:rPr lang="fr-FR" altLang="fr-FR" sz="1800" dirty="0" err="1">
                <a:solidFill>
                  <a:srgbClr val="008000"/>
                </a:solidFill>
              </a:rPr>
              <a:t>Mha</a:t>
            </a:r>
            <a:r>
              <a:rPr lang="fr-FR" altLang="fr-FR" sz="1800" dirty="0">
                <a:solidFill>
                  <a:srgbClr val="008000"/>
                </a:solidFill>
              </a:rPr>
              <a:t> (</a:t>
            </a:r>
            <a:r>
              <a:rPr lang="fr-FR" altLang="fr-FR" sz="1800" dirty="0">
                <a:solidFill>
                  <a:srgbClr val="FF0000"/>
                </a:solidFill>
              </a:rPr>
              <a:t>mais elle est en déclin</a:t>
            </a:r>
            <a:r>
              <a:rPr lang="fr-FR" altLang="fr-FR" sz="1800" dirty="0">
                <a:solidFill>
                  <a:srgbClr val="008000"/>
                </a:solidFill>
              </a:rPr>
              <a:t>).</a:t>
            </a:r>
          </a:p>
        </p:txBody>
      </p:sp>
      <p:sp>
        <p:nvSpPr>
          <p:cNvPr id="17414" name="ZoneTexte 6"/>
          <p:cNvSpPr txBox="1">
            <a:spLocks noChangeArrowheads="1"/>
          </p:cNvSpPr>
          <p:nvPr/>
        </p:nvSpPr>
        <p:spPr bwMode="auto">
          <a:xfrm>
            <a:off x="31750" y="5765800"/>
            <a:ext cx="424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Source : </a:t>
            </a:r>
            <a:r>
              <a:rPr lang="fr-FR" altLang="fr-FR" sz="1200">
                <a:solidFill>
                  <a:srgbClr val="008000"/>
                </a:solidFill>
                <a:hlinkClick r:id="rId2"/>
              </a:rPr>
              <a:t>http://www.routard.com/photos/madagascar/35443-promenade_chargee_dans_la_mangrove.htm</a:t>
            </a:r>
            <a:r>
              <a:rPr lang="fr-FR" altLang="fr-FR" sz="1200">
                <a:solidFill>
                  <a:srgbClr val="008000"/>
                </a:solidFill>
              </a:rPr>
              <a:t> </a:t>
            </a:r>
          </a:p>
        </p:txBody>
      </p:sp>
      <p:pic>
        <p:nvPicPr>
          <p:cNvPr id="1741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025" y="35147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33321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3138488"/>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ZoneTexte 10"/>
          <p:cNvSpPr txBox="1">
            <a:spLocks noChangeArrowheads="1"/>
          </p:cNvSpPr>
          <p:nvPr/>
        </p:nvSpPr>
        <p:spPr bwMode="auto">
          <a:xfrm>
            <a:off x="4281488" y="5075238"/>
            <a:ext cx="3800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Dans la mangrove de l'île Sainte-Marie. Source : </a:t>
            </a:r>
            <a:r>
              <a:rPr lang="fr-FR" altLang="fr-FR" sz="1200">
                <a:solidFill>
                  <a:srgbClr val="008000"/>
                </a:solidFill>
                <a:hlinkClick r:id="rId6"/>
              </a:rPr>
              <a:t>http://omalareunion.over-blog.com/2014/11/chroniques-malgaches-15-de-tamatave-a-l-ile-sainte-marie.html</a:t>
            </a:r>
            <a:r>
              <a:rPr lang="fr-FR" altLang="fr-FR" sz="1200">
                <a:solidFill>
                  <a:srgbClr val="008000"/>
                </a:solidFill>
              </a:rPr>
              <a:t> </a:t>
            </a:r>
          </a:p>
        </p:txBody>
      </p:sp>
      <p:sp>
        <p:nvSpPr>
          <p:cNvPr id="17419" name="ZoneTexte 11"/>
          <p:cNvSpPr txBox="1">
            <a:spLocks noChangeArrowheads="1"/>
          </p:cNvSpPr>
          <p:nvPr/>
        </p:nvSpPr>
        <p:spPr bwMode="auto">
          <a:xfrm>
            <a:off x="8275638" y="5257800"/>
            <a:ext cx="3497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t-BR" altLang="fr-FR" sz="1200">
                <a:solidFill>
                  <a:srgbClr val="008000"/>
                </a:solidFill>
              </a:rPr>
              <a:t>Mangrove près de Tsangajoly, région de Toliara, Madagascar (19°50’S - 44°31’E).</a:t>
            </a:r>
            <a:r>
              <a:rPr lang="fr-FR" altLang="fr-FR" sz="1200">
                <a:solidFill>
                  <a:srgbClr val="008000"/>
                </a:solidFill>
              </a:rPr>
              <a:t> Source : </a:t>
            </a:r>
            <a:r>
              <a:rPr lang="fr-FR" altLang="fr-FR" sz="1200">
                <a:solidFill>
                  <a:srgbClr val="008000"/>
                </a:solidFill>
                <a:hlinkClick r:id="rId7"/>
              </a:rPr>
              <a:t>http://www.yannarthusbertran</a:t>
            </a:r>
            <a:r>
              <a:rPr lang="fr-FR" altLang="fr-FR" sz="1200">
                <a:hlinkClick r:id="rId7"/>
              </a:rPr>
              <a:t>d2.org/index.php?option=com_datsogallery&amp;Itemid=27&amp;func=detail&amp;catid=60&amp;id=2109&amp;l=1440</a:t>
            </a:r>
            <a:r>
              <a:rPr lang="fr-FR" altLang="fr-FR" sz="1200"/>
              <a:t> </a:t>
            </a:r>
            <a:endParaRPr lang="pt-BR" altLang="fr-FR" sz="1200" i="1"/>
          </a:p>
        </p:txBody>
      </p:sp>
      <p:sp>
        <p:nvSpPr>
          <p:cNvPr id="17420" name="ZoneTexte 11"/>
          <p:cNvSpPr txBox="1">
            <a:spLocks noChangeArrowheads="1"/>
          </p:cNvSpPr>
          <p:nvPr/>
        </p:nvSpPr>
        <p:spPr bwMode="auto">
          <a:xfrm>
            <a:off x="7711796" y="2175668"/>
            <a:ext cx="3927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dirty="0">
                <a:solidFill>
                  <a:srgbClr val="008000"/>
                </a:solidFill>
              </a:rPr>
              <a:t>Source : Bouillon et al., 2008. Global </a:t>
            </a:r>
            <a:r>
              <a:rPr lang="fr-FR" altLang="fr-FR" dirty="0" err="1">
                <a:solidFill>
                  <a:srgbClr val="008000"/>
                </a:solidFill>
              </a:rPr>
              <a:t>Biochemical</a:t>
            </a:r>
            <a:r>
              <a:rPr lang="fr-FR" altLang="fr-FR" dirty="0">
                <a:solidFill>
                  <a:srgbClr val="008000"/>
                </a:solidFill>
              </a:rPr>
              <a:t> Cycles, 22 (GB2013) : 1-12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79138" y="268288"/>
            <a:ext cx="962025" cy="298450"/>
          </a:xfrm>
        </p:spPr>
        <p:txBody>
          <a:bodyPr/>
          <a:lstStyle/>
          <a:p>
            <a:pPr>
              <a:defRPr/>
            </a:pPr>
            <a:fld id="{A9058898-4097-43B7-B059-7CFA14992219}" type="slidenum">
              <a:rPr lang="fr-FR"/>
              <a:pPr>
                <a:defRPr/>
              </a:pPr>
              <a:t>18</a:t>
            </a:fld>
            <a:endParaRPr lang="fr-FR" dirty="0"/>
          </a:p>
        </p:txBody>
      </p:sp>
      <p:sp>
        <p:nvSpPr>
          <p:cNvPr id="18435" name="ZoneTexte 2"/>
          <p:cNvSpPr txBox="1">
            <a:spLocks noChangeArrowheads="1"/>
          </p:cNvSpPr>
          <p:nvPr/>
        </p:nvSpPr>
        <p:spPr bwMode="auto">
          <a:xfrm>
            <a:off x="4321175" y="180975"/>
            <a:ext cx="4062413"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8436" name="ZoneTexte 3"/>
          <p:cNvSpPr txBox="1">
            <a:spLocks noChangeArrowheads="1"/>
          </p:cNvSpPr>
          <p:nvPr/>
        </p:nvSpPr>
        <p:spPr bwMode="auto">
          <a:xfrm>
            <a:off x="211138" y="319088"/>
            <a:ext cx="3446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15. </a:t>
            </a:r>
            <a:r>
              <a:rPr lang="fr-FR" altLang="fr-FR" sz="1800" b="1">
                <a:solidFill>
                  <a:srgbClr val="008000"/>
                </a:solidFill>
              </a:rPr>
              <a:t>Les palétuviers de Madagascar</a:t>
            </a:r>
            <a:endParaRPr lang="fr-FR" altLang="fr-FR" sz="1800">
              <a:solidFill>
                <a:srgbClr val="008000"/>
              </a:solidFill>
            </a:endParaRPr>
          </a:p>
        </p:txBody>
      </p:sp>
      <p:pic>
        <p:nvPicPr>
          <p:cNvPr id="18437"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3738" y="1494062"/>
            <a:ext cx="129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1454150"/>
            <a:ext cx="2419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ZoneTexte 9"/>
          <p:cNvSpPr txBox="1">
            <a:spLocks noChangeArrowheads="1"/>
          </p:cNvSpPr>
          <p:nvPr/>
        </p:nvSpPr>
        <p:spPr bwMode="auto">
          <a:xfrm>
            <a:off x="5116607" y="5035549"/>
            <a:ext cx="69319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dirty="0" err="1">
                <a:solidFill>
                  <a:srgbClr val="008000"/>
                </a:solidFill>
              </a:rPr>
              <a:t>Bruguiera</a:t>
            </a:r>
            <a:r>
              <a:rPr lang="fr-FR" altLang="fr-FR" sz="1200" i="1" dirty="0">
                <a:solidFill>
                  <a:srgbClr val="008000"/>
                </a:solidFill>
              </a:rPr>
              <a:t> </a:t>
            </a:r>
            <a:r>
              <a:rPr lang="fr-FR" altLang="fr-FR" sz="1200" i="1" dirty="0" err="1">
                <a:solidFill>
                  <a:srgbClr val="008000"/>
                </a:solidFill>
              </a:rPr>
              <a:t>gymnorhiza</a:t>
            </a:r>
            <a:r>
              <a:rPr lang="fr-FR" altLang="fr-FR" sz="1200" i="1" dirty="0">
                <a:solidFill>
                  <a:srgbClr val="008000"/>
                </a:solidFill>
              </a:rPr>
              <a:t> </a:t>
            </a:r>
            <a:r>
              <a:rPr lang="fr-FR" altLang="fr-FR" sz="1200" dirty="0" err="1">
                <a:solidFill>
                  <a:srgbClr val="008000"/>
                </a:solidFill>
              </a:rPr>
              <a:t>Lam</a:t>
            </a:r>
            <a:r>
              <a:rPr lang="fr-FR" altLang="fr-FR" sz="1200" dirty="0">
                <a:solidFill>
                  <a:srgbClr val="008000"/>
                </a:solidFill>
              </a:rPr>
              <a:t>. (malgache </a:t>
            </a:r>
            <a:r>
              <a:rPr lang="fr-FR" altLang="fr-FR" sz="1200" dirty="0" err="1">
                <a:solidFill>
                  <a:srgbClr val="008000"/>
                </a:solidFill>
              </a:rPr>
              <a:t>Tangavavy</a:t>
            </a:r>
            <a:r>
              <a:rPr lang="fr-FR" altLang="fr-FR" sz="1200" dirty="0">
                <a:solidFill>
                  <a:srgbClr val="008000"/>
                </a:solidFill>
              </a:rPr>
              <a:t>). </a:t>
            </a:r>
            <a:r>
              <a:rPr lang="fr-FR" altLang="fr-FR" sz="1200" u="sng" dirty="0">
                <a:solidFill>
                  <a:srgbClr val="008000"/>
                </a:solidFill>
              </a:rPr>
              <a:t>Famille</a:t>
            </a:r>
            <a:r>
              <a:rPr lang="fr-FR" altLang="fr-FR" sz="1200" dirty="0">
                <a:solidFill>
                  <a:srgbClr val="008000"/>
                </a:solidFill>
              </a:rPr>
              <a:t> : </a:t>
            </a:r>
            <a:r>
              <a:rPr lang="fr-FR" altLang="fr-FR" sz="1200" i="1" dirty="0" err="1">
                <a:solidFill>
                  <a:srgbClr val="008000"/>
                </a:solidFill>
              </a:rPr>
              <a:t>Rhizophoraceae</a:t>
            </a:r>
            <a:endParaRPr lang="fr-FR" altLang="fr-FR" sz="1200" i="1" dirty="0">
              <a:solidFill>
                <a:srgbClr val="008000"/>
              </a:solidFill>
            </a:endParaRPr>
          </a:p>
          <a:p>
            <a:pPr algn="ctr" eaLnBrk="1" hangingPunct="1">
              <a:lnSpc>
                <a:spcPct val="100000"/>
              </a:lnSpc>
              <a:spcBef>
                <a:spcPct val="0"/>
              </a:spcBef>
              <a:buFontTx/>
              <a:buNone/>
            </a:pPr>
            <a:r>
              <a:rPr lang="fr-FR" altLang="fr-FR" sz="1200" u="sng" dirty="0">
                <a:solidFill>
                  <a:srgbClr val="008000"/>
                </a:solidFill>
              </a:rPr>
              <a:t>Synonyme</a:t>
            </a:r>
            <a:r>
              <a:rPr lang="fr-FR" altLang="fr-FR" sz="1200" dirty="0">
                <a:solidFill>
                  <a:srgbClr val="008000"/>
                </a:solidFill>
              </a:rPr>
              <a:t> : </a:t>
            </a:r>
            <a:r>
              <a:rPr lang="fr-FR" altLang="fr-FR" sz="1200" dirty="0" err="1">
                <a:solidFill>
                  <a:srgbClr val="008000"/>
                </a:solidFill>
              </a:rPr>
              <a:t>Tangapoly</a:t>
            </a:r>
            <a:r>
              <a:rPr lang="fr-FR" altLang="fr-FR" sz="1200" dirty="0">
                <a:solidFill>
                  <a:srgbClr val="008000"/>
                </a:solidFill>
              </a:rPr>
              <a:t>, palétuvier orange [,  mangrove noire]. </a:t>
            </a:r>
            <a:r>
              <a:rPr lang="fr-FR" altLang="fr-FR" sz="1200" u="sng" dirty="0">
                <a:solidFill>
                  <a:srgbClr val="008000"/>
                </a:solidFill>
              </a:rPr>
              <a:t>Exposition</a:t>
            </a:r>
            <a:r>
              <a:rPr lang="fr-FR" altLang="fr-FR" sz="1200" dirty="0">
                <a:solidFill>
                  <a:srgbClr val="008000"/>
                </a:solidFill>
              </a:rPr>
              <a:t> : soleil à </a:t>
            </a:r>
            <a:r>
              <a:rPr lang="fr-FR" altLang="fr-FR" sz="1200" dirty="0" err="1">
                <a:solidFill>
                  <a:srgbClr val="008000"/>
                </a:solidFill>
              </a:rPr>
              <a:t>miombre</a:t>
            </a:r>
            <a:r>
              <a:rPr lang="fr-FR" altLang="fr-FR" sz="1200" dirty="0">
                <a:solidFill>
                  <a:srgbClr val="008000"/>
                </a:solidFill>
              </a:rPr>
              <a:t>.</a:t>
            </a:r>
          </a:p>
          <a:p>
            <a:pPr algn="ctr" eaLnBrk="1" hangingPunct="1">
              <a:lnSpc>
                <a:spcPct val="100000"/>
              </a:lnSpc>
              <a:spcBef>
                <a:spcPct val="0"/>
              </a:spcBef>
              <a:buFontTx/>
              <a:buNone/>
            </a:pPr>
            <a:r>
              <a:rPr lang="fr-FR" altLang="fr-FR" sz="1200" u="sng" dirty="0">
                <a:solidFill>
                  <a:srgbClr val="008000"/>
                </a:solidFill>
              </a:rPr>
              <a:t>Feuilles</a:t>
            </a:r>
            <a:r>
              <a:rPr lang="fr-FR" altLang="fr-FR" sz="1200" dirty="0">
                <a:solidFill>
                  <a:srgbClr val="008000"/>
                </a:solidFill>
              </a:rPr>
              <a:t> : </a:t>
            </a:r>
            <a:r>
              <a:rPr lang="fr-FR" sz="1200" dirty="0">
                <a:solidFill>
                  <a:srgbClr val="008000"/>
                </a:solidFill>
              </a:rPr>
              <a:t>Feuilles elliptiques, </a:t>
            </a:r>
            <a:r>
              <a:rPr lang="fr-FR" sz="1200" dirty="0">
                <a:solidFill>
                  <a:srgbClr val="008000"/>
                </a:solidFill>
                <a:hlinkClick r:id="rId4"/>
              </a:rPr>
              <a:t>coriaces</a:t>
            </a:r>
            <a:r>
              <a:rPr lang="fr-FR" sz="1200" dirty="0">
                <a:solidFill>
                  <a:srgbClr val="008000"/>
                </a:solidFill>
              </a:rPr>
              <a:t>, mesurant jusqu'à 12 cm de long, et de couleur vert pomme brillant, puis jaune avec l'âge. </a:t>
            </a:r>
            <a:r>
              <a:rPr lang="fr-FR" sz="1200" u="sng" dirty="0">
                <a:solidFill>
                  <a:srgbClr val="008000"/>
                </a:solidFill>
              </a:rPr>
              <a:t>Port / taille</a:t>
            </a:r>
            <a:r>
              <a:rPr lang="fr-FR" sz="1200" dirty="0">
                <a:solidFill>
                  <a:srgbClr val="008000"/>
                </a:solidFill>
              </a:rPr>
              <a:t> : Forme conique puis irrégulière.</a:t>
            </a:r>
            <a:r>
              <a:rPr lang="fr-FR" sz="1200" dirty="0"/>
              <a:t>  </a:t>
            </a:r>
            <a:r>
              <a:rPr lang="fr-FR" altLang="fr-FR" sz="1200" dirty="0">
                <a:solidFill>
                  <a:srgbClr val="008000"/>
                </a:solidFill>
              </a:rPr>
              <a:t>Environ 10 à 14 m [30 m] de hauteur. </a:t>
            </a:r>
          </a:p>
          <a:p>
            <a:pPr algn="ctr" eaLnBrk="1" hangingPunct="1">
              <a:lnSpc>
                <a:spcPct val="100000"/>
              </a:lnSpc>
              <a:spcBef>
                <a:spcPct val="0"/>
              </a:spcBef>
              <a:buFontTx/>
              <a:buNone/>
            </a:pPr>
            <a:r>
              <a:rPr lang="fr-FR" altLang="fr-FR" sz="1200" u="sng" dirty="0">
                <a:solidFill>
                  <a:srgbClr val="008000"/>
                </a:solidFill>
              </a:rPr>
              <a:t>Fruits</a:t>
            </a:r>
            <a:r>
              <a:rPr lang="fr-FR" altLang="fr-FR" sz="1200" dirty="0">
                <a:solidFill>
                  <a:srgbClr val="008000"/>
                </a:solidFill>
              </a:rPr>
              <a:t> : </a:t>
            </a:r>
            <a:r>
              <a:rPr lang="fr-FR" sz="1200" dirty="0">
                <a:solidFill>
                  <a:srgbClr val="008000"/>
                </a:solidFill>
              </a:rPr>
              <a:t>Fruits sous forme de baies charnues de couleur verte.</a:t>
            </a:r>
            <a:r>
              <a:rPr lang="fr-FR" sz="1200" dirty="0"/>
              <a:t> </a:t>
            </a:r>
            <a:r>
              <a:rPr lang="fr-FR" altLang="fr-FR" sz="1200" dirty="0">
                <a:solidFill>
                  <a:srgbClr val="008000"/>
                </a:solidFill>
              </a:rPr>
              <a:t>Graines germées sur l'arbre (propagules).</a:t>
            </a:r>
          </a:p>
          <a:p>
            <a:pPr algn="ctr" eaLnBrk="1" hangingPunct="1">
              <a:lnSpc>
                <a:spcPct val="100000"/>
              </a:lnSpc>
              <a:spcBef>
                <a:spcPct val="0"/>
              </a:spcBef>
              <a:buFontTx/>
              <a:buNone/>
            </a:pPr>
            <a:r>
              <a:rPr lang="fr-FR" altLang="fr-FR" sz="1200" u="sng" dirty="0">
                <a:solidFill>
                  <a:srgbClr val="008000"/>
                </a:solidFill>
              </a:rPr>
              <a:t>Fleurs</a:t>
            </a:r>
            <a:r>
              <a:rPr lang="fr-FR" altLang="fr-FR" sz="1200" dirty="0">
                <a:solidFill>
                  <a:srgbClr val="008000"/>
                </a:solidFill>
              </a:rPr>
              <a:t> : </a:t>
            </a:r>
            <a:r>
              <a:rPr lang="fr-FR" sz="1200" dirty="0">
                <a:solidFill>
                  <a:srgbClr val="008000"/>
                </a:solidFill>
              </a:rPr>
              <a:t>Fleurs solitaires d'environ 4 cm de diamètre, de couleur blanc crème, rosissant avec le soleil. </a:t>
            </a:r>
            <a:endParaRPr lang="fr-FR" altLang="fr-FR" sz="1200" dirty="0">
              <a:solidFill>
                <a:srgbClr val="008000"/>
              </a:solidFill>
            </a:endParaRPr>
          </a:p>
          <a:p>
            <a:pPr algn="ctr" eaLnBrk="1" hangingPunct="1">
              <a:lnSpc>
                <a:spcPct val="100000"/>
              </a:lnSpc>
              <a:spcBef>
                <a:spcPct val="0"/>
              </a:spcBef>
              <a:buFontTx/>
              <a:buNone/>
            </a:pPr>
            <a:r>
              <a:rPr lang="fr-FR" altLang="fr-FR" sz="1200" u="sng" dirty="0">
                <a:solidFill>
                  <a:srgbClr val="008000"/>
                </a:solidFill>
              </a:rPr>
              <a:t>Utilisation</a:t>
            </a:r>
            <a:r>
              <a:rPr lang="fr-FR" altLang="fr-FR" sz="1200" dirty="0">
                <a:solidFill>
                  <a:srgbClr val="008000"/>
                </a:solidFill>
              </a:rPr>
              <a:t> : bois de chauffe, pour être mangés, les propagules doivent être pelés, lavés, éventuellement macérés (dans la vase), râpés et longuement cuits. On relève parfois un goût amer que l'on fait disparaître en les faisant bouillir avec de la cendre. On fabrique à partir des propagules une pâte riche en protéines.</a:t>
            </a:r>
          </a:p>
        </p:txBody>
      </p:sp>
      <p:pic>
        <p:nvPicPr>
          <p:cNvPr id="18440"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892175"/>
            <a:ext cx="20002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5482" y="919014"/>
            <a:ext cx="18526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02472" y="1027113"/>
            <a:ext cx="16875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ZoneTexte 13"/>
          <p:cNvSpPr txBox="1">
            <a:spLocks noChangeArrowheads="1"/>
          </p:cNvSpPr>
          <p:nvPr/>
        </p:nvSpPr>
        <p:spPr bwMode="auto">
          <a:xfrm>
            <a:off x="211139" y="5430838"/>
            <a:ext cx="479116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a:solidFill>
                  <a:srgbClr val="008000"/>
                </a:solidFill>
              </a:rPr>
              <a:t>Ceriops</a:t>
            </a:r>
            <a:r>
              <a:rPr lang="fr-FR" altLang="fr-FR" sz="1200" i="1" dirty="0">
                <a:solidFill>
                  <a:srgbClr val="008000"/>
                </a:solidFill>
              </a:rPr>
              <a:t> tagal </a:t>
            </a:r>
            <a:r>
              <a:rPr lang="fr-FR" altLang="fr-FR" sz="1200" dirty="0">
                <a:solidFill>
                  <a:srgbClr val="008000"/>
                </a:solidFill>
              </a:rPr>
              <a:t>Arn. (malgache </a:t>
            </a:r>
            <a:r>
              <a:rPr lang="fr-FR" altLang="fr-FR" sz="1200" dirty="0" err="1">
                <a:solidFill>
                  <a:srgbClr val="008000"/>
                </a:solidFill>
              </a:rPr>
              <a:t>Tangalahy</a:t>
            </a:r>
            <a:r>
              <a:rPr lang="fr-FR" altLang="fr-FR" sz="1200" dirty="0">
                <a:solidFill>
                  <a:srgbClr val="008000"/>
                </a:solidFill>
              </a:rPr>
              <a:t>)</a:t>
            </a:r>
          </a:p>
          <a:p>
            <a:pPr algn="ctr" eaLnBrk="1" hangingPunct="1">
              <a:lnSpc>
                <a:spcPct val="100000"/>
              </a:lnSpc>
              <a:spcBef>
                <a:spcPct val="0"/>
              </a:spcBef>
              <a:buFontTx/>
              <a:buNone/>
            </a:pPr>
            <a:r>
              <a:rPr lang="fr-FR" altLang="fr-FR" sz="1200" u="sng" dirty="0">
                <a:solidFill>
                  <a:srgbClr val="008000"/>
                </a:solidFill>
              </a:rPr>
              <a:t>Famille</a:t>
            </a:r>
            <a:r>
              <a:rPr lang="fr-FR" altLang="fr-FR" sz="1200" dirty="0">
                <a:solidFill>
                  <a:srgbClr val="008000"/>
                </a:solidFill>
              </a:rPr>
              <a:t> : </a:t>
            </a:r>
            <a:r>
              <a:rPr lang="fr-FR" altLang="fr-FR" sz="1200" dirty="0" err="1">
                <a:solidFill>
                  <a:srgbClr val="008000"/>
                </a:solidFill>
              </a:rPr>
              <a:t>Rhizophoraceae</a:t>
            </a:r>
            <a:endParaRPr lang="fr-FR" altLang="fr-FR" sz="1200" dirty="0">
              <a:solidFill>
                <a:srgbClr val="008000"/>
              </a:solidFill>
            </a:endParaRPr>
          </a:p>
          <a:p>
            <a:pPr algn="ctr" eaLnBrk="1" hangingPunct="1">
              <a:lnSpc>
                <a:spcPct val="100000"/>
              </a:lnSpc>
              <a:spcBef>
                <a:spcPct val="0"/>
              </a:spcBef>
              <a:buFontTx/>
              <a:buNone/>
            </a:pPr>
            <a:r>
              <a:rPr lang="fr-FR" altLang="fr-FR" sz="1200" u="sng" dirty="0">
                <a:solidFill>
                  <a:srgbClr val="008000"/>
                </a:solidFill>
              </a:rPr>
              <a:t>Synonyme</a:t>
            </a:r>
            <a:r>
              <a:rPr lang="fr-FR" altLang="fr-FR" sz="1200" dirty="0">
                <a:solidFill>
                  <a:srgbClr val="008000"/>
                </a:solidFill>
              </a:rPr>
              <a:t> : </a:t>
            </a:r>
            <a:r>
              <a:rPr lang="fr-FR" altLang="fr-FR" sz="1200" i="1" dirty="0" err="1">
                <a:solidFill>
                  <a:srgbClr val="008000"/>
                </a:solidFill>
              </a:rPr>
              <a:t>Ceriops</a:t>
            </a:r>
            <a:r>
              <a:rPr lang="fr-FR" altLang="fr-FR" sz="1200" i="1" dirty="0">
                <a:solidFill>
                  <a:srgbClr val="008000"/>
                </a:solidFill>
              </a:rPr>
              <a:t> </a:t>
            </a:r>
            <a:r>
              <a:rPr lang="fr-FR" altLang="fr-FR" sz="1200" i="1" dirty="0" err="1">
                <a:solidFill>
                  <a:srgbClr val="008000"/>
                </a:solidFill>
              </a:rPr>
              <a:t>condolleana</a:t>
            </a:r>
            <a:r>
              <a:rPr lang="fr-FR" altLang="fr-FR" sz="1200" i="1" dirty="0">
                <a:solidFill>
                  <a:srgbClr val="008000"/>
                </a:solidFill>
              </a:rPr>
              <a:t> </a:t>
            </a:r>
            <a:r>
              <a:rPr lang="fr-FR" altLang="fr-FR" sz="1200" dirty="0">
                <a:solidFill>
                  <a:srgbClr val="008000"/>
                </a:solidFill>
              </a:rPr>
              <a:t>ou </a:t>
            </a:r>
            <a:r>
              <a:rPr lang="fr-FR" altLang="fr-FR" sz="1200" i="1" dirty="0" err="1">
                <a:solidFill>
                  <a:srgbClr val="008000"/>
                </a:solidFill>
              </a:rPr>
              <a:t>Ceriops</a:t>
            </a:r>
            <a:r>
              <a:rPr lang="fr-FR" altLang="fr-FR" sz="1200" i="1" dirty="0">
                <a:solidFill>
                  <a:srgbClr val="008000"/>
                </a:solidFill>
              </a:rPr>
              <a:t> </a:t>
            </a:r>
            <a:r>
              <a:rPr lang="fr-FR" altLang="fr-FR" sz="1200" i="1" dirty="0" err="1">
                <a:solidFill>
                  <a:srgbClr val="008000"/>
                </a:solidFill>
              </a:rPr>
              <a:t>boviniana</a:t>
            </a:r>
            <a:r>
              <a:rPr lang="fr-FR" altLang="fr-FR" sz="1200" dirty="0">
                <a:solidFill>
                  <a:srgbClr val="008000"/>
                </a:solidFill>
              </a:rPr>
              <a:t>, palétuvier jaune.</a:t>
            </a:r>
          </a:p>
          <a:p>
            <a:pPr algn="ctr" eaLnBrk="1" hangingPunct="1">
              <a:lnSpc>
                <a:spcPct val="100000"/>
              </a:lnSpc>
              <a:spcBef>
                <a:spcPct val="0"/>
              </a:spcBef>
              <a:buFontTx/>
              <a:buNone/>
            </a:pPr>
            <a:r>
              <a:rPr lang="fr-FR" altLang="fr-FR" sz="1200" u="sng" dirty="0">
                <a:solidFill>
                  <a:srgbClr val="008000"/>
                </a:solidFill>
              </a:rPr>
              <a:t>Écologie</a:t>
            </a:r>
            <a:r>
              <a:rPr lang="fr-FR" altLang="fr-FR" sz="1200" dirty="0">
                <a:solidFill>
                  <a:srgbClr val="008000"/>
                </a:solidFill>
              </a:rPr>
              <a:t> : résiste à la sécheresse</a:t>
            </a:r>
          </a:p>
          <a:p>
            <a:pPr algn="ctr" eaLnBrk="1" hangingPunct="1">
              <a:lnSpc>
                <a:spcPct val="100000"/>
              </a:lnSpc>
              <a:spcBef>
                <a:spcPct val="0"/>
              </a:spcBef>
              <a:buFontTx/>
              <a:buNone/>
            </a:pPr>
            <a:r>
              <a:rPr lang="fr-FR" altLang="fr-FR" sz="1200" u="sng" dirty="0">
                <a:solidFill>
                  <a:srgbClr val="008000"/>
                </a:solidFill>
              </a:rPr>
              <a:t>Pneumatophores</a:t>
            </a:r>
            <a:r>
              <a:rPr lang="fr-FR" altLang="fr-FR" sz="1200" dirty="0">
                <a:solidFill>
                  <a:srgbClr val="008000"/>
                </a:solidFill>
              </a:rPr>
              <a:t> : coudés</a:t>
            </a:r>
          </a:p>
          <a:p>
            <a:pPr algn="ctr" eaLnBrk="1" hangingPunct="1">
              <a:lnSpc>
                <a:spcPct val="100000"/>
              </a:lnSpc>
              <a:spcBef>
                <a:spcPct val="0"/>
              </a:spcBef>
              <a:buFontTx/>
              <a:buNone/>
            </a:pPr>
            <a:r>
              <a:rPr lang="fr-FR" altLang="fr-FR" sz="1200" u="sng" dirty="0">
                <a:solidFill>
                  <a:srgbClr val="008000"/>
                </a:solidFill>
              </a:rPr>
              <a:t>Utilisation</a:t>
            </a:r>
            <a:r>
              <a:rPr lang="fr-FR" altLang="fr-FR" sz="1200" dirty="0">
                <a:solidFill>
                  <a:srgbClr val="008000"/>
                </a:solidFill>
              </a:rPr>
              <a:t> : mât de pirogue, maison, chaise, table, lit, charbon, clôture, bois de chauffe, chaux.</a:t>
            </a:r>
          </a:p>
        </p:txBody>
      </p:sp>
      <p:pic>
        <p:nvPicPr>
          <p:cNvPr id="18444"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05463" y="2854325"/>
            <a:ext cx="13525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ZoneTexte 15"/>
          <p:cNvSpPr txBox="1">
            <a:spLocks noChangeArrowheads="1"/>
          </p:cNvSpPr>
          <p:nvPr/>
        </p:nvSpPr>
        <p:spPr bwMode="auto">
          <a:xfrm>
            <a:off x="5665788" y="4757738"/>
            <a:ext cx="1247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Tronc rougeâtre.</a:t>
            </a:r>
          </a:p>
        </p:txBody>
      </p:sp>
      <p:pic>
        <p:nvPicPr>
          <p:cNvPr id="18446" name="Imag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87894" y="792162"/>
            <a:ext cx="8953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ZoneTexte 17"/>
          <p:cNvSpPr txBox="1">
            <a:spLocks noChangeArrowheads="1"/>
          </p:cNvSpPr>
          <p:nvPr/>
        </p:nvSpPr>
        <p:spPr bwMode="auto">
          <a:xfrm>
            <a:off x="10983516" y="3978255"/>
            <a:ext cx="1104106"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 Propagules courtes, larges avec des côtes</a:t>
            </a:r>
          </a:p>
        </p:txBody>
      </p:sp>
      <p:pic>
        <p:nvPicPr>
          <p:cNvPr id="18448" name="Imag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765550"/>
            <a:ext cx="15049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Imag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3925" y="3757612"/>
            <a:ext cx="1704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ZoneTexte 20"/>
          <p:cNvSpPr txBox="1">
            <a:spLocks noChangeArrowheads="1"/>
          </p:cNvSpPr>
          <p:nvPr/>
        </p:nvSpPr>
        <p:spPr bwMode="auto">
          <a:xfrm>
            <a:off x="1136650" y="5129212"/>
            <a:ext cx="122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Propagules</a:t>
            </a:r>
          </a:p>
        </p:txBody>
      </p:sp>
      <p:sp>
        <p:nvSpPr>
          <p:cNvPr id="18451" name="ZoneTexte 21"/>
          <p:cNvSpPr txBox="1">
            <a:spLocks noChangeArrowheads="1"/>
          </p:cNvSpPr>
          <p:nvPr/>
        </p:nvSpPr>
        <p:spPr bwMode="auto">
          <a:xfrm>
            <a:off x="3027362" y="5153025"/>
            <a:ext cx="1220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Feuilles</a:t>
            </a:r>
          </a:p>
        </p:txBody>
      </p:sp>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8555" y="130175"/>
            <a:ext cx="2162175" cy="1323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33375" y="180975"/>
            <a:ext cx="962025" cy="298450"/>
          </a:xfrm>
        </p:spPr>
        <p:txBody>
          <a:bodyPr/>
          <a:lstStyle/>
          <a:p>
            <a:pPr>
              <a:defRPr/>
            </a:pPr>
            <a:fld id="{7630E78D-42AC-4795-839A-6EA496D71488}" type="slidenum">
              <a:rPr lang="fr-FR"/>
              <a:pPr>
                <a:defRPr/>
              </a:pPr>
              <a:t>19</a:t>
            </a:fld>
            <a:endParaRPr lang="fr-FR" dirty="0"/>
          </a:p>
        </p:txBody>
      </p:sp>
      <p:sp>
        <p:nvSpPr>
          <p:cNvPr id="19459" name="ZoneTexte 2"/>
          <p:cNvSpPr txBox="1">
            <a:spLocks noChangeArrowheads="1"/>
          </p:cNvSpPr>
          <p:nvPr/>
        </p:nvSpPr>
        <p:spPr bwMode="auto">
          <a:xfrm>
            <a:off x="4321175" y="180975"/>
            <a:ext cx="4062413"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9460" name="ZoneTexte 3"/>
          <p:cNvSpPr txBox="1">
            <a:spLocks noChangeArrowheads="1"/>
          </p:cNvSpPr>
          <p:nvPr/>
        </p:nvSpPr>
        <p:spPr bwMode="auto">
          <a:xfrm>
            <a:off x="333375" y="688975"/>
            <a:ext cx="410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15. </a:t>
            </a:r>
            <a:r>
              <a:rPr lang="fr-FR" altLang="fr-FR" sz="1800" b="1">
                <a:solidFill>
                  <a:srgbClr val="008000"/>
                </a:solidFill>
              </a:rPr>
              <a:t>Les palétuviers de Madagascar (suite)</a:t>
            </a:r>
            <a:endParaRPr lang="fr-FR" altLang="fr-FR" sz="1800">
              <a:solidFill>
                <a:srgbClr val="008000"/>
              </a:solidFill>
            </a:endParaRPr>
          </a:p>
        </p:txBody>
      </p:sp>
      <p:pic>
        <p:nvPicPr>
          <p:cNvPr id="19461"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5575" y="171450"/>
            <a:ext cx="294005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ZoneTexte 6"/>
          <p:cNvSpPr txBox="1">
            <a:spLocks noChangeArrowheads="1"/>
          </p:cNvSpPr>
          <p:nvPr/>
        </p:nvSpPr>
        <p:spPr bwMode="auto">
          <a:xfrm>
            <a:off x="8842375" y="5106988"/>
            <a:ext cx="3200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dirty="0" err="1">
                <a:solidFill>
                  <a:srgbClr val="008000"/>
                </a:solidFill>
              </a:rPr>
              <a:t>Avicennia</a:t>
            </a:r>
            <a:r>
              <a:rPr lang="fr-FR" altLang="fr-FR" sz="1200" i="1" dirty="0">
                <a:solidFill>
                  <a:srgbClr val="008000"/>
                </a:solidFill>
              </a:rPr>
              <a:t> marina </a:t>
            </a:r>
            <a:r>
              <a:rPr lang="fr-FR" altLang="fr-FR" sz="1200" dirty="0" err="1">
                <a:solidFill>
                  <a:srgbClr val="008000"/>
                </a:solidFill>
              </a:rPr>
              <a:t>Forssk</a:t>
            </a:r>
            <a:r>
              <a:rPr lang="fr-FR" altLang="fr-FR" sz="1200" dirty="0">
                <a:solidFill>
                  <a:srgbClr val="008000"/>
                </a:solidFill>
              </a:rPr>
              <a:t> (malgache </a:t>
            </a:r>
            <a:r>
              <a:rPr lang="fr-FR" altLang="fr-FR" sz="1200" dirty="0" err="1">
                <a:solidFill>
                  <a:srgbClr val="008000"/>
                </a:solidFill>
              </a:rPr>
              <a:t>afiafy</a:t>
            </a:r>
            <a:r>
              <a:rPr lang="fr-FR" altLang="fr-FR" sz="1200" dirty="0">
                <a:solidFill>
                  <a:srgbClr val="008000"/>
                </a:solidFill>
              </a:rPr>
              <a:t>)</a:t>
            </a:r>
          </a:p>
          <a:p>
            <a:pPr algn="ctr" eaLnBrk="1" hangingPunct="1">
              <a:lnSpc>
                <a:spcPct val="100000"/>
              </a:lnSpc>
              <a:spcBef>
                <a:spcPct val="0"/>
              </a:spcBef>
              <a:buFontTx/>
              <a:buNone/>
            </a:pPr>
            <a:r>
              <a:rPr lang="fr-FR" altLang="fr-FR" sz="1200" dirty="0">
                <a:solidFill>
                  <a:srgbClr val="008000"/>
                </a:solidFill>
              </a:rPr>
              <a:t>Famille : </a:t>
            </a:r>
            <a:r>
              <a:rPr lang="fr-FR" altLang="fr-FR" sz="1200" i="1" dirty="0" err="1">
                <a:solidFill>
                  <a:srgbClr val="008000"/>
                </a:solidFill>
              </a:rPr>
              <a:t>Acanthaceae</a:t>
            </a:r>
            <a:r>
              <a:rPr lang="fr-FR" altLang="fr-FR" sz="1200" dirty="0">
                <a:solidFill>
                  <a:srgbClr val="008000"/>
                </a:solidFill>
              </a:rPr>
              <a:t> (ex </a:t>
            </a:r>
            <a:r>
              <a:rPr lang="fr-FR" altLang="fr-FR" sz="1200" i="1" dirty="0" err="1">
                <a:solidFill>
                  <a:srgbClr val="008000"/>
                </a:solidFill>
              </a:rPr>
              <a:t>Aviceniaceae</a:t>
            </a:r>
            <a:r>
              <a:rPr lang="fr-FR" altLang="fr-FR" sz="1200" dirty="0">
                <a:solidFill>
                  <a:srgbClr val="008000"/>
                </a:solidFill>
              </a:rPr>
              <a:t>)</a:t>
            </a:r>
          </a:p>
          <a:p>
            <a:pPr algn="ctr" eaLnBrk="1" hangingPunct="1">
              <a:lnSpc>
                <a:spcPct val="100000"/>
              </a:lnSpc>
              <a:spcBef>
                <a:spcPct val="0"/>
              </a:spcBef>
              <a:buFontTx/>
              <a:buNone/>
            </a:pPr>
            <a:r>
              <a:rPr lang="fr-FR" altLang="fr-FR" sz="1200" u="sng" dirty="0">
                <a:solidFill>
                  <a:srgbClr val="008000"/>
                </a:solidFill>
              </a:rPr>
              <a:t>Synonyme</a:t>
            </a:r>
            <a:r>
              <a:rPr lang="fr-FR" altLang="fr-FR" sz="1200" dirty="0">
                <a:solidFill>
                  <a:srgbClr val="008000"/>
                </a:solidFill>
              </a:rPr>
              <a:t> : palétuvier gris.</a:t>
            </a:r>
          </a:p>
          <a:p>
            <a:pPr algn="ctr" eaLnBrk="1" hangingPunct="1">
              <a:lnSpc>
                <a:spcPct val="100000"/>
              </a:lnSpc>
              <a:spcBef>
                <a:spcPct val="0"/>
              </a:spcBef>
              <a:buFontTx/>
              <a:buNone/>
            </a:pPr>
            <a:r>
              <a:rPr lang="fr-FR" altLang="fr-FR" sz="1200" dirty="0">
                <a:solidFill>
                  <a:srgbClr val="008000"/>
                </a:solidFill>
              </a:rPr>
              <a:t>4-10 m de hauteur.</a:t>
            </a:r>
          </a:p>
          <a:p>
            <a:pPr algn="ctr" eaLnBrk="1" hangingPunct="1">
              <a:lnSpc>
                <a:spcPct val="100000"/>
              </a:lnSpc>
              <a:spcBef>
                <a:spcPct val="0"/>
              </a:spcBef>
              <a:buFontTx/>
              <a:buNone/>
            </a:pPr>
            <a:r>
              <a:rPr lang="fr-FR" altLang="fr-FR" sz="1200" u="sng" dirty="0">
                <a:solidFill>
                  <a:srgbClr val="008000"/>
                </a:solidFill>
              </a:rPr>
              <a:t>Racines</a:t>
            </a:r>
            <a:r>
              <a:rPr lang="fr-FR" altLang="fr-FR" sz="1200" dirty="0">
                <a:solidFill>
                  <a:srgbClr val="008000"/>
                </a:solidFill>
              </a:rPr>
              <a:t> : à pneumatophores de 6 à 30 cm</a:t>
            </a:r>
          </a:p>
          <a:p>
            <a:pPr algn="ctr" eaLnBrk="1" hangingPunct="1">
              <a:lnSpc>
                <a:spcPct val="100000"/>
              </a:lnSpc>
              <a:spcBef>
                <a:spcPct val="0"/>
              </a:spcBef>
              <a:buFontTx/>
              <a:buNone/>
            </a:pPr>
            <a:r>
              <a:rPr lang="fr-FR" altLang="fr-FR" sz="1200" u="sng" dirty="0">
                <a:solidFill>
                  <a:srgbClr val="008000"/>
                </a:solidFill>
              </a:rPr>
              <a:t>Utilisation</a:t>
            </a:r>
            <a:r>
              <a:rPr lang="fr-FR" altLang="fr-FR" sz="1200" dirty="0">
                <a:solidFill>
                  <a:srgbClr val="008000"/>
                </a:solidFill>
              </a:rPr>
              <a:t> : les fruits sont mangés par les zébus et les chèvres, cercueil, clôture, médicament (feuille séchée ou verte contre maux de ventre et jaunisse), roue de charrette, chaux.</a:t>
            </a:r>
          </a:p>
        </p:txBody>
      </p:sp>
      <p:pic>
        <p:nvPicPr>
          <p:cNvPr id="1946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873125"/>
            <a:ext cx="15144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ZoneTexte 14"/>
          <p:cNvSpPr txBox="1">
            <a:spLocks noChangeArrowheads="1"/>
          </p:cNvSpPr>
          <p:nvPr/>
        </p:nvSpPr>
        <p:spPr bwMode="auto">
          <a:xfrm>
            <a:off x="6605588" y="2595563"/>
            <a:ext cx="2439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Fruits en cours de murissement (caduques)</a:t>
            </a:r>
          </a:p>
        </p:txBody>
      </p:sp>
      <p:pic>
        <p:nvPicPr>
          <p:cNvPr id="19465" name="Imag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475" y="1220788"/>
            <a:ext cx="11906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ZoneTexte 16"/>
          <p:cNvSpPr txBox="1">
            <a:spLocks noChangeArrowheads="1"/>
          </p:cNvSpPr>
          <p:nvPr/>
        </p:nvSpPr>
        <p:spPr bwMode="auto">
          <a:xfrm>
            <a:off x="333375" y="5087938"/>
            <a:ext cx="3152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a:solidFill>
                  <a:srgbClr val="008000"/>
                </a:solidFill>
              </a:rPr>
              <a:t>Lumnitzera racemosa </a:t>
            </a:r>
            <a:r>
              <a:rPr lang="fr-FR" altLang="fr-FR" sz="1200">
                <a:solidFill>
                  <a:srgbClr val="008000"/>
                </a:solidFill>
              </a:rPr>
              <a:t>Willd. (malgache Rogno)</a:t>
            </a:r>
          </a:p>
          <a:p>
            <a:pPr algn="ctr" eaLnBrk="1" hangingPunct="1">
              <a:lnSpc>
                <a:spcPct val="100000"/>
              </a:lnSpc>
              <a:spcBef>
                <a:spcPct val="0"/>
              </a:spcBef>
              <a:buFontTx/>
              <a:buNone/>
            </a:pPr>
            <a:r>
              <a:rPr lang="fr-FR" altLang="fr-FR" sz="1200" u="sng">
                <a:solidFill>
                  <a:srgbClr val="008000"/>
                </a:solidFill>
              </a:rPr>
              <a:t>Famille</a:t>
            </a:r>
            <a:r>
              <a:rPr lang="fr-FR" altLang="fr-FR" sz="1200">
                <a:solidFill>
                  <a:srgbClr val="008000"/>
                </a:solidFill>
              </a:rPr>
              <a:t> : Meliaceae</a:t>
            </a:r>
          </a:p>
          <a:p>
            <a:pPr algn="ctr" eaLnBrk="1" hangingPunct="1">
              <a:lnSpc>
                <a:spcPct val="100000"/>
              </a:lnSpc>
              <a:spcBef>
                <a:spcPct val="0"/>
              </a:spcBef>
              <a:buFontTx/>
              <a:buNone/>
            </a:pPr>
            <a:r>
              <a:rPr lang="fr-FR" altLang="fr-FR" sz="1200" u="sng">
                <a:solidFill>
                  <a:srgbClr val="008000"/>
                </a:solidFill>
              </a:rPr>
              <a:t>Synonyme</a:t>
            </a:r>
            <a:r>
              <a:rPr lang="fr-FR" altLang="fr-FR" sz="1200">
                <a:solidFill>
                  <a:srgbClr val="008000"/>
                </a:solidFill>
              </a:rPr>
              <a:t> : Roneho, Sahiranko.</a:t>
            </a:r>
          </a:p>
          <a:p>
            <a:pPr algn="ctr" eaLnBrk="1" hangingPunct="1">
              <a:lnSpc>
                <a:spcPct val="100000"/>
              </a:lnSpc>
              <a:spcBef>
                <a:spcPct val="0"/>
              </a:spcBef>
              <a:buFontTx/>
              <a:buNone/>
            </a:pPr>
            <a:r>
              <a:rPr lang="fr-FR" altLang="fr-FR" sz="1200">
                <a:solidFill>
                  <a:srgbClr val="008000"/>
                </a:solidFill>
              </a:rPr>
              <a:t>Salinité : 2,625 g à 43,021 g / l</a:t>
            </a:r>
          </a:p>
          <a:p>
            <a:pPr algn="ctr" eaLnBrk="1" hangingPunct="1">
              <a:lnSpc>
                <a:spcPct val="100000"/>
              </a:lnSpc>
              <a:spcBef>
                <a:spcPct val="0"/>
              </a:spcBef>
              <a:buFontTx/>
              <a:buNone/>
            </a:pPr>
            <a:r>
              <a:rPr lang="fr-FR" altLang="fr-FR" sz="1200">
                <a:solidFill>
                  <a:srgbClr val="008000"/>
                </a:solidFill>
              </a:rPr>
              <a:t>1,5 m à 2 m de hauteur</a:t>
            </a:r>
          </a:p>
          <a:p>
            <a:pPr algn="ctr" eaLnBrk="1" hangingPunct="1">
              <a:lnSpc>
                <a:spcPct val="100000"/>
              </a:lnSpc>
              <a:spcBef>
                <a:spcPct val="0"/>
              </a:spcBef>
              <a:buFontTx/>
              <a:buNone/>
            </a:pPr>
            <a:r>
              <a:rPr lang="fr-FR" altLang="fr-FR" sz="1200" u="sng">
                <a:solidFill>
                  <a:srgbClr val="008000"/>
                </a:solidFill>
              </a:rPr>
              <a:t>Pneumatophores</a:t>
            </a:r>
            <a:r>
              <a:rPr lang="fr-FR" altLang="fr-FR" sz="1200">
                <a:solidFill>
                  <a:srgbClr val="008000"/>
                </a:solidFill>
              </a:rPr>
              <a:t> : coudés ?</a:t>
            </a:r>
          </a:p>
          <a:p>
            <a:pPr algn="ctr" eaLnBrk="1" hangingPunct="1">
              <a:lnSpc>
                <a:spcPct val="100000"/>
              </a:lnSpc>
              <a:spcBef>
                <a:spcPct val="0"/>
              </a:spcBef>
              <a:buFontTx/>
              <a:buNone/>
            </a:pPr>
            <a:r>
              <a:rPr lang="fr-FR" altLang="fr-FR" sz="1200" u="sng">
                <a:solidFill>
                  <a:srgbClr val="008000"/>
                </a:solidFill>
              </a:rPr>
              <a:t>Utilisation</a:t>
            </a:r>
            <a:r>
              <a:rPr lang="fr-FR" altLang="fr-FR" sz="1200">
                <a:solidFill>
                  <a:srgbClr val="008000"/>
                </a:solidFill>
              </a:rPr>
              <a:t> : bois de chauffe, maison, bétail</a:t>
            </a:r>
          </a:p>
          <a:p>
            <a:pPr algn="ctr" eaLnBrk="1" hangingPunct="1">
              <a:lnSpc>
                <a:spcPct val="100000"/>
              </a:lnSpc>
              <a:spcBef>
                <a:spcPct val="0"/>
              </a:spcBef>
              <a:buFontTx/>
              <a:buNone/>
            </a:pPr>
            <a:r>
              <a:rPr lang="fr-FR" altLang="fr-FR" sz="1200" u="sng">
                <a:solidFill>
                  <a:srgbClr val="008000"/>
                </a:solidFill>
              </a:rPr>
              <a:t>Multiplications</a:t>
            </a:r>
            <a:r>
              <a:rPr lang="fr-FR" altLang="fr-FR" sz="1200">
                <a:solidFill>
                  <a:srgbClr val="008000"/>
                </a:solidFill>
              </a:rPr>
              <a:t> : propagules très fines</a:t>
            </a:r>
          </a:p>
        </p:txBody>
      </p:sp>
      <p:pic>
        <p:nvPicPr>
          <p:cNvPr id="19467"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3141663"/>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ZoneTexte 18"/>
          <p:cNvSpPr txBox="1">
            <a:spLocks noChangeArrowheads="1"/>
          </p:cNvSpPr>
          <p:nvPr/>
        </p:nvSpPr>
        <p:spPr bwMode="auto">
          <a:xfrm>
            <a:off x="5926138" y="6315075"/>
            <a:ext cx="2722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Tronc jaunâtre écailleux</a:t>
            </a:r>
          </a:p>
        </p:txBody>
      </p:sp>
      <p:pic>
        <p:nvPicPr>
          <p:cNvPr id="19469" name="Imag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1211263"/>
            <a:ext cx="15240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Imag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2954338"/>
            <a:ext cx="14287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Imag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1211263"/>
            <a:ext cx="152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ZoneTexte 22"/>
          <p:cNvSpPr txBox="1">
            <a:spLocks noChangeArrowheads="1"/>
          </p:cNvSpPr>
          <p:nvPr/>
        </p:nvSpPr>
        <p:spPr bwMode="auto">
          <a:xfrm>
            <a:off x="1624013" y="4141788"/>
            <a:ext cx="162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Petites fleurs blanches</a:t>
            </a:r>
          </a:p>
        </p:txBody>
      </p:sp>
      <p:sp>
        <p:nvSpPr>
          <p:cNvPr id="19473" name="ZoneTexte 23"/>
          <p:cNvSpPr txBox="1">
            <a:spLocks noChangeArrowheads="1"/>
          </p:cNvSpPr>
          <p:nvPr/>
        </p:nvSpPr>
        <p:spPr bwMode="auto">
          <a:xfrm>
            <a:off x="2589213" y="2673350"/>
            <a:ext cx="162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Feuilles</a:t>
            </a:r>
          </a:p>
        </p:txBody>
      </p:sp>
      <p:pic>
        <p:nvPicPr>
          <p:cNvPr id="19474" name="Imag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43300" y="2949575"/>
            <a:ext cx="152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ZoneTexte 25"/>
          <p:cNvSpPr txBox="1">
            <a:spLocks noChangeArrowheads="1"/>
          </p:cNvSpPr>
          <p:nvPr/>
        </p:nvSpPr>
        <p:spPr bwMode="auto">
          <a:xfrm>
            <a:off x="3381375" y="4279900"/>
            <a:ext cx="1797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Fruits verts caduques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844213" y="201613"/>
            <a:ext cx="1111250" cy="269875"/>
          </a:xfrm>
        </p:spPr>
        <p:txBody>
          <a:bodyPr/>
          <a:lstStyle/>
          <a:p>
            <a:pPr>
              <a:defRPr/>
            </a:pPr>
            <a:fld id="{4E2D2B86-173B-4A40-ADAD-36CD116B983D}" type="slidenum">
              <a:rPr lang="fr-FR"/>
              <a:pPr>
                <a:defRPr/>
              </a:pPr>
              <a:t>2</a:t>
            </a:fld>
            <a:endParaRPr lang="fr-FR" dirty="0"/>
          </a:p>
        </p:txBody>
      </p:sp>
      <p:sp>
        <p:nvSpPr>
          <p:cNvPr id="9" name="Rectangle 8"/>
          <p:cNvSpPr/>
          <p:nvPr/>
        </p:nvSpPr>
        <p:spPr>
          <a:xfrm>
            <a:off x="1081611" y="201892"/>
            <a:ext cx="9762096" cy="923330"/>
          </a:xfrm>
          <a:prstGeom prst="rect">
            <a:avLst/>
          </a:prstGeom>
          <a:noFill/>
          <a:ln>
            <a:solidFill>
              <a:srgbClr val="008000"/>
            </a:solidFill>
          </a:ln>
        </p:spPr>
        <p:txBody>
          <a:bodyPr wrap="none">
            <a:spAutoFit/>
          </a:bodyPr>
          <a:lstStyle/>
          <a:p>
            <a:pPr algn="ctr" eaLnBrk="1" fontAlgn="auto" hangingPunct="1">
              <a:spcBef>
                <a:spcPts val="0"/>
              </a:spcBef>
              <a:spcAft>
                <a:spcPts val="0"/>
              </a:spcAft>
              <a:defRPr/>
            </a:pPr>
            <a:r>
              <a:rPr lang="fr-FR" sz="5400" b="1" dirty="0">
                <a:ln w="13462">
                  <a:solidFill>
                    <a:schemeClr val="bg1"/>
                  </a:solidFill>
                  <a:prstDash val="solid"/>
                </a:ln>
                <a:solidFill>
                  <a:srgbClr val="008000"/>
                </a:solidFill>
                <a:effectLst>
                  <a:outerShdw dist="38100" dir="2700000" algn="bl" rotWithShape="0">
                    <a:schemeClr val="accent5"/>
                  </a:outerShdw>
                </a:effectLst>
                <a:latin typeface="+mn-lt"/>
              </a:rPr>
              <a:t>Projet de mangrove anti-tempête</a:t>
            </a:r>
          </a:p>
        </p:txBody>
      </p:sp>
      <p:sp>
        <p:nvSpPr>
          <p:cNvPr id="5124" name="ZoneTexte 5"/>
          <p:cNvSpPr txBox="1">
            <a:spLocks noChangeArrowheads="1"/>
          </p:cNvSpPr>
          <p:nvPr/>
        </p:nvSpPr>
        <p:spPr bwMode="auto">
          <a:xfrm>
            <a:off x="2765425" y="5824538"/>
            <a:ext cx="7080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2400" dirty="0">
                <a:solidFill>
                  <a:srgbClr val="008000"/>
                </a:solidFill>
              </a:rPr>
              <a:t>Initié par l’Association UN REGARD UNE VIE (URUV).</a:t>
            </a:r>
          </a:p>
          <a:p>
            <a:pPr algn="ctr" eaLnBrk="1" hangingPunct="1">
              <a:lnSpc>
                <a:spcPct val="100000"/>
              </a:lnSpc>
              <a:spcBef>
                <a:spcPct val="0"/>
              </a:spcBef>
              <a:buFont typeface="Arial" panose="020B0604020202020204" pitchFamily="34" charset="0"/>
              <a:buNone/>
            </a:pPr>
            <a:r>
              <a:rPr lang="fr-FR" altLang="fr-FR" sz="2400" dirty="0">
                <a:solidFill>
                  <a:srgbClr val="008000"/>
                </a:solidFill>
              </a:rPr>
              <a:t>Site : </a:t>
            </a:r>
            <a:r>
              <a:rPr lang="fr-FR" sz="2400" b="1" u="sng" dirty="0">
                <a:hlinkClick r:id="rId3"/>
              </a:rPr>
              <a:t>http://www.un-regard-une-vie.org/</a:t>
            </a:r>
            <a:endParaRPr lang="fr-FR" sz="1200" b="1" u="sng" dirty="0"/>
          </a:p>
          <a:p>
            <a:pPr algn="ctr" eaLnBrk="1" hangingPunct="1">
              <a:lnSpc>
                <a:spcPct val="100000"/>
              </a:lnSpc>
              <a:spcBef>
                <a:spcPct val="0"/>
              </a:spcBef>
              <a:buNone/>
            </a:pPr>
            <a:r>
              <a:rPr lang="fr-FR" altLang="fr-FR" sz="1200" b="1" dirty="0">
                <a:solidFill>
                  <a:srgbClr val="008000"/>
                </a:solidFill>
              </a:rPr>
              <a:t>(</a:t>
            </a:r>
            <a:r>
              <a:rPr lang="fr-FR" altLang="fr-FR" sz="1200" dirty="0">
                <a:solidFill>
                  <a:srgbClr val="008000"/>
                </a:solidFill>
                <a:hlinkClick r:id="rId4"/>
              </a:rPr>
              <a:t>http://www.u-r-u-v.asso-web.com/</a:t>
            </a:r>
            <a:r>
              <a:rPr lang="fr-FR" altLang="fr-FR" sz="1200" b="1" dirty="0">
                <a:solidFill>
                  <a:srgbClr val="008000"/>
                </a:solidFill>
              </a:rPr>
              <a:t>)</a:t>
            </a:r>
            <a:endParaRPr lang="fr-FR" altLang="fr-FR" sz="2400" dirty="0">
              <a:solidFill>
                <a:srgbClr val="008000"/>
              </a:solidFill>
            </a:endParaRPr>
          </a:p>
        </p:txBody>
      </p:sp>
      <p:pic>
        <p:nvPicPr>
          <p:cNvPr id="5125"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1325563"/>
            <a:ext cx="446563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8648700" y="1785938"/>
            <a:ext cx="3306763" cy="1938337"/>
          </a:xfrm>
          <a:prstGeom prst="rect">
            <a:avLst/>
          </a:prstGeom>
          <a:noFill/>
        </p:spPr>
        <p:txBody>
          <a:bodyPr>
            <a:spAutoFit/>
          </a:bodyPr>
          <a:lstStyle/>
          <a:p>
            <a:pPr algn="just">
              <a:defRPr/>
            </a:pPr>
            <a:r>
              <a:rPr lang="fr-FR" sz="1200" dirty="0">
                <a:solidFill>
                  <a:srgbClr val="008000"/>
                </a:solidFill>
              </a:rPr>
              <a:t>Certaines informations contenues dans ce diaporama proviennent des dossiers ou guides : </a:t>
            </a:r>
          </a:p>
          <a:p>
            <a:pPr algn="just">
              <a:defRPr/>
            </a:pPr>
            <a:endParaRPr lang="fr-FR" sz="1200" dirty="0">
              <a:solidFill>
                <a:srgbClr val="008000"/>
              </a:solidFill>
            </a:endParaRPr>
          </a:p>
          <a:p>
            <a:pPr marL="228600" indent="-228600" algn="just">
              <a:buFontTx/>
              <a:buAutoNum type="arabicParenR"/>
              <a:defRPr/>
            </a:pPr>
            <a:r>
              <a:rPr lang="fr-FR" sz="1200" dirty="0">
                <a:solidFill>
                  <a:srgbClr val="008000"/>
                </a:solidFill>
              </a:rPr>
              <a:t>« </a:t>
            </a:r>
            <a:r>
              <a:rPr lang="fr-FR" sz="1200" i="1" dirty="0">
                <a:solidFill>
                  <a:srgbClr val="008000"/>
                </a:solidFill>
              </a:rPr>
              <a:t> Espèces de palétuviers dans les mangroves de Toliara »</a:t>
            </a:r>
            <a:r>
              <a:rPr lang="fr-FR" sz="1200" dirty="0">
                <a:solidFill>
                  <a:srgbClr val="008000"/>
                </a:solidFill>
              </a:rPr>
              <a:t>, de M. Serge Tostain, FORMAD ENVIRONNEMENT, </a:t>
            </a:r>
          </a:p>
          <a:p>
            <a:pPr marL="228600" indent="-228600" algn="just">
              <a:buFontTx/>
              <a:buAutoNum type="arabicParenR"/>
              <a:defRPr/>
            </a:pPr>
            <a:r>
              <a:rPr lang="fr-FR" sz="1200" i="1" dirty="0">
                <a:solidFill>
                  <a:srgbClr val="008000"/>
                </a:solidFill>
              </a:rPr>
              <a:t>Le Guide technique comment reboiser la mangrove ?</a:t>
            </a:r>
            <a:r>
              <a:rPr lang="fr-FR" sz="1200" dirty="0">
                <a:solidFill>
                  <a:srgbClr val="008000"/>
                </a:solidFill>
              </a:rPr>
              <a:t>, </a:t>
            </a:r>
            <a:r>
              <a:rPr lang="fr-FR" sz="1200" dirty="0" err="1">
                <a:solidFill>
                  <a:srgbClr val="008000"/>
                </a:solidFill>
              </a:rPr>
              <a:t>Oceanium</a:t>
            </a:r>
            <a:r>
              <a:rPr lang="fr-FR" sz="1200" dirty="0">
                <a:solidFill>
                  <a:srgbClr val="008000"/>
                </a:solidFill>
              </a:rPr>
              <a:t> de Dakar,</a:t>
            </a:r>
          </a:p>
          <a:p>
            <a:pPr algn="just">
              <a:defRPr/>
            </a:pPr>
            <a:endParaRPr lang="fr-FR" sz="1200" dirty="0">
              <a:solidFill>
                <a:srgbClr val="008000"/>
              </a:solidFill>
            </a:endParaRPr>
          </a:p>
          <a:p>
            <a:pPr algn="just">
              <a:defRPr/>
            </a:pPr>
            <a:r>
              <a:rPr lang="fr-FR" sz="1200" dirty="0">
                <a:solidFill>
                  <a:srgbClr val="008000"/>
                </a:solidFill>
              </a:rPr>
              <a:t>que nous remercions ici.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33375" y="144670"/>
            <a:ext cx="1098550" cy="350836"/>
          </a:xfrm>
        </p:spPr>
        <p:txBody>
          <a:bodyPr/>
          <a:lstStyle/>
          <a:p>
            <a:pPr>
              <a:defRPr/>
            </a:pPr>
            <a:fld id="{DDB7B000-B780-4102-893E-E4A46DCE3907}" type="slidenum">
              <a:rPr lang="fr-FR"/>
              <a:pPr>
                <a:defRPr/>
              </a:pPr>
              <a:t>20</a:t>
            </a:fld>
            <a:endParaRPr lang="fr-FR"/>
          </a:p>
        </p:txBody>
      </p:sp>
      <p:sp>
        <p:nvSpPr>
          <p:cNvPr id="20483" name="ZoneTexte 2"/>
          <p:cNvSpPr txBox="1">
            <a:spLocks noChangeArrowheads="1"/>
          </p:cNvSpPr>
          <p:nvPr/>
        </p:nvSpPr>
        <p:spPr bwMode="auto">
          <a:xfrm>
            <a:off x="5526088" y="201613"/>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0484" name="ZoneTexte 4"/>
          <p:cNvSpPr txBox="1">
            <a:spLocks noChangeArrowheads="1"/>
          </p:cNvSpPr>
          <p:nvPr/>
        </p:nvSpPr>
        <p:spPr bwMode="auto">
          <a:xfrm>
            <a:off x="333375" y="688975"/>
            <a:ext cx="410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15. </a:t>
            </a:r>
            <a:r>
              <a:rPr lang="fr-FR" altLang="fr-FR" sz="1800" b="1">
                <a:solidFill>
                  <a:srgbClr val="008000"/>
                </a:solidFill>
              </a:rPr>
              <a:t>Les palétuviers de Madagascar (suite)</a:t>
            </a:r>
            <a:endParaRPr lang="fr-FR" altLang="fr-FR" sz="1800">
              <a:solidFill>
                <a:srgbClr val="008000"/>
              </a:solidFill>
            </a:endParaRPr>
          </a:p>
        </p:txBody>
      </p:sp>
      <p:pic>
        <p:nvPicPr>
          <p:cNvPr id="2048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730250"/>
            <a:ext cx="2238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oneTexte 8"/>
          <p:cNvSpPr txBox="1">
            <a:spLocks noChangeArrowheads="1"/>
          </p:cNvSpPr>
          <p:nvPr/>
        </p:nvSpPr>
        <p:spPr bwMode="auto">
          <a:xfrm>
            <a:off x="3486150" y="4217988"/>
            <a:ext cx="60563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a:solidFill>
                  <a:srgbClr val="008000"/>
                </a:solidFill>
              </a:rPr>
              <a:t>Rhizophora mucronata </a:t>
            </a:r>
            <a:r>
              <a:rPr lang="fr-FR" altLang="fr-FR" sz="1200">
                <a:solidFill>
                  <a:srgbClr val="008000"/>
                </a:solidFill>
              </a:rPr>
              <a:t>L. (malgache Tangamarotana)</a:t>
            </a:r>
          </a:p>
          <a:p>
            <a:pPr algn="ctr" eaLnBrk="1" hangingPunct="1">
              <a:lnSpc>
                <a:spcPct val="100000"/>
              </a:lnSpc>
              <a:spcBef>
                <a:spcPct val="0"/>
              </a:spcBef>
              <a:buFontTx/>
              <a:buNone/>
            </a:pPr>
            <a:r>
              <a:rPr lang="fr-FR" altLang="fr-FR" sz="1200" u="sng">
                <a:solidFill>
                  <a:srgbClr val="008000"/>
                </a:solidFill>
              </a:rPr>
              <a:t>Famille</a:t>
            </a:r>
            <a:r>
              <a:rPr lang="fr-FR" altLang="fr-FR" sz="1200">
                <a:solidFill>
                  <a:srgbClr val="008000"/>
                </a:solidFill>
              </a:rPr>
              <a:t> : Rhizophoraceae</a:t>
            </a:r>
          </a:p>
          <a:p>
            <a:pPr algn="ctr" eaLnBrk="1" hangingPunct="1">
              <a:lnSpc>
                <a:spcPct val="100000"/>
              </a:lnSpc>
              <a:spcBef>
                <a:spcPct val="0"/>
              </a:spcBef>
              <a:buFontTx/>
              <a:buNone/>
            </a:pPr>
            <a:r>
              <a:rPr lang="fr-FR" altLang="fr-FR" sz="1200" u="sng">
                <a:solidFill>
                  <a:srgbClr val="008000"/>
                </a:solidFill>
              </a:rPr>
              <a:t>Synonyme</a:t>
            </a:r>
            <a:r>
              <a:rPr lang="fr-FR" altLang="fr-FR" sz="1200">
                <a:solidFill>
                  <a:srgbClr val="008000"/>
                </a:solidFill>
              </a:rPr>
              <a:t> : Tanga marotagna, palétuvier rouge.</a:t>
            </a:r>
          </a:p>
          <a:p>
            <a:pPr algn="ctr" eaLnBrk="1" hangingPunct="1">
              <a:lnSpc>
                <a:spcPct val="100000"/>
              </a:lnSpc>
              <a:spcBef>
                <a:spcPct val="0"/>
              </a:spcBef>
              <a:buFontTx/>
              <a:buNone/>
            </a:pPr>
            <a:r>
              <a:rPr lang="fr-FR" altLang="fr-FR" sz="1200" u="sng">
                <a:solidFill>
                  <a:srgbClr val="008000"/>
                </a:solidFill>
              </a:rPr>
              <a:t>Salinité</a:t>
            </a:r>
            <a:r>
              <a:rPr lang="fr-FR" altLang="fr-FR" sz="1200">
                <a:solidFill>
                  <a:srgbClr val="008000"/>
                </a:solidFill>
              </a:rPr>
              <a:t> : 7,753 g à 42,410 g / l</a:t>
            </a:r>
          </a:p>
          <a:p>
            <a:pPr algn="ctr" eaLnBrk="1" hangingPunct="1">
              <a:lnSpc>
                <a:spcPct val="100000"/>
              </a:lnSpc>
              <a:spcBef>
                <a:spcPct val="0"/>
              </a:spcBef>
              <a:buFontTx/>
              <a:buNone/>
            </a:pPr>
            <a:r>
              <a:rPr lang="fr-FR" altLang="fr-FR" sz="1200" u="sng">
                <a:solidFill>
                  <a:srgbClr val="008000"/>
                </a:solidFill>
              </a:rPr>
              <a:t>Plantule</a:t>
            </a:r>
            <a:r>
              <a:rPr lang="fr-FR" altLang="fr-FR" sz="1200">
                <a:solidFill>
                  <a:srgbClr val="008000"/>
                </a:solidFill>
              </a:rPr>
              <a:t> : propagule germée</a:t>
            </a:r>
          </a:p>
          <a:p>
            <a:pPr algn="ctr" eaLnBrk="1" hangingPunct="1">
              <a:lnSpc>
                <a:spcPct val="100000"/>
              </a:lnSpc>
              <a:spcBef>
                <a:spcPct val="0"/>
              </a:spcBef>
              <a:buFontTx/>
              <a:buNone/>
            </a:pPr>
            <a:r>
              <a:rPr lang="fr-FR" altLang="fr-FR" sz="1200">
                <a:solidFill>
                  <a:srgbClr val="008000"/>
                </a:solidFill>
              </a:rPr>
              <a:t>10-12 m de hauteur</a:t>
            </a:r>
          </a:p>
          <a:p>
            <a:pPr algn="ctr" eaLnBrk="1" hangingPunct="1">
              <a:lnSpc>
                <a:spcPct val="100000"/>
              </a:lnSpc>
              <a:spcBef>
                <a:spcPct val="0"/>
              </a:spcBef>
              <a:buFontTx/>
              <a:buNone/>
            </a:pPr>
            <a:r>
              <a:rPr lang="fr-FR" altLang="fr-FR" sz="1200" u="sng">
                <a:solidFill>
                  <a:srgbClr val="008000"/>
                </a:solidFill>
              </a:rPr>
              <a:t>Racines</a:t>
            </a:r>
            <a:r>
              <a:rPr lang="fr-FR" altLang="fr-FR" sz="1200">
                <a:solidFill>
                  <a:srgbClr val="008000"/>
                </a:solidFill>
              </a:rPr>
              <a:t> : en échasses au dessus du sol</a:t>
            </a:r>
          </a:p>
          <a:p>
            <a:pPr algn="ctr" eaLnBrk="1" hangingPunct="1">
              <a:lnSpc>
                <a:spcPct val="100000"/>
              </a:lnSpc>
              <a:spcBef>
                <a:spcPct val="0"/>
              </a:spcBef>
              <a:buFontTx/>
              <a:buNone/>
            </a:pPr>
            <a:r>
              <a:rPr lang="fr-FR" altLang="fr-FR" sz="1200" u="sng">
                <a:solidFill>
                  <a:srgbClr val="008000"/>
                </a:solidFill>
              </a:rPr>
              <a:t>Utilisation</a:t>
            </a:r>
            <a:r>
              <a:rPr lang="fr-FR" altLang="fr-FR" sz="1200">
                <a:solidFill>
                  <a:srgbClr val="008000"/>
                </a:solidFill>
              </a:rPr>
              <a:t> : bois de chauffe, mât de pirogue, maison, chaise, table, clôture, roue de charrette, bois de chauffe ; Les jeunes feuilles de Rhizophora sont susceptibles soit d'être mangées bien cuites, soit de servir à donner un goût original à un plat. Elles sont réputées riches en acides aminés, thiamine, riboflavine, acide folique et choline. En Floride, on utilise les feuilles de </a:t>
            </a:r>
            <a:r>
              <a:rPr lang="fr-FR" altLang="fr-FR" sz="1200" i="1">
                <a:solidFill>
                  <a:srgbClr val="008000"/>
                </a:solidFill>
              </a:rPr>
              <a:t>Rhizophora mangle </a:t>
            </a:r>
            <a:r>
              <a:rPr lang="fr-FR" altLang="fr-FR" sz="1200">
                <a:solidFill>
                  <a:srgbClr val="008000"/>
                </a:solidFill>
              </a:rPr>
              <a:t>préalablement séchées pour fabriquer le "Maritime Tea". Des tablettes protéinées sont élaborées à partir de ces mêmes feuilles (blog Lebigre 2009).</a:t>
            </a:r>
          </a:p>
        </p:txBody>
      </p:sp>
      <p:pic>
        <p:nvPicPr>
          <p:cNvPr id="20487"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7350" y="836613"/>
            <a:ext cx="1409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3825" y="808038"/>
            <a:ext cx="1390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5650" y="1211263"/>
            <a:ext cx="17335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1284288"/>
            <a:ext cx="2508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48963" y="855663"/>
            <a:ext cx="1209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ZoneTexte 14"/>
          <p:cNvSpPr txBox="1">
            <a:spLocks noChangeArrowheads="1"/>
          </p:cNvSpPr>
          <p:nvPr/>
        </p:nvSpPr>
        <p:spPr bwMode="auto">
          <a:xfrm>
            <a:off x="8610600" y="2871788"/>
            <a:ext cx="1866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Propagules ↑↗→</a:t>
            </a:r>
          </a:p>
        </p:txBody>
      </p:sp>
      <p:sp>
        <p:nvSpPr>
          <p:cNvPr id="20493" name="ZoneTexte 15"/>
          <p:cNvSpPr txBox="1">
            <a:spLocks noChangeArrowheads="1"/>
          </p:cNvSpPr>
          <p:nvPr/>
        </p:nvSpPr>
        <p:spPr bwMode="auto">
          <a:xfrm>
            <a:off x="3656013" y="3559175"/>
            <a:ext cx="116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Port de l’arbre</a:t>
            </a:r>
          </a:p>
        </p:txBody>
      </p:sp>
      <p:sp>
        <p:nvSpPr>
          <p:cNvPr id="20494" name="ZoneTexte 16"/>
          <p:cNvSpPr txBox="1">
            <a:spLocks noChangeArrowheads="1"/>
          </p:cNvSpPr>
          <p:nvPr/>
        </p:nvSpPr>
        <p:spPr bwMode="auto">
          <a:xfrm>
            <a:off x="419100" y="2665413"/>
            <a:ext cx="2508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Echasses de l’arbre </a:t>
            </a:r>
          </a:p>
        </p:txBody>
      </p:sp>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244" y="4043362"/>
            <a:ext cx="1876425" cy="2495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F1CA0AF-D6E6-4F73-8753-865017C4A6CD}" type="slidenum">
              <a:rPr lang="fr-FR"/>
              <a:pPr>
                <a:defRPr/>
              </a:pPr>
              <a:t>21</a:t>
            </a:fld>
            <a:endParaRPr lang="fr-FR"/>
          </a:p>
        </p:txBody>
      </p:sp>
      <p:sp>
        <p:nvSpPr>
          <p:cNvPr id="21507" name="ZoneTexte 2"/>
          <p:cNvSpPr txBox="1">
            <a:spLocks noChangeArrowheads="1"/>
          </p:cNvSpPr>
          <p:nvPr/>
        </p:nvSpPr>
        <p:spPr bwMode="auto">
          <a:xfrm>
            <a:off x="5526088" y="201613"/>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2150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214438"/>
            <a:ext cx="2563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3654425"/>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270000"/>
            <a:ext cx="18192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3651250"/>
            <a:ext cx="13446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8325" y="3571875"/>
            <a:ext cx="12922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05338" y="3702050"/>
            <a:ext cx="1114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17150" y="1281113"/>
            <a:ext cx="161448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ag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227138"/>
            <a:ext cx="19383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Imag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32125" y="1157288"/>
            <a:ext cx="21685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ZoneTexte 12"/>
          <p:cNvSpPr txBox="1">
            <a:spLocks noChangeArrowheads="1"/>
          </p:cNvSpPr>
          <p:nvPr/>
        </p:nvSpPr>
        <p:spPr bwMode="auto">
          <a:xfrm>
            <a:off x="201613" y="468313"/>
            <a:ext cx="4106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15. </a:t>
            </a:r>
            <a:r>
              <a:rPr lang="fr-FR" altLang="fr-FR" sz="1800" b="1">
                <a:solidFill>
                  <a:srgbClr val="008000"/>
                </a:solidFill>
              </a:rPr>
              <a:t>Les palétuviers de Madagascar (suite)</a:t>
            </a:r>
            <a:endParaRPr lang="fr-FR" altLang="fr-FR" sz="1800">
              <a:solidFill>
                <a:srgbClr val="008000"/>
              </a:solidFill>
            </a:endParaRPr>
          </a:p>
        </p:txBody>
      </p:sp>
      <p:sp>
        <p:nvSpPr>
          <p:cNvPr id="21518" name="ZoneTexte 13"/>
          <p:cNvSpPr txBox="1">
            <a:spLocks noChangeArrowheads="1"/>
          </p:cNvSpPr>
          <p:nvPr/>
        </p:nvSpPr>
        <p:spPr bwMode="auto">
          <a:xfrm>
            <a:off x="3535363" y="2998788"/>
            <a:ext cx="116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Port de l’arbre</a:t>
            </a:r>
          </a:p>
        </p:txBody>
      </p:sp>
      <p:sp>
        <p:nvSpPr>
          <p:cNvPr id="21519" name="Rectangle 14"/>
          <p:cNvSpPr>
            <a:spLocks noChangeArrowheads="1"/>
          </p:cNvSpPr>
          <p:nvPr/>
        </p:nvSpPr>
        <p:spPr bwMode="auto">
          <a:xfrm>
            <a:off x="4021138" y="4551363"/>
            <a:ext cx="1465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Fruits en formation</a:t>
            </a:r>
            <a:endParaRPr lang="fr-FR" altLang="fr-FR" sz="1200">
              <a:solidFill>
                <a:srgbClr val="008000"/>
              </a:solidFill>
            </a:endParaRPr>
          </a:p>
        </p:txBody>
      </p:sp>
      <p:sp>
        <p:nvSpPr>
          <p:cNvPr id="21520" name="Rectangle 15"/>
          <p:cNvSpPr>
            <a:spLocks noChangeArrowheads="1"/>
          </p:cNvSpPr>
          <p:nvPr/>
        </p:nvSpPr>
        <p:spPr bwMode="auto">
          <a:xfrm>
            <a:off x="6151563" y="4513263"/>
            <a:ext cx="5699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Fruits</a:t>
            </a:r>
            <a:endParaRPr lang="fr-FR" altLang="fr-FR" sz="1200">
              <a:solidFill>
                <a:srgbClr val="008000"/>
              </a:solidFill>
            </a:endParaRPr>
          </a:p>
        </p:txBody>
      </p:sp>
      <p:sp>
        <p:nvSpPr>
          <p:cNvPr id="21521" name="Rectangle 18"/>
          <p:cNvSpPr>
            <a:spLocks noChangeArrowheads="1"/>
          </p:cNvSpPr>
          <p:nvPr/>
        </p:nvSpPr>
        <p:spPr bwMode="auto">
          <a:xfrm>
            <a:off x="7777163" y="4586288"/>
            <a:ext cx="71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Feuilles</a:t>
            </a:r>
            <a:endParaRPr lang="fr-FR" altLang="fr-FR" sz="1200">
              <a:solidFill>
                <a:srgbClr val="008000"/>
              </a:solidFill>
            </a:endParaRPr>
          </a:p>
        </p:txBody>
      </p:sp>
      <p:sp>
        <p:nvSpPr>
          <p:cNvPr id="21522" name="Rectangle 19"/>
          <p:cNvSpPr>
            <a:spLocks noChangeArrowheads="1"/>
          </p:cNvSpPr>
          <p:nvPr/>
        </p:nvSpPr>
        <p:spPr bwMode="auto">
          <a:xfrm>
            <a:off x="10718800" y="2586038"/>
            <a:ext cx="611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Fleurs</a:t>
            </a:r>
            <a:endParaRPr lang="fr-FR" altLang="fr-FR" sz="1200">
              <a:solidFill>
                <a:srgbClr val="008000"/>
              </a:solidFill>
            </a:endParaRPr>
          </a:p>
        </p:txBody>
      </p:sp>
      <p:sp>
        <p:nvSpPr>
          <p:cNvPr id="21523" name="ZoneTexte 20"/>
          <p:cNvSpPr txBox="1">
            <a:spLocks noChangeArrowheads="1"/>
          </p:cNvSpPr>
          <p:nvPr/>
        </p:nvSpPr>
        <p:spPr bwMode="auto">
          <a:xfrm>
            <a:off x="7943850" y="2546350"/>
            <a:ext cx="1912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Fruit sec contenant de très nombreuses petites graines (elles germent difficilement en pépinière)</a:t>
            </a:r>
          </a:p>
        </p:txBody>
      </p:sp>
      <p:sp>
        <p:nvSpPr>
          <p:cNvPr id="21524" name="ZoneTexte 21"/>
          <p:cNvSpPr txBox="1">
            <a:spLocks noChangeArrowheads="1"/>
          </p:cNvSpPr>
          <p:nvPr/>
        </p:nvSpPr>
        <p:spPr bwMode="auto">
          <a:xfrm>
            <a:off x="5353050" y="2724150"/>
            <a:ext cx="2398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Pneumatophores droits ou coudés</a:t>
            </a:r>
          </a:p>
        </p:txBody>
      </p:sp>
      <p:sp>
        <p:nvSpPr>
          <p:cNvPr id="21525" name="ZoneTexte 22"/>
          <p:cNvSpPr txBox="1">
            <a:spLocks noChangeArrowheads="1"/>
          </p:cNvSpPr>
          <p:nvPr/>
        </p:nvSpPr>
        <p:spPr bwMode="auto">
          <a:xfrm>
            <a:off x="2517775" y="5024438"/>
            <a:ext cx="75295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dirty="0" err="1">
                <a:solidFill>
                  <a:srgbClr val="008000"/>
                </a:solidFill>
              </a:rPr>
              <a:t>Sonneratia</a:t>
            </a:r>
            <a:r>
              <a:rPr lang="fr-FR" altLang="fr-FR" sz="1200" i="1" dirty="0">
                <a:solidFill>
                  <a:srgbClr val="008000"/>
                </a:solidFill>
              </a:rPr>
              <a:t> alba </a:t>
            </a:r>
            <a:r>
              <a:rPr lang="fr-FR" altLang="fr-FR" sz="1200" dirty="0">
                <a:solidFill>
                  <a:srgbClr val="008000"/>
                </a:solidFill>
              </a:rPr>
              <a:t>L. </a:t>
            </a:r>
            <a:r>
              <a:rPr lang="fr-FR" altLang="fr-FR" sz="1200" dirty="0" err="1">
                <a:solidFill>
                  <a:srgbClr val="008000"/>
                </a:solidFill>
              </a:rPr>
              <a:t>Sm</a:t>
            </a:r>
            <a:r>
              <a:rPr lang="fr-FR" altLang="fr-FR" sz="1200" dirty="0">
                <a:solidFill>
                  <a:srgbClr val="008000"/>
                </a:solidFill>
              </a:rPr>
              <a:t>. (malgache </a:t>
            </a:r>
            <a:r>
              <a:rPr lang="fr-FR" altLang="fr-FR" sz="1200" dirty="0" err="1">
                <a:solidFill>
                  <a:srgbClr val="008000"/>
                </a:solidFill>
              </a:rPr>
              <a:t>Songere</a:t>
            </a:r>
            <a:r>
              <a:rPr lang="fr-FR" altLang="fr-FR" sz="1200" dirty="0">
                <a:solidFill>
                  <a:srgbClr val="008000"/>
                </a:solidFill>
              </a:rPr>
              <a:t>)</a:t>
            </a:r>
          </a:p>
          <a:p>
            <a:pPr algn="ctr" eaLnBrk="1" hangingPunct="1">
              <a:lnSpc>
                <a:spcPct val="100000"/>
              </a:lnSpc>
              <a:spcBef>
                <a:spcPct val="0"/>
              </a:spcBef>
              <a:buFontTx/>
              <a:buNone/>
            </a:pPr>
            <a:r>
              <a:rPr lang="fr-FR" altLang="fr-FR" sz="1200" u="sng" dirty="0">
                <a:solidFill>
                  <a:srgbClr val="008000"/>
                </a:solidFill>
              </a:rPr>
              <a:t>Famille</a:t>
            </a:r>
            <a:r>
              <a:rPr lang="fr-FR" altLang="fr-FR" sz="1200" dirty="0">
                <a:solidFill>
                  <a:srgbClr val="008000"/>
                </a:solidFill>
              </a:rPr>
              <a:t> : </a:t>
            </a:r>
            <a:r>
              <a:rPr lang="fr-FR" altLang="fr-FR" sz="1200" dirty="0" err="1">
                <a:solidFill>
                  <a:srgbClr val="008000"/>
                </a:solidFill>
              </a:rPr>
              <a:t>Lythraceae</a:t>
            </a:r>
            <a:endParaRPr lang="fr-FR" altLang="fr-FR" sz="1200" dirty="0">
              <a:solidFill>
                <a:srgbClr val="008000"/>
              </a:solidFill>
            </a:endParaRPr>
          </a:p>
          <a:p>
            <a:pPr algn="ctr" eaLnBrk="1" hangingPunct="1">
              <a:lnSpc>
                <a:spcPct val="100000"/>
              </a:lnSpc>
              <a:spcBef>
                <a:spcPct val="0"/>
              </a:spcBef>
              <a:buFontTx/>
              <a:buNone/>
            </a:pPr>
            <a:r>
              <a:rPr lang="fr-FR" altLang="fr-FR" sz="1200" u="sng" dirty="0">
                <a:solidFill>
                  <a:srgbClr val="008000"/>
                </a:solidFill>
              </a:rPr>
              <a:t>Synonyme</a:t>
            </a:r>
            <a:r>
              <a:rPr lang="fr-FR" altLang="fr-FR" sz="1200" dirty="0">
                <a:solidFill>
                  <a:srgbClr val="008000"/>
                </a:solidFill>
              </a:rPr>
              <a:t> : </a:t>
            </a:r>
            <a:r>
              <a:rPr lang="fr-FR" altLang="fr-FR" sz="1200" dirty="0" err="1">
                <a:solidFill>
                  <a:srgbClr val="008000"/>
                </a:solidFill>
              </a:rPr>
              <a:t>Songery</a:t>
            </a:r>
            <a:r>
              <a:rPr lang="fr-FR" altLang="fr-FR" sz="1200" dirty="0">
                <a:solidFill>
                  <a:srgbClr val="008000"/>
                </a:solidFill>
              </a:rPr>
              <a:t>.</a:t>
            </a:r>
          </a:p>
          <a:p>
            <a:pPr algn="ctr" eaLnBrk="1" hangingPunct="1">
              <a:lnSpc>
                <a:spcPct val="100000"/>
              </a:lnSpc>
              <a:spcBef>
                <a:spcPct val="0"/>
              </a:spcBef>
              <a:buFontTx/>
              <a:buNone/>
            </a:pPr>
            <a:r>
              <a:rPr lang="fr-FR" altLang="fr-FR" sz="1200" u="sng" dirty="0">
                <a:solidFill>
                  <a:srgbClr val="008000"/>
                </a:solidFill>
              </a:rPr>
              <a:t>Salinité</a:t>
            </a:r>
            <a:r>
              <a:rPr lang="fr-FR" altLang="fr-FR" sz="1200" dirty="0">
                <a:solidFill>
                  <a:srgbClr val="008000"/>
                </a:solidFill>
              </a:rPr>
              <a:t> : 13,920 g à 35,190 g / l</a:t>
            </a:r>
          </a:p>
          <a:p>
            <a:pPr algn="ctr" eaLnBrk="1" hangingPunct="1">
              <a:lnSpc>
                <a:spcPct val="100000"/>
              </a:lnSpc>
              <a:spcBef>
                <a:spcPct val="0"/>
              </a:spcBef>
              <a:buFontTx/>
              <a:buNone/>
            </a:pPr>
            <a:r>
              <a:rPr lang="fr-FR" altLang="fr-FR" sz="1200" dirty="0">
                <a:solidFill>
                  <a:srgbClr val="008000"/>
                </a:solidFill>
              </a:rPr>
              <a:t>6 m à 8-10 m de hauteur.</a:t>
            </a:r>
          </a:p>
          <a:p>
            <a:pPr algn="ctr" eaLnBrk="1" hangingPunct="1">
              <a:lnSpc>
                <a:spcPct val="100000"/>
              </a:lnSpc>
              <a:spcBef>
                <a:spcPct val="0"/>
              </a:spcBef>
              <a:buFontTx/>
              <a:buNone/>
            </a:pPr>
            <a:r>
              <a:rPr lang="fr-FR" altLang="fr-FR" sz="1200" u="sng" dirty="0">
                <a:solidFill>
                  <a:srgbClr val="008000"/>
                </a:solidFill>
              </a:rPr>
              <a:t>Tronc</a:t>
            </a:r>
            <a:r>
              <a:rPr lang="fr-FR" altLang="fr-FR" sz="1200" dirty="0">
                <a:solidFill>
                  <a:srgbClr val="008000"/>
                </a:solidFill>
              </a:rPr>
              <a:t> : 90 à 118 cm de diamètre</a:t>
            </a:r>
          </a:p>
          <a:p>
            <a:pPr algn="ctr" eaLnBrk="1" hangingPunct="1">
              <a:lnSpc>
                <a:spcPct val="100000"/>
              </a:lnSpc>
              <a:spcBef>
                <a:spcPct val="0"/>
              </a:spcBef>
              <a:buFontTx/>
              <a:buNone/>
            </a:pPr>
            <a:r>
              <a:rPr lang="fr-FR" altLang="fr-FR" sz="1200" u="sng" dirty="0">
                <a:solidFill>
                  <a:srgbClr val="008000"/>
                </a:solidFill>
              </a:rPr>
              <a:t>Pneumatophores</a:t>
            </a:r>
            <a:r>
              <a:rPr lang="fr-FR" altLang="fr-FR" sz="1200" dirty="0">
                <a:solidFill>
                  <a:srgbClr val="008000"/>
                </a:solidFill>
              </a:rPr>
              <a:t> : droits ou coudés, gros en forme de cône, 49 à 247 par m²</a:t>
            </a:r>
          </a:p>
          <a:p>
            <a:pPr algn="ctr" eaLnBrk="1" hangingPunct="1">
              <a:lnSpc>
                <a:spcPct val="100000"/>
              </a:lnSpc>
              <a:spcBef>
                <a:spcPct val="0"/>
              </a:spcBef>
              <a:buFontTx/>
              <a:buNone/>
            </a:pPr>
            <a:r>
              <a:rPr lang="fr-FR" altLang="fr-FR" sz="1200" u="sng" dirty="0">
                <a:solidFill>
                  <a:srgbClr val="008000"/>
                </a:solidFill>
              </a:rPr>
              <a:t>Fruits</a:t>
            </a:r>
            <a:r>
              <a:rPr lang="fr-FR" altLang="fr-FR" sz="1200" dirty="0">
                <a:solidFill>
                  <a:srgbClr val="008000"/>
                </a:solidFill>
              </a:rPr>
              <a:t> : ronds, graines difficiles à faire germer en pépinière), pas de dormance</a:t>
            </a:r>
          </a:p>
          <a:p>
            <a:pPr algn="ctr" eaLnBrk="1" hangingPunct="1">
              <a:lnSpc>
                <a:spcPct val="100000"/>
              </a:lnSpc>
              <a:spcBef>
                <a:spcPct val="0"/>
              </a:spcBef>
              <a:buFontTx/>
              <a:buNone/>
            </a:pPr>
            <a:r>
              <a:rPr lang="fr-FR" altLang="fr-FR" sz="1200" u="sng" dirty="0">
                <a:solidFill>
                  <a:srgbClr val="008000"/>
                </a:solidFill>
              </a:rPr>
              <a:t>Utilisation</a:t>
            </a:r>
            <a:r>
              <a:rPr lang="fr-FR" altLang="fr-FR" sz="1200" dirty="0">
                <a:solidFill>
                  <a:srgbClr val="008000"/>
                </a:solidFill>
              </a:rPr>
              <a:t> : bétail, charbon, chaux, cercueil, bois de chauffe</a:t>
            </a:r>
          </a:p>
        </p:txBody>
      </p:sp>
      <p:pic>
        <p:nvPicPr>
          <p:cNvPr id="3" name="Imag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5622" y="4376084"/>
            <a:ext cx="2171700" cy="1809750"/>
          </a:xfrm>
          <a:prstGeom prst="rect">
            <a:avLst/>
          </a:prstGeom>
        </p:spPr>
      </p:pic>
      <p:sp>
        <p:nvSpPr>
          <p:cNvPr id="4" name="ZoneTexte 3"/>
          <p:cNvSpPr txBox="1"/>
          <p:nvPr/>
        </p:nvSpPr>
        <p:spPr>
          <a:xfrm>
            <a:off x="201613" y="6185834"/>
            <a:ext cx="2735411" cy="461665"/>
          </a:xfrm>
          <a:prstGeom prst="rect">
            <a:avLst/>
          </a:prstGeom>
          <a:noFill/>
        </p:spPr>
        <p:txBody>
          <a:bodyPr wrap="square" rtlCol="0">
            <a:spAutoFit/>
          </a:bodyPr>
          <a:lstStyle/>
          <a:p>
            <a:pPr algn="ctr"/>
            <a:r>
              <a:rPr lang="fr-FR" sz="1200" dirty="0">
                <a:solidFill>
                  <a:srgbClr val="008000"/>
                </a:solidFill>
              </a:rPr>
              <a:t>↑ Photos </a:t>
            </a:r>
            <a:r>
              <a:rPr lang="fr-FR" sz="1200" dirty="0" err="1">
                <a:solidFill>
                  <a:srgbClr val="008000"/>
                </a:solidFill>
              </a:rPr>
              <a:t>Bemahafaly</a:t>
            </a:r>
            <a:r>
              <a:rPr lang="fr-FR" sz="1200" dirty="0">
                <a:solidFill>
                  <a:srgbClr val="008000"/>
                </a:solidFill>
              </a:rPr>
              <a:t> </a:t>
            </a:r>
            <a:r>
              <a:rPr lang="fr-FR" sz="1200" dirty="0" err="1">
                <a:solidFill>
                  <a:srgbClr val="008000"/>
                </a:solidFill>
              </a:rPr>
              <a:t>Randriamanantsoa</a:t>
            </a:r>
            <a:r>
              <a:rPr lang="fr-FR" sz="1200" dirty="0">
                <a:solidFill>
                  <a:srgbClr val="008000"/>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03000" y="6383338"/>
            <a:ext cx="606425" cy="311150"/>
          </a:xfrm>
        </p:spPr>
        <p:txBody>
          <a:bodyPr/>
          <a:lstStyle/>
          <a:p>
            <a:pPr>
              <a:defRPr/>
            </a:pPr>
            <a:fld id="{209EE42D-2CA0-4CB2-95CA-638C75FEB152}" type="slidenum">
              <a:rPr lang="fr-FR"/>
              <a:pPr>
                <a:defRPr/>
              </a:pPr>
              <a:t>22</a:t>
            </a:fld>
            <a:endParaRPr lang="fr-FR"/>
          </a:p>
        </p:txBody>
      </p:sp>
      <p:sp>
        <p:nvSpPr>
          <p:cNvPr id="22531" name="ZoneTexte 2"/>
          <p:cNvSpPr txBox="1">
            <a:spLocks noChangeArrowheads="1"/>
          </p:cNvSpPr>
          <p:nvPr/>
        </p:nvSpPr>
        <p:spPr bwMode="auto">
          <a:xfrm>
            <a:off x="4945063" y="109538"/>
            <a:ext cx="34750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2532" name="ZoneTexte 3"/>
          <p:cNvSpPr txBox="1">
            <a:spLocks noChangeArrowheads="1"/>
          </p:cNvSpPr>
          <p:nvPr/>
        </p:nvSpPr>
        <p:spPr bwMode="auto">
          <a:xfrm>
            <a:off x="60325" y="155575"/>
            <a:ext cx="462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15. </a:t>
            </a:r>
            <a:r>
              <a:rPr lang="fr-FR" altLang="fr-FR" sz="1800" b="1" dirty="0">
                <a:solidFill>
                  <a:srgbClr val="008000"/>
                </a:solidFill>
              </a:rPr>
              <a:t>Les palétuviers de Madagascar (suite et fin)</a:t>
            </a:r>
            <a:endParaRPr lang="fr-FR" altLang="fr-FR" sz="1800" dirty="0">
              <a:solidFill>
                <a:srgbClr val="008000"/>
              </a:solidFill>
            </a:endParaRPr>
          </a:p>
        </p:txBody>
      </p:sp>
      <p:pic>
        <p:nvPicPr>
          <p:cNvPr id="2253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465388"/>
            <a:ext cx="31527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5188" y="3787775"/>
            <a:ext cx="18764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10750" y="2143125"/>
            <a:ext cx="23050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87038" y="4122738"/>
            <a:ext cx="147796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97663" y="4122738"/>
            <a:ext cx="197643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47138" y="4110038"/>
            <a:ext cx="16287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ag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50163" y="2254250"/>
            <a:ext cx="2076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mag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16638" y="1970088"/>
            <a:ext cx="13843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Imag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00675" y="730250"/>
            <a:ext cx="1123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mag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19888" y="731838"/>
            <a:ext cx="11525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Imag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26075" y="4151313"/>
            <a:ext cx="10985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Imag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744075" y="381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Imag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650288" y="125413"/>
            <a:ext cx="9128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Imag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67138" y="725488"/>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Image 1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530475" y="644525"/>
            <a:ext cx="1143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Image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0338" y="655638"/>
            <a:ext cx="22764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Image 2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67150" y="1976438"/>
            <a:ext cx="2135188"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Rectangle 22"/>
          <p:cNvSpPr>
            <a:spLocks noChangeArrowheads="1"/>
          </p:cNvSpPr>
          <p:nvPr/>
        </p:nvSpPr>
        <p:spPr bwMode="auto">
          <a:xfrm>
            <a:off x="3681413" y="1698625"/>
            <a:ext cx="2103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 </a:t>
            </a:r>
            <a:r>
              <a:rPr lang="fr-FR" altLang="fr-FR" sz="1200">
                <a:solidFill>
                  <a:srgbClr val="008000"/>
                </a:solidFill>
                <a:latin typeface="TimesNewRomanPSMT"/>
              </a:rPr>
              <a:t>Contreforts et racines</a:t>
            </a:r>
            <a:endParaRPr lang="fr-FR" altLang="fr-FR" sz="1200">
              <a:solidFill>
                <a:srgbClr val="008000"/>
              </a:solidFill>
            </a:endParaRPr>
          </a:p>
        </p:txBody>
      </p:sp>
      <p:sp>
        <p:nvSpPr>
          <p:cNvPr id="22551" name="Rectangle 23"/>
          <p:cNvSpPr>
            <a:spLocks noChangeArrowheads="1"/>
          </p:cNvSpPr>
          <p:nvPr/>
        </p:nvSpPr>
        <p:spPr bwMode="auto">
          <a:xfrm>
            <a:off x="5962650" y="1603375"/>
            <a:ext cx="153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Feuilles composées</a:t>
            </a:r>
            <a:endParaRPr lang="fr-FR" altLang="fr-FR" sz="1200">
              <a:solidFill>
                <a:srgbClr val="008000"/>
              </a:solidFill>
            </a:endParaRPr>
          </a:p>
        </p:txBody>
      </p:sp>
      <p:sp>
        <p:nvSpPr>
          <p:cNvPr id="22552" name="ZoneTexte 24"/>
          <p:cNvSpPr txBox="1">
            <a:spLocks noChangeArrowheads="1"/>
          </p:cNvSpPr>
          <p:nvPr/>
        </p:nvSpPr>
        <p:spPr bwMode="auto">
          <a:xfrm>
            <a:off x="5589588" y="3552825"/>
            <a:ext cx="55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Fleurs</a:t>
            </a:r>
          </a:p>
        </p:txBody>
      </p:sp>
      <p:sp>
        <p:nvSpPr>
          <p:cNvPr id="22553" name="ZoneTexte 25"/>
          <p:cNvSpPr txBox="1">
            <a:spLocks noChangeArrowheads="1"/>
          </p:cNvSpPr>
          <p:nvPr/>
        </p:nvSpPr>
        <p:spPr bwMode="auto">
          <a:xfrm>
            <a:off x="8861425" y="1947863"/>
            <a:ext cx="447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Port</a:t>
            </a:r>
          </a:p>
        </p:txBody>
      </p:sp>
      <p:sp>
        <p:nvSpPr>
          <p:cNvPr id="22554" name="Rectangle 26"/>
          <p:cNvSpPr>
            <a:spLocks noChangeArrowheads="1"/>
          </p:cNvSpPr>
          <p:nvPr/>
        </p:nvSpPr>
        <p:spPr bwMode="auto">
          <a:xfrm>
            <a:off x="8039100" y="3783013"/>
            <a:ext cx="154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Fruits sur les arbres</a:t>
            </a:r>
            <a:endParaRPr lang="fr-FR" altLang="fr-FR" sz="1200">
              <a:solidFill>
                <a:srgbClr val="008000"/>
              </a:solidFill>
            </a:endParaRPr>
          </a:p>
        </p:txBody>
      </p:sp>
      <p:sp>
        <p:nvSpPr>
          <p:cNvPr id="22555" name="Rectangle 27"/>
          <p:cNvSpPr>
            <a:spLocks noChangeArrowheads="1"/>
          </p:cNvSpPr>
          <p:nvPr/>
        </p:nvSpPr>
        <p:spPr bwMode="auto">
          <a:xfrm>
            <a:off x="8035925" y="5605463"/>
            <a:ext cx="1541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Fruits sur les arbres</a:t>
            </a:r>
            <a:endParaRPr lang="fr-FR" altLang="fr-FR" sz="1200">
              <a:solidFill>
                <a:srgbClr val="008000"/>
              </a:solidFill>
            </a:endParaRPr>
          </a:p>
        </p:txBody>
      </p:sp>
      <p:sp>
        <p:nvSpPr>
          <p:cNvPr id="22556" name="Rectangle 28"/>
          <p:cNvSpPr>
            <a:spLocks noChangeArrowheads="1"/>
          </p:cNvSpPr>
          <p:nvPr/>
        </p:nvSpPr>
        <p:spPr bwMode="auto">
          <a:xfrm>
            <a:off x="5651500" y="5624513"/>
            <a:ext cx="738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Plantule</a:t>
            </a:r>
            <a:endParaRPr lang="fr-FR" altLang="fr-FR" sz="1200">
              <a:solidFill>
                <a:srgbClr val="008000"/>
              </a:solidFill>
            </a:endParaRPr>
          </a:p>
        </p:txBody>
      </p:sp>
      <p:sp>
        <p:nvSpPr>
          <p:cNvPr id="22557" name="Rectangle 29"/>
          <p:cNvSpPr>
            <a:spLocks noChangeArrowheads="1"/>
          </p:cNvSpPr>
          <p:nvPr/>
        </p:nvSpPr>
        <p:spPr bwMode="auto">
          <a:xfrm>
            <a:off x="3743325" y="5635625"/>
            <a:ext cx="1096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MT"/>
              </a:rPr>
              <a:t>Graine sèche</a:t>
            </a:r>
            <a:endParaRPr lang="fr-FR" altLang="fr-FR" sz="1200">
              <a:solidFill>
                <a:srgbClr val="008000"/>
              </a:solidFill>
            </a:endParaRPr>
          </a:p>
        </p:txBody>
      </p:sp>
      <p:sp>
        <p:nvSpPr>
          <p:cNvPr id="22558" name="Rectangle 30"/>
          <p:cNvSpPr>
            <a:spLocks noChangeArrowheads="1"/>
          </p:cNvSpPr>
          <p:nvPr/>
        </p:nvSpPr>
        <p:spPr bwMode="auto">
          <a:xfrm>
            <a:off x="10445750" y="1857375"/>
            <a:ext cx="1173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FF0000"/>
                </a:solidFill>
                <a:latin typeface="TimesNewRomanPSMT"/>
              </a:rPr>
              <a:t>Arbres coupés</a:t>
            </a:r>
            <a:endParaRPr lang="fr-FR" altLang="fr-FR" sz="1200">
              <a:solidFill>
                <a:srgbClr val="FF0000"/>
              </a:solidFill>
            </a:endParaRPr>
          </a:p>
        </p:txBody>
      </p:sp>
      <p:sp>
        <p:nvSpPr>
          <p:cNvPr id="22559" name="ZoneTexte 31"/>
          <p:cNvSpPr txBox="1">
            <a:spLocks noChangeArrowheads="1"/>
          </p:cNvSpPr>
          <p:nvPr/>
        </p:nvSpPr>
        <p:spPr bwMode="auto">
          <a:xfrm>
            <a:off x="3168650" y="5888038"/>
            <a:ext cx="364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i="1">
                <a:solidFill>
                  <a:srgbClr val="008000"/>
                </a:solidFill>
              </a:rPr>
              <a:t>Xylocarpus granatum </a:t>
            </a:r>
            <a:r>
              <a:rPr lang="fr-FR" altLang="fr-FR" sz="1200">
                <a:solidFill>
                  <a:srgbClr val="008000"/>
                </a:solidFill>
              </a:rPr>
              <a:t>J. Kônig (malgache Fobo)</a:t>
            </a:r>
          </a:p>
          <a:p>
            <a:pPr algn="ctr" eaLnBrk="1" hangingPunct="1">
              <a:lnSpc>
                <a:spcPct val="100000"/>
              </a:lnSpc>
              <a:spcBef>
                <a:spcPct val="0"/>
              </a:spcBef>
              <a:buFontTx/>
              <a:buNone/>
            </a:pPr>
            <a:r>
              <a:rPr lang="fr-FR" altLang="fr-FR" sz="1200" u="sng">
                <a:solidFill>
                  <a:srgbClr val="008000"/>
                </a:solidFill>
              </a:rPr>
              <a:t>Famille</a:t>
            </a:r>
            <a:r>
              <a:rPr lang="fr-FR" altLang="fr-FR" sz="1200">
                <a:solidFill>
                  <a:srgbClr val="008000"/>
                </a:solidFill>
              </a:rPr>
              <a:t> : </a:t>
            </a:r>
            <a:r>
              <a:rPr lang="fr-FR" altLang="fr-FR" sz="1200" i="1">
                <a:solidFill>
                  <a:srgbClr val="008000"/>
                </a:solidFill>
              </a:rPr>
              <a:t>Meliaceae</a:t>
            </a:r>
            <a:r>
              <a:rPr lang="fr-FR" altLang="fr-FR" sz="1200">
                <a:solidFill>
                  <a:srgbClr val="008000"/>
                </a:solidFill>
              </a:rPr>
              <a:t> (ex </a:t>
            </a:r>
            <a:r>
              <a:rPr lang="fr-FR" altLang="fr-FR" sz="1200" i="1">
                <a:solidFill>
                  <a:srgbClr val="008000"/>
                </a:solidFill>
              </a:rPr>
              <a:t>Combretaceae</a:t>
            </a:r>
            <a:r>
              <a:rPr lang="fr-FR" altLang="fr-FR" sz="1200">
                <a:solidFill>
                  <a:srgbClr val="008000"/>
                </a:solidFill>
              </a:rPr>
              <a:t>)</a:t>
            </a:r>
          </a:p>
          <a:p>
            <a:pPr algn="ctr" eaLnBrk="1" hangingPunct="1">
              <a:lnSpc>
                <a:spcPct val="100000"/>
              </a:lnSpc>
              <a:spcBef>
                <a:spcPct val="0"/>
              </a:spcBef>
              <a:buFontTx/>
              <a:buNone/>
            </a:pPr>
            <a:r>
              <a:rPr lang="fr-FR" altLang="fr-FR" sz="1200" u="sng">
                <a:solidFill>
                  <a:srgbClr val="008000"/>
                </a:solidFill>
              </a:rPr>
              <a:t>Synonyme</a:t>
            </a:r>
            <a:r>
              <a:rPr lang="fr-FR" altLang="fr-FR" sz="1200">
                <a:solidFill>
                  <a:srgbClr val="008000"/>
                </a:solidFill>
              </a:rPr>
              <a:t> : </a:t>
            </a:r>
            <a:r>
              <a:rPr lang="fr-FR" altLang="fr-FR" sz="1200" i="1">
                <a:solidFill>
                  <a:srgbClr val="008000"/>
                </a:solidFill>
              </a:rPr>
              <a:t>Carapa obovata</a:t>
            </a:r>
            <a:r>
              <a:rPr lang="fr-FR" altLang="fr-FR" sz="1200">
                <a:solidFill>
                  <a:srgbClr val="008000"/>
                </a:solidFill>
              </a:rPr>
              <a:t>, palétuvier casse-tête.</a:t>
            </a:r>
          </a:p>
        </p:txBody>
      </p:sp>
      <p:sp>
        <p:nvSpPr>
          <p:cNvPr id="22560" name="ZoneTexte 32"/>
          <p:cNvSpPr txBox="1">
            <a:spLocks noChangeArrowheads="1"/>
          </p:cNvSpPr>
          <p:nvPr/>
        </p:nvSpPr>
        <p:spPr bwMode="auto">
          <a:xfrm>
            <a:off x="6935788" y="5929313"/>
            <a:ext cx="2149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6-9 m de haut ; 65 à 75 cm</a:t>
            </a:r>
          </a:p>
          <a:p>
            <a:pPr algn="ctr" eaLnBrk="1" hangingPunct="1">
              <a:lnSpc>
                <a:spcPct val="100000"/>
              </a:lnSpc>
              <a:spcBef>
                <a:spcPct val="0"/>
              </a:spcBef>
              <a:buFontTx/>
              <a:buNone/>
            </a:pPr>
            <a:r>
              <a:rPr lang="fr-FR" altLang="fr-FR" sz="1200" u="sng">
                <a:solidFill>
                  <a:srgbClr val="008000"/>
                </a:solidFill>
              </a:rPr>
              <a:t>Racines</a:t>
            </a:r>
            <a:r>
              <a:rPr lang="fr-FR" altLang="fr-FR" sz="1200" i="1">
                <a:solidFill>
                  <a:srgbClr val="008000"/>
                </a:solidFill>
              </a:rPr>
              <a:t> : à contrefort</a:t>
            </a:r>
          </a:p>
          <a:p>
            <a:pPr algn="ctr" eaLnBrk="1" hangingPunct="1">
              <a:lnSpc>
                <a:spcPct val="100000"/>
              </a:lnSpc>
              <a:spcBef>
                <a:spcPct val="0"/>
              </a:spcBef>
              <a:buFontTx/>
              <a:buNone/>
            </a:pPr>
            <a:r>
              <a:rPr lang="fr-FR" altLang="fr-FR" sz="1200" u="sng">
                <a:solidFill>
                  <a:srgbClr val="008000"/>
                </a:solidFill>
              </a:rPr>
              <a:t>Pneumatophores</a:t>
            </a:r>
            <a:r>
              <a:rPr lang="fr-FR" altLang="fr-FR" sz="1200" i="1">
                <a:solidFill>
                  <a:srgbClr val="008000"/>
                </a:solidFill>
              </a:rPr>
              <a:t> : absents</a:t>
            </a:r>
          </a:p>
        </p:txBody>
      </p:sp>
      <p:sp>
        <p:nvSpPr>
          <p:cNvPr id="22561" name="Rectangle 33"/>
          <p:cNvSpPr>
            <a:spLocks noChangeArrowheads="1"/>
          </p:cNvSpPr>
          <p:nvPr/>
        </p:nvSpPr>
        <p:spPr bwMode="auto">
          <a:xfrm>
            <a:off x="9020175" y="5942013"/>
            <a:ext cx="291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u="sng">
                <a:solidFill>
                  <a:srgbClr val="008000"/>
                </a:solidFill>
              </a:rPr>
              <a:t>Fruits</a:t>
            </a:r>
            <a:r>
              <a:rPr lang="fr-FR" altLang="fr-FR" sz="1200" i="1">
                <a:solidFill>
                  <a:srgbClr val="008000"/>
                </a:solidFill>
              </a:rPr>
              <a:t> : très gros fruits sphériques, légers</a:t>
            </a:r>
          </a:p>
          <a:p>
            <a:pPr algn="ctr" eaLnBrk="1" hangingPunct="1">
              <a:lnSpc>
                <a:spcPct val="100000"/>
              </a:lnSpc>
              <a:spcBef>
                <a:spcPct val="0"/>
              </a:spcBef>
              <a:buFontTx/>
              <a:buNone/>
            </a:pPr>
            <a:r>
              <a:rPr lang="fr-FR" altLang="fr-FR" sz="1200" u="sng">
                <a:solidFill>
                  <a:srgbClr val="008000"/>
                </a:solidFill>
              </a:rPr>
              <a:t>Utilisation</a:t>
            </a:r>
            <a:r>
              <a:rPr lang="fr-FR" altLang="fr-FR" sz="1200" i="1">
                <a:solidFill>
                  <a:srgbClr val="008000"/>
                </a:solidFill>
              </a:rPr>
              <a:t> : bois de chauffe</a:t>
            </a:r>
          </a:p>
          <a:p>
            <a:pPr algn="ctr" eaLnBrk="1" hangingPunct="1">
              <a:lnSpc>
                <a:spcPct val="100000"/>
              </a:lnSpc>
              <a:spcBef>
                <a:spcPct val="0"/>
              </a:spcBef>
              <a:buFontTx/>
              <a:buNone/>
            </a:pPr>
            <a:r>
              <a:rPr lang="fr-FR" altLang="fr-FR" sz="1200" u="sng">
                <a:solidFill>
                  <a:srgbClr val="008000"/>
                </a:solidFill>
              </a:rPr>
              <a:t>Dormance</a:t>
            </a:r>
            <a:r>
              <a:rPr lang="fr-FR" altLang="fr-FR" sz="1200" i="1">
                <a:solidFill>
                  <a:srgbClr val="008000"/>
                </a:solidFill>
              </a:rPr>
              <a:t> : pas de dormance</a:t>
            </a:r>
            <a:endParaRPr lang="fr-FR" altLang="fr-FR" sz="1200">
              <a:solidFill>
                <a:srgbClr val="008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3" y="847306"/>
            <a:ext cx="7711752" cy="369332"/>
          </a:xfrm>
          <a:prstGeom prst="rect">
            <a:avLst/>
          </a:prstGeom>
        </p:spPr>
        <p:txBody>
          <a:bodyPr wrap="square">
            <a:spAutoFit/>
          </a:bodyPr>
          <a:lstStyle/>
          <a:p>
            <a:pPr eaLnBrk="1" hangingPunct="1">
              <a:defRPr/>
            </a:pPr>
            <a:r>
              <a:rPr lang="fr-FR" altLang="fr-FR" dirty="0">
                <a:solidFill>
                  <a:srgbClr val="008000"/>
                </a:solidFill>
              </a:rPr>
              <a:t>16. </a:t>
            </a:r>
            <a:r>
              <a:rPr lang="fr-FR" altLang="fr-FR" b="1" dirty="0" err="1">
                <a:solidFill>
                  <a:srgbClr val="008000"/>
                </a:solidFill>
              </a:rPr>
              <a:t>Cachiman</a:t>
            </a:r>
            <a:r>
              <a:rPr lang="fr-FR" altLang="fr-FR" b="1" dirty="0">
                <a:solidFill>
                  <a:srgbClr val="008000"/>
                </a:solidFill>
              </a:rPr>
              <a:t>-cochon, </a:t>
            </a:r>
            <a:r>
              <a:rPr lang="fr-FR" altLang="fr-FR" b="1" dirty="0" err="1">
                <a:solidFill>
                  <a:srgbClr val="008000"/>
                </a:solidFill>
              </a:rPr>
              <a:t>Mamain</a:t>
            </a:r>
            <a:r>
              <a:rPr lang="fr-FR" altLang="fr-FR" b="1" dirty="0">
                <a:solidFill>
                  <a:srgbClr val="008000"/>
                </a:solidFill>
              </a:rPr>
              <a:t> </a:t>
            </a:r>
            <a:r>
              <a:rPr lang="fr-FR" altLang="fr-FR" dirty="0">
                <a:solidFill>
                  <a:srgbClr val="008000"/>
                </a:solidFill>
              </a:rPr>
              <a:t>ou </a:t>
            </a:r>
            <a:r>
              <a:rPr lang="fr-FR" altLang="fr-FR" b="1" dirty="0" err="1">
                <a:solidFill>
                  <a:srgbClr val="008000"/>
                </a:solidFill>
              </a:rPr>
              <a:t>Mammier</a:t>
            </a:r>
            <a:r>
              <a:rPr lang="fr-FR" altLang="fr-FR" dirty="0">
                <a:solidFill>
                  <a:srgbClr val="008000"/>
                </a:solidFill>
              </a:rPr>
              <a:t> </a:t>
            </a:r>
            <a:r>
              <a:rPr lang="fr-FR" dirty="0">
                <a:solidFill>
                  <a:srgbClr val="008000"/>
                </a:solidFill>
              </a:rPr>
              <a:t>(</a:t>
            </a:r>
            <a:r>
              <a:rPr lang="fr-FR" i="1" dirty="0" err="1">
                <a:solidFill>
                  <a:srgbClr val="008000"/>
                </a:solidFill>
              </a:rPr>
              <a:t>Annona</a:t>
            </a:r>
            <a:r>
              <a:rPr lang="fr-FR" i="1" dirty="0">
                <a:solidFill>
                  <a:srgbClr val="008000"/>
                </a:solidFill>
              </a:rPr>
              <a:t> </a:t>
            </a:r>
            <a:r>
              <a:rPr lang="fr-FR" i="1" dirty="0" err="1">
                <a:solidFill>
                  <a:srgbClr val="008000"/>
                </a:solidFill>
              </a:rPr>
              <a:t>glabra</a:t>
            </a:r>
            <a:r>
              <a:rPr lang="fr-FR" altLang="fr-FR" dirty="0">
                <a:solidFill>
                  <a:srgbClr val="008000"/>
                </a:solidFill>
              </a:rPr>
              <a:t>) </a:t>
            </a:r>
            <a:endParaRPr lang="fr-FR" dirty="0">
              <a:solidFill>
                <a:srgbClr val="008000"/>
              </a:solidFill>
              <a:cs typeface="Arial" charset="0"/>
            </a:endParaRPr>
          </a:p>
        </p:txBody>
      </p:sp>
      <p:sp>
        <p:nvSpPr>
          <p:cNvPr id="4" name="Espace réservé du numéro de diapositive 1"/>
          <p:cNvSpPr txBox="1">
            <a:spLocks/>
          </p:cNvSpPr>
          <p:nvPr/>
        </p:nvSpPr>
        <p:spPr>
          <a:xfrm>
            <a:off x="8610600" y="172802"/>
            <a:ext cx="586408" cy="340147"/>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B9ECBFA8-A775-4D16-A4B2-417DCD0EBDB4}" type="slidenum">
              <a:rPr lang="fr-FR" altLang="fr-FR" smtClean="0"/>
              <a:pPr>
                <a:defRPr/>
              </a:pPr>
              <a:t>23</a:t>
            </a:fld>
            <a:endParaRPr lang="fr-FR" altLang="fr-FR" dirty="0"/>
          </a:p>
        </p:txBody>
      </p:sp>
      <p:pic>
        <p:nvPicPr>
          <p:cNvPr id="6" name="Image 12" descr="logo salinisation2_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6771" y="11882"/>
            <a:ext cx="463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1" y="140470"/>
            <a:ext cx="723900" cy="5334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09" y="-14723"/>
            <a:ext cx="942975" cy="742950"/>
          </a:xfrm>
          <a:prstGeom prst="rect">
            <a:avLst/>
          </a:prstGeom>
        </p:spPr>
      </p:pic>
      <p:sp>
        <p:nvSpPr>
          <p:cNvPr id="9" name="ZoneTexte 8"/>
          <p:cNvSpPr txBox="1"/>
          <p:nvPr/>
        </p:nvSpPr>
        <p:spPr>
          <a:xfrm>
            <a:off x="77752" y="1206424"/>
            <a:ext cx="9119256" cy="3785652"/>
          </a:xfrm>
          <a:prstGeom prst="rect">
            <a:avLst/>
          </a:prstGeom>
          <a:noFill/>
        </p:spPr>
        <p:txBody>
          <a:bodyPr wrap="square" rtlCol="0">
            <a:spAutoFit/>
          </a:bodyPr>
          <a:lstStyle/>
          <a:p>
            <a:pPr algn="just"/>
            <a:r>
              <a:rPr lang="fr-FR" dirty="0">
                <a:solidFill>
                  <a:srgbClr val="008000"/>
                </a:solidFill>
              </a:rPr>
              <a:t>En Anglais, </a:t>
            </a:r>
            <a:r>
              <a:rPr lang="en-US" b="1" dirty="0">
                <a:solidFill>
                  <a:srgbClr val="008000"/>
                </a:solidFill>
              </a:rPr>
              <a:t>pond apple</a:t>
            </a:r>
            <a:r>
              <a:rPr lang="en-US" dirty="0">
                <a:solidFill>
                  <a:srgbClr val="008000"/>
                </a:solidFill>
              </a:rPr>
              <a:t>, </a:t>
            </a:r>
            <a:r>
              <a:rPr lang="en-US" b="1" dirty="0">
                <a:solidFill>
                  <a:srgbClr val="008000"/>
                </a:solidFill>
              </a:rPr>
              <a:t>alligator apple</a:t>
            </a:r>
            <a:r>
              <a:rPr lang="en-US" dirty="0">
                <a:solidFill>
                  <a:srgbClr val="008000"/>
                </a:solidFill>
              </a:rPr>
              <a:t> (</a:t>
            </a:r>
            <a:r>
              <a:rPr lang="en-US" dirty="0" err="1">
                <a:solidFill>
                  <a:srgbClr val="008000"/>
                </a:solidFill>
              </a:rPr>
              <a:t>parce</a:t>
            </a:r>
            <a:r>
              <a:rPr lang="en-US" dirty="0">
                <a:solidFill>
                  <a:srgbClr val="008000"/>
                </a:solidFill>
              </a:rPr>
              <a:t> que les alligators </a:t>
            </a:r>
            <a:r>
              <a:rPr lang="en-US" dirty="0" err="1">
                <a:solidFill>
                  <a:srgbClr val="008000"/>
                </a:solidFill>
              </a:rPr>
              <a:t>mangent</a:t>
            </a:r>
            <a:r>
              <a:rPr lang="en-US" dirty="0">
                <a:solidFill>
                  <a:srgbClr val="008000"/>
                </a:solidFill>
              </a:rPr>
              <a:t> </a:t>
            </a:r>
            <a:r>
              <a:rPr lang="en-US" dirty="0" err="1">
                <a:solidFill>
                  <a:srgbClr val="008000"/>
                </a:solidFill>
              </a:rPr>
              <a:t>ses</a:t>
            </a:r>
            <a:r>
              <a:rPr lang="en-US" dirty="0">
                <a:solidFill>
                  <a:srgbClr val="008000"/>
                </a:solidFill>
              </a:rPr>
              <a:t> fruits), </a:t>
            </a:r>
            <a:r>
              <a:rPr lang="en-US" b="1" dirty="0">
                <a:solidFill>
                  <a:srgbClr val="008000"/>
                </a:solidFill>
              </a:rPr>
              <a:t>swamp apple</a:t>
            </a:r>
            <a:r>
              <a:rPr lang="en-US" dirty="0">
                <a:solidFill>
                  <a:srgbClr val="008000"/>
                </a:solidFill>
              </a:rPr>
              <a:t>, </a:t>
            </a:r>
            <a:r>
              <a:rPr lang="en-US" b="1" dirty="0">
                <a:solidFill>
                  <a:srgbClr val="008000"/>
                </a:solidFill>
              </a:rPr>
              <a:t>corkwood</a:t>
            </a:r>
            <a:r>
              <a:rPr lang="en-US" dirty="0">
                <a:solidFill>
                  <a:srgbClr val="008000"/>
                </a:solidFill>
              </a:rPr>
              <a:t>, </a:t>
            </a:r>
            <a:r>
              <a:rPr lang="en-US" b="1" dirty="0" err="1">
                <a:solidFill>
                  <a:srgbClr val="008000"/>
                </a:solidFill>
              </a:rPr>
              <a:t>bobwood</a:t>
            </a:r>
            <a:r>
              <a:rPr lang="en-US" dirty="0">
                <a:solidFill>
                  <a:srgbClr val="008000"/>
                </a:solidFill>
              </a:rPr>
              <a:t>, </a:t>
            </a:r>
            <a:r>
              <a:rPr lang="en-US" dirty="0" err="1">
                <a:solidFill>
                  <a:srgbClr val="008000"/>
                </a:solidFill>
              </a:rPr>
              <a:t>ou</a:t>
            </a:r>
            <a:r>
              <a:rPr lang="en-US" dirty="0">
                <a:solidFill>
                  <a:srgbClr val="008000"/>
                </a:solidFill>
              </a:rPr>
              <a:t> </a:t>
            </a:r>
            <a:r>
              <a:rPr lang="en-US" b="1" dirty="0">
                <a:solidFill>
                  <a:srgbClr val="008000"/>
                </a:solidFill>
              </a:rPr>
              <a:t>monkey apple</a:t>
            </a:r>
            <a:r>
              <a:rPr lang="en-US" dirty="0">
                <a:solidFill>
                  <a:srgbClr val="008000"/>
                </a:solidFill>
              </a:rPr>
              <a:t>. C’</a:t>
            </a:r>
            <a:r>
              <a:rPr lang="fr-FR" dirty="0">
                <a:solidFill>
                  <a:srgbClr val="008000"/>
                </a:solidFill>
              </a:rPr>
              <a:t>est un petit arbre de la famille des </a:t>
            </a:r>
            <a:r>
              <a:rPr lang="fr-FR" i="1" dirty="0" err="1">
                <a:solidFill>
                  <a:srgbClr val="008000"/>
                </a:solidFill>
                <a:hlinkClick r:id="rId5" tooltip="Annonaceae"/>
              </a:rPr>
              <a:t>Annonaceae</a:t>
            </a:r>
            <a:r>
              <a:rPr lang="fr-FR" dirty="0">
                <a:solidFill>
                  <a:srgbClr val="008000"/>
                </a:solidFill>
              </a:rPr>
              <a:t>, de 3 à 5 m (exceptionnellement de 6-7 m), souvent à contreforts à la base. Il se rencontre dans les Petites Antilles (Martinique, Guadeloupe), les Grandes Antilles, dans les zones côtières du Mexique au Sud du Brésil et en Afrique occidentale. C’est un arbuste des lieux marécageux (arrière mangrove, forêts à </a:t>
            </a:r>
            <a:r>
              <a:rPr lang="fr-FR" i="1" dirty="0" err="1">
                <a:solidFill>
                  <a:srgbClr val="008000"/>
                </a:solidFill>
                <a:hlinkClick r:id="rId6" tooltip="Pterocarpus"/>
              </a:rPr>
              <a:t>Pterocarpus</a:t>
            </a:r>
            <a:r>
              <a:rPr lang="fr-FR" dirty="0">
                <a:solidFill>
                  <a:srgbClr val="008000"/>
                </a:solidFill>
              </a:rPr>
              <a:t>) ou sableux humides. </a:t>
            </a:r>
            <a:r>
              <a:rPr lang="fr-FR" b="1" dirty="0">
                <a:solidFill>
                  <a:srgbClr val="008000"/>
                </a:solidFill>
              </a:rPr>
              <a:t>Il est </a:t>
            </a:r>
            <a:r>
              <a:rPr lang="fr-FR" b="1" dirty="0">
                <a:solidFill>
                  <a:srgbClr val="008000"/>
                </a:solidFill>
                <a:hlinkClick r:id="rId7" tooltip="halophytes"/>
              </a:rPr>
              <a:t>tolérant</a:t>
            </a:r>
            <a:r>
              <a:rPr lang="fr-FR" b="1" dirty="0">
                <a:solidFill>
                  <a:srgbClr val="008000"/>
                </a:solidFill>
              </a:rPr>
              <a:t> à l' eau salée</a:t>
            </a:r>
            <a:r>
              <a:rPr lang="fr-FR" dirty="0">
                <a:solidFill>
                  <a:srgbClr val="008000"/>
                </a:solidFill>
              </a:rPr>
              <a:t>, </a:t>
            </a:r>
            <a:r>
              <a:rPr lang="fr-FR" dirty="0">
                <a:solidFill>
                  <a:srgbClr val="FF0000"/>
                </a:solidFill>
              </a:rPr>
              <a:t>mais ne peut pas se développer dans un sol sec</a:t>
            </a:r>
            <a:r>
              <a:rPr lang="fr-FR" dirty="0">
                <a:solidFill>
                  <a:srgbClr val="008000"/>
                </a:solidFill>
              </a:rPr>
              <a:t>. La pulpe du fruit à maturité est jaune à orangé. Le fruit est comestible pour l' homme et </a:t>
            </a:r>
            <a:r>
              <a:rPr lang="fr-FR" b="1" dirty="0">
                <a:solidFill>
                  <a:srgbClr val="008000"/>
                </a:solidFill>
              </a:rPr>
              <a:t>son goût rappelle le melon</a:t>
            </a:r>
            <a:r>
              <a:rPr lang="fr-FR" dirty="0">
                <a:solidFill>
                  <a:srgbClr val="008000"/>
                </a:solidFill>
              </a:rPr>
              <a:t>.</a:t>
            </a:r>
          </a:p>
          <a:p>
            <a:pPr algn="just"/>
            <a:r>
              <a:rPr lang="fr-FR" sz="1200" dirty="0">
                <a:solidFill>
                  <a:srgbClr val="008000"/>
                </a:solidFill>
              </a:rPr>
              <a:t>Il peut être transformé en </a:t>
            </a:r>
            <a:r>
              <a:rPr lang="fr-FR" sz="1200" dirty="0">
                <a:solidFill>
                  <a:srgbClr val="008000"/>
                </a:solidFill>
                <a:hlinkClick r:id="rId8" tooltip="Conserves de fruits"/>
              </a:rPr>
              <a:t>confiture</a:t>
            </a:r>
            <a:r>
              <a:rPr lang="fr-FR" sz="1200" dirty="0">
                <a:solidFill>
                  <a:srgbClr val="008000"/>
                </a:solidFill>
              </a:rPr>
              <a:t> et il est un ingrédient populaire de nouvelles </a:t>
            </a:r>
            <a:r>
              <a:rPr lang="fr-FR" sz="1200" dirty="0">
                <a:solidFill>
                  <a:srgbClr val="008000"/>
                </a:solidFill>
                <a:hlinkClick r:id="rId9" tooltip="Boisson aux fruits"/>
              </a:rPr>
              <a:t>boissons aux fruits</a:t>
            </a:r>
            <a:r>
              <a:rPr lang="fr-FR" sz="1200" dirty="0">
                <a:solidFill>
                  <a:srgbClr val="008000"/>
                </a:solidFill>
              </a:rPr>
              <a:t> aux </a:t>
            </a:r>
            <a:r>
              <a:rPr lang="fr-FR" sz="1200" u="sng" dirty="0">
                <a:solidFill>
                  <a:srgbClr val="008000"/>
                </a:solidFill>
                <a:hlinkClick r:id="rId10" tooltip="Maldives"/>
              </a:rPr>
              <a:t>Maldives</a:t>
            </a:r>
            <a:r>
              <a:rPr lang="fr-FR" sz="1200" dirty="0">
                <a:solidFill>
                  <a:srgbClr val="008000"/>
                </a:solidFill>
              </a:rPr>
              <a:t>. La pulpe orange, aromatique et agréable au goût, est très appréciées des crabes et sert d’appâts pour la pêche.</a:t>
            </a:r>
          </a:p>
          <a:p>
            <a:pPr algn="just"/>
            <a:r>
              <a:rPr lang="fr-FR" sz="1200" dirty="0">
                <a:solidFill>
                  <a:srgbClr val="008000"/>
                </a:solidFill>
              </a:rPr>
              <a:t>Une étude réalisée en 2008 dans la revue, </a:t>
            </a:r>
            <a:r>
              <a:rPr lang="fr-FR" sz="1200" i="1" dirty="0" err="1">
                <a:solidFill>
                  <a:srgbClr val="008000"/>
                </a:solidFill>
              </a:rPr>
              <a:t>Anticancer</a:t>
            </a:r>
            <a:r>
              <a:rPr lang="fr-FR" sz="1200" i="1" dirty="0">
                <a:solidFill>
                  <a:srgbClr val="008000"/>
                </a:solidFill>
              </a:rPr>
              <a:t> </a:t>
            </a:r>
            <a:r>
              <a:rPr lang="fr-FR" sz="1200" i="1" dirty="0" err="1">
                <a:solidFill>
                  <a:srgbClr val="008000"/>
                </a:solidFill>
              </a:rPr>
              <a:t>Research</a:t>
            </a:r>
            <a:r>
              <a:rPr lang="fr-FR" sz="1200" i="1" dirty="0">
                <a:solidFill>
                  <a:srgbClr val="008000"/>
                </a:solidFill>
              </a:rPr>
              <a:t>,</a:t>
            </a:r>
            <a:r>
              <a:rPr lang="fr-FR" sz="1200" dirty="0">
                <a:solidFill>
                  <a:srgbClr val="008000"/>
                </a:solidFill>
              </a:rPr>
              <a:t> suggère que les extraits alcooliques de ses graines contiennent des composés anticancéreux qui pourraient être utilisées </a:t>
            </a:r>
            <a:r>
              <a:rPr lang="fr-FR" sz="1200" dirty="0" err="1">
                <a:solidFill>
                  <a:srgbClr val="008000"/>
                </a:solidFill>
              </a:rPr>
              <a:t>pharmaceutiquement</a:t>
            </a:r>
            <a:r>
              <a:rPr lang="fr-FR" sz="1200" dirty="0">
                <a:solidFill>
                  <a:srgbClr val="008000"/>
                </a:solidFill>
              </a:rPr>
              <a:t>. Les feuilles du </a:t>
            </a:r>
            <a:r>
              <a:rPr lang="fr-FR" sz="1200" dirty="0" err="1">
                <a:solidFill>
                  <a:srgbClr val="008000"/>
                </a:solidFill>
              </a:rPr>
              <a:t>cachiman</a:t>
            </a:r>
            <a:r>
              <a:rPr lang="fr-FR" sz="1200" dirty="0">
                <a:solidFill>
                  <a:srgbClr val="008000"/>
                </a:solidFill>
              </a:rPr>
              <a:t>-cochon sont réputées calmer les diarrhées. </a:t>
            </a:r>
            <a:r>
              <a:rPr lang="fr-FR" sz="1200" dirty="0">
                <a:solidFill>
                  <a:srgbClr val="FF0000"/>
                </a:solidFill>
              </a:rPr>
              <a:t>Il est une </a:t>
            </a:r>
            <a:r>
              <a:rPr lang="fr-FR" sz="1200" dirty="0">
                <a:solidFill>
                  <a:srgbClr val="FF0000"/>
                </a:solidFill>
                <a:hlinkClick r:id="rId11" tooltip="Les espèces envahissantes"/>
              </a:rPr>
              <a:t>espèce envahissante</a:t>
            </a:r>
            <a:r>
              <a:rPr lang="fr-FR" sz="1200" dirty="0">
                <a:solidFill>
                  <a:srgbClr val="FF0000"/>
                </a:solidFill>
              </a:rPr>
              <a:t> dans le nord du </a:t>
            </a:r>
            <a:r>
              <a:rPr lang="fr-FR" sz="1200" dirty="0">
                <a:solidFill>
                  <a:srgbClr val="FF0000"/>
                </a:solidFill>
                <a:hlinkClick r:id="rId12" tooltip="Queensland"/>
              </a:rPr>
              <a:t>Queensland</a:t>
            </a:r>
            <a:r>
              <a:rPr lang="fr-FR" sz="1200" dirty="0">
                <a:solidFill>
                  <a:srgbClr val="FF0000"/>
                </a:solidFill>
              </a:rPr>
              <a:t> en </a:t>
            </a:r>
            <a:r>
              <a:rPr lang="fr-FR" sz="1200" dirty="0">
                <a:solidFill>
                  <a:srgbClr val="FF0000"/>
                </a:solidFill>
                <a:hlinkClick r:id="rId13" tooltip="Australie"/>
              </a:rPr>
              <a:t>Australie</a:t>
            </a:r>
            <a:r>
              <a:rPr lang="fr-FR" sz="1200" dirty="0">
                <a:solidFill>
                  <a:srgbClr val="FF0000"/>
                </a:solidFill>
              </a:rPr>
              <a:t> et au </a:t>
            </a:r>
            <a:r>
              <a:rPr lang="fr-FR" sz="1200" dirty="0">
                <a:solidFill>
                  <a:srgbClr val="FF0000"/>
                </a:solidFill>
                <a:hlinkClick r:id="rId14" tooltip="Sri Lanka"/>
              </a:rPr>
              <a:t>Sri Lanka</a:t>
            </a:r>
            <a:r>
              <a:rPr lang="fr-FR" sz="1200" dirty="0">
                <a:solidFill>
                  <a:srgbClr val="FF0000"/>
                </a:solidFill>
              </a:rPr>
              <a:t> , où il pousse dans les estuaires et étouffent les zones marécageuses des </a:t>
            </a:r>
            <a:r>
              <a:rPr lang="fr-FR" sz="1200" u="sng" dirty="0">
                <a:solidFill>
                  <a:srgbClr val="FF0000"/>
                </a:solidFill>
                <a:hlinkClick r:id="rId15" tooltip="manglier"/>
              </a:rPr>
              <a:t>mangroves</a:t>
            </a:r>
            <a:r>
              <a:rPr lang="fr-FR" sz="1200" dirty="0">
                <a:solidFill>
                  <a:srgbClr val="FF0000"/>
                </a:solidFill>
              </a:rPr>
              <a:t>.  Il est présent à Madagascar (source : </a:t>
            </a:r>
            <a:r>
              <a:rPr lang="fr-FR" sz="1200" dirty="0">
                <a:solidFill>
                  <a:srgbClr val="FF0000"/>
                </a:solidFill>
                <a:hlinkClick r:id="rId16"/>
              </a:rPr>
              <a:t>http://www.cabi.org/isc/datasheet/5811</a:t>
            </a:r>
            <a:r>
              <a:rPr lang="fr-FR" sz="1200" dirty="0">
                <a:solidFill>
                  <a:srgbClr val="FF0000"/>
                </a:solidFill>
              </a:rPr>
              <a:t>).</a:t>
            </a:r>
          </a:p>
          <a:p>
            <a:pPr algn="just"/>
            <a:r>
              <a:rPr lang="fr-FR" sz="1200" dirty="0">
                <a:solidFill>
                  <a:srgbClr val="008000"/>
                </a:solidFill>
              </a:rPr>
              <a:t>Encore appelé corossolier ou annone des marais.</a:t>
            </a:r>
          </a:p>
          <a:p>
            <a:pPr algn="just"/>
            <a:r>
              <a:rPr lang="fr-FR" sz="1200" dirty="0">
                <a:solidFill>
                  <a:srgbClr val="008000"/>
                </a:solidFill>
              </a:rPr>
              <a:t>Sources : a) </a:t>
            </a:r>
            <a:r>
              <a:rPr lang="fr-FR" sz="1200" dirty="0">
                <a:solidFill>
                  <a:srgbClr val="008000"/>
                </a:solidFill>
                <a:hlinkClick r:id="rId17"/>
              </a:rPr>
              <a:t>https://en.wikipedia.org/wiki/Annona_glabra</a:t>
            </a:r>
            <a:r>
              <a:rPr lang="fr-FR" sz="1200" dirty="0">
                <a:solidFill>
                  <a:srgbClr val="008000"/>
                </a:solidFill>
              </a:rPr>
              <a:t>, b) </a:t>
            </a:r>
            <a:r>
              <a:rPr lang="fr-FR" sz="1200" dirty="0">
                <a:solidFill>
                  <a:srgbClr val="008000"/>
                </a:solidFill>
                <a:hlinkClick r:id="rId18"/>
              </a:rPr>
              <a:t>https://fr.wikipedia.org/wiki/Annona_glabra</a:t>
            </a:r>
            <a:r>
              <a:rPr lang="fr-FR" sz="1200" dirty="0">
                <a:solidFill>
                  <a:srgbClr val="008000"/>
                </a:solidFill>
              </a:rPr>
              <a:t>   </a:t>
            </a:r>
          </a:p>
        </p:txBody>
      </p:sp>
      <p:pic>
        <p:nvPicPr>
          <p:cNvPr id="10" name="Imag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79134" y="62921"/>
            <a:ext cx="1524670" cy="1143503"/>
          </a:xfrm>
          <a:prstGeom prst="rect">
            <a:avLst/>
          </a:prstGeom>
        </p:spPr>
      </p:pic>
      <p:pic>
        <p:nvPicPr>
          <p:cNvPr id="11" name="Imag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64950" y="4975544"/>
            <a:ext cx="2466975" cy="1847850"/>
          </a:xfrm>
          <a:prstGeom prst="rect">
            <a:avLst/>
          </a:prstGeom>
        </p:spPr>
      </p:pic>
      <p:pic>
        <p:nvPicPr>
          <p:cNvPr id="12" name="Imag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54565" y="4975544"/>
            <a:ext cx="2466975" cy="1847850"/>
          </a:xfrm>
          <a:prstGeom prst="rect">
            <a:avLst/>
          </a:prstGeom>
        </p:spPr>
      </p:pic>
      <p:pic>
        <p:nvPicPr>
          <p:cNvPr id="13" name="Imag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68161" y="5102735"/>
            <a:ext cx="2046703" cy="1736342"/>
          </a:xfrm>
          <a:prstGeom prst="rect">
            <a:avLst/>
          </a:prstGeom>
        </p:spPr>
      </p:pic>
      <p:pic>
        <p:nvPicPr>
          <p:cNvPr id="14" name="Image 1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161" y="5094606"/>
            <a:ext cx="2600325" cy="1752600"/>
          </a:xfrm>
          <a:prstGeom prst="rect">
            <a:avLst/>
          </a:prstGeom>
        </p:spPr>
      </p:pic>
      <p:sp>
        <p:nvSpPr>
          <p:cNvPr id="15" name="ZoneTexte 2"/>
          <p:cNvSpPr txBox="1">
            <a:spLocks noChangeArrowheads="1"/>
          </p:cNvSpPr>
          <p:nvPr/>
        </p:nvSpPr>
        <p:spPr bwMode="auto">
          <a:xfrm>
            <a:off x="2877345" y="52152"/>
            <a:ext cx="3475037"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Tree>
    <p:extLst>
      <p:ext uri="{BB962C8B-B14F-4D97-AF65-F5344CB8AC3E}">
        <p14:creationId xmlns:p14="http://schemas.microsoft.com/office/powerpoint/2010/main" val="4285650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171450" y="88900"/>
            <a:ext cx="477838" cy="341313"/>
          </a:xfrm>
        </p:spPr>
        <p:txBody>
          <a:bodyPr/>
          <a:lstStyle/>
          <a:p>
            <a:pPr>
              <a:defRPr/>
            </a:pPr>
            <a:fld id="{6CB07782-0AB0-4A62-8BE4-94733221A623}" type="slidenum">
              <a:rPr lang="fr-FR" smtClean="0"/>
              <a:pPr>
                <a:defRPr/>
              </a:pPr>
              <a:t>24</a:t>
            </a:fld>
            <a:endParaRPr lang="fr-FR"/>
          </a:p>
        </p:txBody>
      </p:sp>
      <p:sp>
        <p:nvSpPr>
          <p:cNvPr id="4" name="Rectangle 2"/>
          <p:cNvSpPr>
            <a:spLocks noChangeArrowheads="1"/>
          </p:cNvSpPr>
          <p:nvPr/>
        </p:nvSpPr>
        <p:spPr bwMode="auto">
          <a:xfrm>
            <a:off x="0" y="525463"/>
            <a:ext cx="5022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fr-FR">
                <a:solidFill>
                  <a:srgbClr val="008000"/>
                </a:solidFill>
              </a:rPr>
              <a:t>16b. </a:t>
            </a:r>
            <a:r>
              <a:rPr lang="fr-FR" altLang="fr-FR" b="1">
                <a:solidFill>
                  <a:srgbClr val="008000"/>
                </a:solidFill>
              </a:rPr>
              <a:t>Nypa buissonnant ou arbustif </a:t>
            </a:r>
            <a:r>
              <a:rPr lang="fr-FR" altLang="fr-FR">
                <a:solidFill>
                  <a:srgbClr val="008000"/>
                </a:solidFill>
              </a:rPr>
              <a:t>(</a:t>
            </a:r>
            <a:r>
              <a:rPr lang="fr-FR" altLang="fr-FR" i="1">
                <a:solidFill>
                  <a:srgbClr val="008000"/>
                </a:solidFill>
              </a:rPr>
              <a:t>Nypa fruticans</a:t>
            </a:r>
            <a:r>
              <a:rPr lang="fr-FR" altLang="fr-FR">
                <a:solidFill>
                  <a:srgbClr val="008000"/>
                </a:solidFill>
              </a:rPr>
              <a:t>)</a:t>
            </a:r>
          </a:p>
        </p:txBody>
      </p:sp>
      <p:sp>
        <p:nvSpPr>
          <p:cNvPr id="5" name="ZoneTexte 2"/>
          <p:cNvSpPr txBox="1">
            <a:spLocks noChangeArrowheads="1"/>
          </p:cNvSpPr>
          <p:nvPr/>
        </p:nvSpPr>
        <p:spPr bwMode="auto">
          <a:xfrm>
            <a:off x="3997325" y="138113"/>
            <a:ext cx="3475038" cy="3698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6" name="ZoneTexte 4"/>
          <p:cNvSpPr txBox="1">
            <a:spLocks noChangeArrowheads="1"/>
          </p:cNvSpPr>
          <p:nvPr/>
        </p:nvSpPr>
        <p:spPr bwMode="auto">
          <a:xfrm>
            <a:off x="0" y="849313"/>
            <a:ext cx="118887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a:solidFill>
                  <a:srgbClr val="008000"/>
                </a:solidFill>
              </a:rPr>
              <a:t>Le palmier </a:t>
            </a:r>
            <a:r>
              <a:rPr lang="fr-FR" altLang="fr-FR" i="1">
                <a:solidFill>
                  <a:srgbClr val="008000"/>
                </a:solidFill>
              </a:rPr>
              <a:t>Nypa</a:t>
            </a:r>
            <a:r>
              <a:rPr lang="fr-FR" altLang="fr-FR">
                <a:solidFill>
                  <a:srgbClr val="008000"/>
                </a:solidFill>
              </a:rPr>
              <a:t> pousse dans la vase ou la boue, où le courant de la marée lui apporte les nutriments nécessaires à sa croissance. Le palmier peut se disséminer aussi loin que le courant parvient à déposer les graines. Haut de 8-9 m, il est courant sur les côtes et les rivières de l'</a:t>
            </a:r>
            <a:r>
              <a:rPr lang="fr-FR" altLang="fr-FR">
                <a:solidFill>
                  <a:srgbClr val="008000"/>
                </a:solidFill>
                <a:hlinkClick r:id="rId2" tooltip="Océan Indien"/>
              </a:rPr>
              <a:t>Océan Indien</a:t>
            </a:r>
            <a:r>
              <a:rPr lang="fr-FR" altLang="fr-FR">
                <a:solidFill>
                  <a:srgbClr val="008000"/>
                </a:solidFill>
              </a:rPr>
              <a:t> et de l'</a:t>
            </a:r>
            <a:r>
              <a:rPr lang="fr-FR" altLang="fr-FR">
                <a:solidFill>
                  <a:srgbClr val="008000"/>
                </a:solidFill>
                <a:hlinkClick r:id="rId3" tooltip="Océan Pacifique"/>
              </a:rPr>
              <a:t>Océan Pacifique</a:t>
            </a:r>
            <a:r>
              <a:rPr lang="fr-FR" altLang="fr-FR">
                <a:solidFill>
                  <a:srgbClr val="008000"/>
                </a:solidFill>
              </a:rPr>
              <a:t> du </a:t>
            </a:r>
            <a:r>
              <a:rPr lang="fr-FR" altLang="fr-FR">
                <a:solidFill>
                  <a:srgbClr val="008000"/>
                </a:solidFill>
                <a:hlinkClick r:id="rId4" tooltip="Bangladesh"/>
              </a:rPr>
              <a:t>Bangladesh</a:t>
            </a:r>
            <a:r>
              <a:rPr lang="fr-FR" altLang="fr-FR">
                <a:solidFill>
                  <a:srgbClr val="008000"/>
                </a:solidFill>
              </a:rPr>
              <a:t>.</a:t>
            </a:r>
            <a:r>
              <a:rPr lang="fr-FR" altLang="fr-FR" sz="1200">
                <a:solidFill>
                  <a:srgbClr val="008000"/>
                </a:solidFill>
              </a:rPr>
              <a:t> Zone tropicale humide. Zone 12.</a:t>
            </a:r>
            <a:endParaRPr lang="fr-FR" altLang="fr-FR">
              <a:solidFill>
                <a:srgbClr val="008000"/>
              </a:solidFill>
            </a:endParaRPr>
          </a:p>
          <a:p>
            <a:r>
              <a:rPr lang="fr-FR" altLang="fr-FR" i="1" u="sng">
                <a:solidFill>
                  <a:srgbClr val="008000"/>
                </a:solidFill>
              </a:rPr>
              <a:t>Usages</a:t>
            </a:r>
            <a:r>
              <a:rPr lang="fr-FR" altLang="fr-FR">
                <a:solidFill>
                  <a:srgbClr val="008000"/>
                </a:solidFill>
              </a:rPr>
              <a:t> : Les feuilles longues du palmier </a:t>
            </a:r>
            <a:r>
              <a:rPr lang="fr-FR" altLang="fr-FR" i="1">
                <a:solidFill>
                  <a:srgbClr val="008000"/>
                </a:solidFill>
              </a:rPr>
              <a:t>Nypa</a:t>
            </a:r>
            <a:r>
              <a:rPr lang="fr-FR" altLang="fr-FR">
                <a:solidFill>
                  <a:srgbClr val="008000"/>
                </a:solidFill>
              </a:rPr>
              <a:t> sont utilisées par les populations comme chaume pour recouvrir les maisons, ou comme matériel pour la construction des habitations. Les feuilles sont également utilisées pour la production de biens artisanaux comme les paniers. L'</a:t>
            </a:r>
            <a:r>
              <a:rPr lang="fr-FR" altLang="fr-FR">
                <a:solidFill>
                  <a:srgbClr val="008000"/>
                </a:solidFill>
                <a:hlinkClick r:id="rId5" tooltip="Inflorescence"/>
              </a:rPr>
              <a:t>inflorescence</a:t>
            </a:r>
            <a:r>
              <a:rPr lang="fr-FR" altLang="fr-FR">
                <a:solidFill>
                  <a:srgbClr val="008000"/>
                </a:solidFill>
              </a:rPr>
              <a:t> sert, avant sa floraison, à récolter une douce </a:t>
            </a:r>
            <a:r>
              <a:rPr lang="fr-FR" altLang="fr-FR">
                <a:solidFill>
                  <a:srgbClr val="008000"/>
                </a:solidFill>
                <a:hlinkClick r:id="rId6" tooltip="Sève"/>
              </a:rPr>
              <a:t>sève</a:t>
            </a:r>
            <a:r>
              <a:rPr lang="fr-FR" altLang="fr-FR">
                <a:solidFill>
                  <a:srgbClr val="008000"/>
                </a:solidFill>
              </a:rPr>
              <a:t> comestible grâce à laquelle on produit une boisson alcoolisée. Les jeunes plants sont également comestibles et les </a:t>
            </a:r>
            <a:r>
              <a:rPr lang="fr-FR" altLang="fr-FR">
                <a:solidFill>
                  <a:srgbClr val="008000"/>
                </a:solidFill>
                <a:hlinkClick r:id="rId7" tooltip="Pétale"/>
              </a:rPr>
              <a:t>pétales</a:t>
            </a:r>
            <a:r>
              <a:rPr lang="fr-FR" altLang="fr-FR">
                <a:solidFill>
                  <a:srgbClr val="008000"/>
                </a:solidFill>
              </a:rPr>
              <a:t> des fleurs peuvent être infusées pour donner une tisane aromatique. </a:t>
            </a:r>
            <a:r>
              <a:rPr lang="fr-FR" altLang="fr-FR" i="1">
                <a:solidFill>
                  <a:srgbClr val="008000"/>
                </a:solidFill>
              </a:rPr>
              <a:t>Attap chee</a:t>
            </a:r>
            <a:r>
              <a:rPr lang="fr-FR" altLang="fr-FR">
                <a:solidFill>
                  <a:srgbClr val="008000"/>
                </a:solidFill>
              </a:rPr>
              <a:t> est le nom </a:t>
            </a:r>
            <a:r>
              <a:rPr lang="fr-FR" altLang="fr-FR">
                <a:solidFill>
                  <a:srgbClr val="008000"/>
                </a:solidFill>
                <a:hlinkClick r:id="rId8" tooltip="Malaisie"/>
              </a:rPr>
              <a:t>malaisien</a:t>
            </a:r>
            <a:r>
              <a:rPr lang="fr-FR" altLang="fr-FR">
                <a:solidFill>
                  <a:srgbClr val="008000"/>
                </a:solidFill>
              </a:rPr>
              <a:t> pour les </a:t>
            </a:r>
            <a:r>
              <a:rPr lang="fr-FR" altLang="fr-FR">
                <a:solidFill>
                  <a:srgbClr val="008000"/>
                </a:solidFill>
                <a:hlinkClick r:id="rId9" tooltip="Fruit (botanique)"/>
              </a:rPr>
              <a:t>fruits</a:t>
            </a:r>
            <a:r>
              <a:rPr lang="fr-FR" altLang="fr-FR">
                <a:solidFill>
                  <a:srgbClr val="008000"/>
                </a:solidFill>
              </a:rPr>
              <a:t> immatures qui sont des </a:t>
            </a:r>
            <a:r>
              <a:rPr lang="fr-FR" altLang="fr-FR" b="1">
                <a:solidFill>
                  <a:srgbClr val="008000"/>
                </a:solidFill>
              </a:rPr>
              <a:t>boules douces, translucides et gélatineuses utilisées comme ingrédient dans les desserts</a:t>
            </a:r>
            <a:r>
              <a:rPr lang="fr-FR" altLang="fr-FR">
                <a:solidFill>
                  <a:srgbClr val="008000"/>
                </a:solidFill>
              </a:rPr>
              <a:t>. Sur certaines îles, on donne le palmier Nypa à manger aux </a:t>
            </a:r>
            <a:r>
              <a:rPr lang="fr-FR" altLang="fr-FR">
                <a:solidFill>
                  <a:srgbClr val="008000"/>
                </a:solidFill>
                <a:hlinkClick r:id="rId10" tooltip="Cochon"/>
              </a:rPr>
              <a:t>cochons</a:t>
            </a:r>
            <a:r>
              <a:rPr lang="fr-FR" altLang="fr-FR">
                <a:solidFill>
                  <a:srgbClr val="008000"/>
                </a:solidFill>
              </a:rPr>
              <a:t> durant la saison sèche. </a:t>
            </a:r>
            <a:r>
              <a:rPr lang="fr-FR" altLang="fr-FR" i="1">
                <a:solidFill>
                  <a:srgbClr val="008000"/>
                </a:solidFill>
              </a:rPr>
              <a:t>Emplacement</a:t>
            </a:r>
            <a:r>
              <a:rPr lang="fr-FR" altLang="fr-FR">
                <a:solidFill>
                  <a:srgbClr val="008000"/>
                </a:solidFill>
              </a:rPr>
              <a:t> : soleil, mi-ombre </a:t>
            </a:r>
            <a:r>
              <a:rPr lang="fr-FR" altLang="fr-FR" b="1">
                <a:solidFill>
                  <a:srgbClr val="008000"/>
                </a:solidFill>
              </a:rPr>
              <a:t>avec les pieds dans l'eau</a:t>
            </a:r>
            <a:r>
              <a:rPr lang="fr-FR" altLang="fr-FR">
                <a:solidFill>
                  <a:srgbClr val="008000"/>
                </a:solidFill>
              </a:rPr>
              <a:t>.</a:t>
            </a:r>
          </a:p>
          <a:p>
            <a:r>
              <a:rPr lang="fr-FR" altLang="fr-FR">
                <a:solidFill>
                  <a:srgbClr val="FF0000"/>
                </a:solidFill>
              </a:rPr>
              <a:t>Il peut devenir envahissant, colonisant les espaces.</a:t>
            </a:r>
          </a:p>
          <a:p>
            <a:r>
              <a:rPr lang="fr-FR" altLang="fr-FR" sz="1200" i="1" u="sng">
                <a:solidFill>
                  <a:srgbClr val="008000"/>
                </a:solidFill>
              </a:rPr>
              <a:t>Fruit</a:t>
            </a:r>
            <a:r>
              <a:rPr lang="fr-FR" altLang="fr-FR" sz="1200">
                <a:solidFill>
                  <a:srgbClr val="008000"/>
                </a:solidFill>
              </a:rPr>
              <a:t> : grosse noix hérissée à l'écorce externe dure à l'endosperme blanc comestible avec un noyau central. </a:t>
            </a:r>
            <a:r>
              <a:rPr lang="fr-FR" altLang="fr-FR" sz="1200" i="1" u="sng">
                <a:solidFill>
                  <a:srgbClr val="008000"/>
                </a:solidFill>
              </a:rPr>
              <a:t>Sol</a:t>
            </a:r>
            <a:r>
              <a:rPr lang="fr-FR" altLang="fr-FR" sz="1200">
                <a:solidFill>
                  <a:srgbClr val="008000"/>
                </a:solidFill>
              </a:rPr>
              <a:t> : marais tourbeux </a:t>
            </a:r>
            <a:r>
              <a:rPr lang="fr-FR" altLang="fr-FR" sz="1200" b="1">
                <a:solidFill>
                  <a:srgbClr val="008000"/>
                </a:solidFill>
              </a:rPr>
              <a:t>d'eau saumâtre </a:t>
            </a:r>
            <a:r>
              <a:rPr lang="fr-FR" altLang="fr-FR" sz="1200">
                <a:solidFill>
                  <a:srgbClr val="008000"/>
                </a:solidFill>
              </a:rPr>
              <a:t>ou d'eau douce. </a:t>
            </a:r>
            <a:r>
              <a:rPr lang="fr-FR" altLang="fr-FR" sz="1200" i="1" u="sng">
                <a:solidFill>
                  <a:srgbClr val="FF0000"/>
                </a:solidFill>
              </a:rPr>
              <a:t>Multiplication</a:t>
            </a:r>
            <a:r>
              <a:rPr lang="fr-FR" altLang="fr-FR" sz="1200">
                <a:solidFill>
                  <a:srgbClr val="FF0000"/>
                </a:solidFill>
              </a:rPr>
              <a:t> : attention uniquement par semis à chaud de graines très fraîches, car le pouvoir germinatif est vraiment de très courte durée entre 2 et 4 semaines surtout si le stockage n'a pas été fait dans les règles pour éviter le dessèchement. </a:t>
            </a:r>
            <a:r>
              <a:rPr lang="fr-FR" altLang="fr-FR" sz="1200">
                <a:solidFill>
                  <a:srgbClr val="008000"/>
                </a:solidFill>
              </a:rPr>
              <a:t>Sources : a) </a:t>
            </a:r>
            <a:r>
              <a:rPr lang="fr-FR" altLang="fr-FR" sz="1200">
                <a:solidFill>
                  <a:srgbClr val="008000"/>
                </a:solidFill>
                <a:hlinkClick r:id="rId11"/>
              </a:rPr>
              <a:t>http://nature.jardin.free.fr/1105/nypa_fruticans.html</a:t>
            </a:r>
            <a:r>
              <a:rPr lang="fr-FR" altLang="fr-FR" sz="1200">
                <a:solidFill>
                  <a:srgbClr val="008000"/>
                </a:solidFill>
              </a:rPr>
              <a:t>, b) </a:t>
            </a:r>
            <a:r>
              <a:rPr lang="fr-FR" altLang="fr-FR" sz="1200">
                <a:solidFill>
                  <a:srgbClr val="008000"/>
                </a:solidFill>
                <a:hlinkClick r:id="rId12"/>
              </a:rPr>
              <a:t>https://fr.wikipedia.org/wiki/Nypa</a:t>
            </a:r>
            <a:r>
              <a:rPr lang="fr-FR" altLang="fr-FR" sz="1200">
                <a:solidFill>
                  <a:srgbClr val="008000"/>
                </a:solidFill>
              </a:rPr>
              <a:t>, c) </a:t>
            </a:r>
            <a:r>
              <a:rPr lang="fr-FR" altLang="fr-FR" sz="1200">
                <a:solidFill>
                  <a:srgbClr val="008000"/>
                </a:solidFill>
                <a:hlinkClick r:id="rId13"/>
              </a:rPr>
              <a:t>https://en.wikipedia.org/wiki/Nypa_fruticans</a:t>
            </a:r>
            <a:r>
              <a:rPr lang="fr-FR" altLang="fr-FR" sz="1200">
                <a:solidFill>
                  <a:srgbClr val="008000"/>
                </a:solidFill>
              </a:rPr>
              <a:t>  </a:t>
            </a:r>
          </a:p>
        </p:txBody>
      </p:sp>
      <p:pic>
        <p:nvPicPr>
          <p:cNvPr id="7" name="Imag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957513" y="47656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4475" y="46863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7"/>
          <p:cNvSpPr txBox="1">
            <a:spLocks noChangeArrowheads="1"/>
          </p:cNvSpPr>
          <p:nvPr/>
        </p:nvSpPr>
        <p:spPr bwMode="auto">
          <a:xfrm>
            <a:off x="2855913" y="6508750"/>
            <a:ext cx="2865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Source : </a:t>
            </a:r>
            <a:r>
              <a:rPr lang="fr-FR" altLang="fr-FR" sz="1200">
                <a:solidFill>
                  <a:srgbClr val="008000"/>
                </a:solidFill>
                <a:hlinkClick r:id="rId12"/>
              </a:rPr>
              <a:t>https://fr.wikipedia.org/wiki/Nypa</a:t>
            </a:r>
            <a:r>
              <a:rPr lang="fr-FR" altLang="fr-FR" sz="1200">
                <a:solidFill>
                  <a:srgbClr val="008000"/>
                </a:solidFill>
              </a:rPr>
              <a:t>  </a:t>
            </a:r>
          </a:p>
        </p:txBody>
      </p:sp>
      <p:sp>
        <p:nvSpPr>
          <p:cNvPr id="10" name="ZoneTexte 8"/>
          <p:cNvSpPr txBox="1">
            <a:spLocks noChangeArrowheads="1"/>
          </p:cNvSpPr>
          <p:nvPr/>
        </p:nvSpPr>
        <p:spPr bwMode="auto">
          <a:xfrm>
            <a:off x="0" y="6534150"/>
            <a:ext cx="2957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Source : </a:t>
            </a:r>
            <a:r>
              <a:rPr lang="fr-FR" altLang="fr-FR" sz="1200">
                <a:solidFill>
                  <a:srgbClr val="008000"/>
                </a:solidFill>
                <a:hlinkClick r:id="rId12"/>
              </a:rPr>
              <a:t>https://fr.wikipedia.org/wiki/Nypa</a:t>
            </a:r>
            <a:r>
              <a:rPr lang="fr-FR" altLang="fr-FR" sz="1200">
                <a:solidFill>
                  <a:srgbClr val="008000"/>
                </a:solidFill>
              </a:rPr>
              <a:t>  </a:t>
            </a:r>
          </a:p>
        </p:txBody>
      </p:sp>
      <p:pic>
        <p:nvPicPr>
          <p:cNvPr id="11" name="Image 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21350" y="47386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26775" y="138113"/>
            <a:ext cx="8429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309225" y="4443413"/>
            <a:ext cx="1701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2"/>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988425" y="111125"/>
            <a:ext cx="8905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67625" y="104775"/>
            <a:ext cx="10636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401050" y="4686300"/>
            <a:ext cx="1846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57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69638" y="144463"/>
            <a:ext cx="639762" cy="246062"/>
          </a:xfrm>
        </p:spPr>
        <p:txBody>
          <a:bodyPr/>
          <a:lstStyle/>
          <a:p>
            <a:pPr>
              <a:defRPr/>
            </a:pPr>
            <a:fld id="{2877B52D-0F71-4D09-8201-C5ECADF49419}" type="slidenum">
              <a:rPr lang="fr-FR"/>
              <a:pPr>
                <a:defRPr/>
              </a:pPr>
              <a:t>25</a:t>
            </a:fld>
            <a:endParaRPr lang="fr-FR"/>
          </a:p>
        </p:txBody>
      </p:sp>
      <p:sp>
        <p:nvSpPr>
          <p:cNvPr id="23555" name="ZoneTexte 2"/>
          <p:cNvSpPr txBox="1">
            <a:spLocks noChangeArrowheads="1"/>
          </p:cNvSpPr>
          <p:nvPr/>
        </p:nvSpPr>
        <p:spPr bwMode="auto">
          <a:xfrm>
            <a:off x="5526088" y="201613"/>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3556" name="ZoneTexte 3"/>
          <p:cNvSpPr txBox="1">
            <a:spLocks noChangeArrowheads="1"/>
          </p:cNvSpPr>
          <p:nvPr/>
        </p:nvSpPr>
        <p:spPr bwMode="auto">
          <a:xfrm>
            <a:off x="201613" y="468313"/>
            <a:ext cx="3760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17. </a:t>
            </a:r>
            <a:r>
              <a:rPr lang="fr-FR" altLang="fr-FR" sz="1800" b="1" dirty="0">
                <a:solidFill>
                  <a:srgbClr val="008000"/>
                </a:solidFill>
              </a:rPr>
              <a:t>La mangrove, un écosystème utile</a:t>
            </a:r>
            <a:endParaRPr lang="fr-FR" altLang="fr-FR" sz="1800" dirty="0">
              <a:solidFill>
                <a:srgbClr val="008000"/>
              </a:solidFill>
            </a:endParaRPr>
          </a:p>
        </p:txBody>
      </p:sp>
      <p:pic>
        <p:nvPicPr>
          <p:cNvPr id="2355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490788"/>
            <a:ext cx="67310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01613" y="1000125"/>
            <a:ext cx="11890375" cy="1490663"/>
          </a:xfrm>
          <a:prstGeom prst="rect">
            <a:avLst/>
          </a:prstGeom>
          <a:noFill/>
        </p:spPr>
        <p:txBody>
          <a:bodyPr>
            <a:spAutoFit/>
          </a:bodyPr>
          <a:lstStyle/>
          <a:p>
            <a:pPr eaLnBrk="1" fontAlgn="auto" hangingPunct="1">
              <a:spcBef>
                <a:spcPts val="0"/>
              </a:spcBef>
              <a:spcAft>
                <a:spcPts val="0"/>
              </a:spcAft>
              <a:defRPr/>
            </a:pPr>
            <a:r>
              <a:rPr lang="fr-FR" dirty="0">
                <a:solidFill>
                  <a:srgbClr val="008000"/>
                </a:solidFill>
                <a:latin typeface="+mn-lt"/>
              </a:rPr>
              <a:t>On y trouve des crabes, des poissons, des crustacés, des huîtres fameuses et de délicieux mollusques :</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Escargots : </a:t>
            </a:r>
            <a:r>
              <a:rPr lang="fr-FR" i="1" dirty="0" err="1">
                <a:solidFill>
                  <a:srgbClr val="008000"/>
                </a:solidFill>
                <a:latin typeface="+mn-lt"/>
              </a:rPr>
              <a:t>Terebralia</a:t>
            </a:r>
            <a:r>
              <a:rPr lang="fr-FR" i="1" dirty="0">
                <a:solidFill>
                  <a:srgbClr val="008000"/>
                </a:solidFill>
                <a:latin typeface="+mn-lt"/>
              </a:rPr>
              <a:t> </a:t>
            </a:r>
            <a:r>
              <a:rPr lang="fr-FR" i="1" dirty="0" err="1">
                <a:solidFill>
                  <a:srgbClr val="008000"/>
                </a:solidFill>
                <a:latin typeface="+mn-lt"/>
              </a:rPr>
              <a:t>palustris</a:t>
            </a:r>
            <a:r>
              <a:rPr lang="fr-FR" i="1" dirty="0">
                <a:solidFill>
                  <a:srgbClr val="008000"/>
                </a:solidFill>
                <a:latin typeface="+mn-lt"/>
              </a:rPr>
              <a:t> </a:t>
            </a:r>
            <a:r>
              <a:rPr lang="fr-FR" dirty="0">
                <a:solidFill>
                  <a:srgbClr val="008000"/>
                </a:solidFill>
                <a:latin typeface="+mn-lt"/>
              </a:rPr>
              <a:t>L., famille des </a:t>
            </a:r>
            <a:r>
              <a:rPr lang="fr-FR" dirty="0" err="1">
                <a:solidFill>
                  <a:srgbClr val="008000"/>
                </a:solidFill>
                <a:latin typeface="+mn-lt"/>
              </a:rPr>
              <a:t>Potamididae</a:t>
            </a:r>
            <a:r>
              <a:rPr lang="fr-FR" dirty="0">
                <a:solidFill>
                  <a:srgbClr val="008000"/>
                </a:solidFill>
                <a:latin typeface="+mn-lt"/>
              </a:rPr>
              <a:t> (synonyme : </a:t>
            </a:r>
            <a:r>
              <a:rPr lang="fr-FR" i="1" dirty="0" err="1">
                <a:solidFill>
                  <a:srgbClr val="008000"/>
                </a:solidFill>
                <a:latin typeface="+mn-lt"/>
              </a:rPr>
              <a:t>Pyrazus</a:t>
            </a:r>
            <a:r>
              <a:rPr lang="fr-FR" i="1" dirty="0">
                <a:solidFill>
                  <a:srgbClr val="008000"/>
                </a:solidFill>
                <a:latin typeface="+mn-lt"/>
              </a:rPr>
              <a:t> </a:t>
            </a:r>
            <a:r>
              <a:rPr lang="fr-FR" i="1" dirty="0" err="1">
                <a:solidFill>
                  <a:srgbClr val="008000"/>
                </a:solidFill>
                <a:latin typeface="+mn-lt"/>
              </a:rPr>
              <a:t>palustris</a:t>
            </a:r>
            <a:r>
              <a:rPr lang="fr-FR" dirty="0">
                <a:solidFill>
                  <a:srgbClr val="008000"/>
                </a:solidFill>
                <a:latin typeface="+mn-lt"/>
              </a:rPr>
              <a:t>), gastéropode marin. On les consomme et on les utilise comme appâts pour la pêche. Leurs coquilles servent à produire de la chaux.</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Crabe : crabe violoniste (</a:t>
            </a:r>
            <a:r>
              <a:rPr lang="fr-FR" b="1" i="1" dirty="0" err="1">
                <a:solidFill>
                  <a:srgbClr val="008000"/>
                </a:solidFill>
                <a:latin typeface="+mn-lt"/>
              </a:rPr>
              <a:t>Uca</a:t>
            </a:r>
            <a:r>
              <a:rPr lang="fr-FR" b="1" i="1" dirty="0">
                <a:solidFill>
                  <a:srgbClr val="008000"/>
                </a:solidFill>
                <a:latin typeface="+mn-lt"/>
              </a:rPr>
              <a:t> </a:t>
            </a:r>
            <a:r>
              <a:rPr lang="fr-FR" b="1" i="1" dirty="0" err="1">
                <a:solidFill>
                  <a:srgbClr val="008000"/>
                </a:solidFill>
                <a:latin typeface="+mn-lt"/>
              </a:rPr>
              <a:t>pugilator</a:t>
            </a:r>
            <a:r>
              <a:rPr lang="fr-FR" dirty="0">
                <a:solidFill>
                  <a:srgbClr val="008000"/>
                </a:solidFill>
                <a:latin typeface="+mn-lt"/>
              </a:rPr>
              <a:t>) famille des </a:t>
            </a:r>
            <a:r>
              <a:rPr lang="fr-FR" dirty="0" err="1">
                <a:solidFill>
                  <a:srgbClr val="008000"/>
                </a:solidFill>
                <a:latin typeface="+mn-lt"/>
              </a:rPr>
              <a:t>Ocypodidae</a:t>
            </a:r>
            <a:r>
              <a:rPr lang="fr-FR" dirty="0">
                <a:solidFill>
                  <a:srgbClr val="008000"/>
                </a:solidFill>
                <a:latin typeface="+mn-lt"/>
              </a:rPr>
              <a:t>.</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Poissons : périophtalmes. Les périophtalmes sont des poissons qui vivent dans les mangroves des zones intertropicales, ils</a:t>
            </a:r>
          </a:p>
        </p:txBody>
      </p:sp>
      <p:sp>
        <p:nvSpPr>
          <p:cNvPr id="23559" name="ZoneTexte 6"/>
          <p:cNvSpPr txBox="1">
            <a:spLocks noChangeArrowheads="1"/>
          </p:cNvSpPr>
          <p:nvPr/>
        </p:nvSpPr>
        <p:spPr bwMode="auto">
          <a:xfrm>
            <a:off x="482600" y="2362200"/>
            <a:ext cx="497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peuvent tenir jusqu'à 2 jours et demi d'affiler hors de l'eau, leurs nageoires pelviennes sont réunis en une ventouse ventrale qui permet de grimper sur les troncs d'arbres pour attraper des proies.</a:t>
            </a:r>
          </a:p>
          <a:p>
            <a:pPr eaLnBrk="1" hangingPunct="1">
              <a:lnSpc>
                <a:spcPct val="100000"/>
              </a:lnSpc>
              <a:spcBef>
                <a:spcPct val="0"/>
              </a:spcBef>
              <a:buFontTx/>
              <a:buNone/>
            </a:pPr>
            <a:endParaRPr lang="fr-FR" altLang="fr-FR" sz="1800">
              <a:solidFill>
                <a:srgbClr val="008000"/>
              </a:solidFill>
            </a:endParaRPr>
          </a:p>
        </p:txBody>
      </p:sp>
      <p:sp>
        <p:nvSpPr>
          <p:cNvPr id="23560" name="Rectangle 7"/>
          <p:cNvSpPr>
            <a:spLocks noChangeArrowheads="1"/>
          </p:cNvSpPr>
          <p:nvPr/>
        </p:nvSpPr>
        <p:spPr bwMode="auto">
          <a:xfrm>
            <a:off x="446088" y="5761038"/>
            <a:ext cx="1163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latin typeface="TimesNewRomanPS-BoldMT"/>
              </a:rPr>
              <a:t>Périophtalmes</a:t>
            </a:r>
            <a:endParaRPr lang="fr-FR" altLang="fr-FR" sz="1200">
              <a:solidFill>
                <a:srgbClr val="008000"/>
              </a:solidFill>
            </a:endParaRPr>
          </a:p>
        </p:txBody>
      </p:sp>
      <p:sp>
        <p:nvSpPr>
          <p:cNvPr id="23561" name="Rectangle 8"/>
          <p:cNvSpPr>
            <a:spLocks noChangeArrowheads="1"/>
          </p:cNvSpPr>
          <p:nvPr/>
        </p:nvSpPr>
        <p:spPr bwMode="auto">
          <a:xfrm>
            <a:off x="2419350" y="544830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Crabe violoniste </a:t>
            </a:r>
          </a:p>
          <a:p>
            <a:pPr algn="ctr" eaLnBrk="1" hangingPunct="1">
              <a:lnSpc>
                <a:spcPct val="100000"/>
              </a:lnSpc>
              <a:spcBef>
                <a:spcPct val="0"/>
              </a:spcBef>
              <a:buFontTx/>
              <a:buNone/>
            </a:pPr>
            <a:r>
              <a:rPr lang="fr-FR" altLang="fr-FR" sz="1200">
                <a:solidFill>
                  <a:srgbClr val="008000"/>
                </a:solidFill>
              </a:rPr>
              <a:t>(</a:t>
            </a:r>
            <a:r>
              <a:rPr lang="fr-FR" altLang="fr-FR" sz="1200" i="1">
                <a:solidFill>
                  <a:srgbClr val="008000"/>
                </a:solidFill>
              </a:rPr>
              <a:t>Uca pugilator</a:t>
            </a:r>
            <a:r>
              <a:rPr lang="fr-FR" altLang="fr-FR" sz="1200">
                <a:solidFill>
                  <a:srgbClr val="008000"/>
                </a:solidFill>
              </a:rPr>
              <a:t>)</a:t>
            </a:r>
          </a:p>
        </p:txBody>
      </p:sp>
      <p:sp>
        <p:nvSpPr>
          <p:cNvPr id="23562" name="Rectangle 9"/>
          <p:cNvSpPr>
            <a:spLocks noChangeArrowheads="1"/>
          </p:cNvSpPr>
          <p:nvPr/>
        </p:nvSpPr>
        <p:spPr bwMode="auto">
          <a:xfrm>
            <a:off x="3875088" y="5680075"/>
            <a:ext cx="1470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i="1">
                <a:solidFill>
                  <a:srgbClr val="008000"/>
                </a:solidFill>
                <a:latin typeface="TimesNewRomanPS-ItalicMT"/>
              </a:rPr>
              <a:t>Terebralia palustris</a:t>
            </a:r>
            <a:endParaRPr lang="fr-FR" altLang="fr-FR" sz="1200" i="1">
              <a:solidFill>
                <a:srgbClr val="008000"/>
              </a:solidFill>
            </a:endParaRPr>
          </a:p>
        </p:txBody>
      </p:sp>
      <p:pic>
        <p:nvPicPr>
          <p:cNvPr id="23563"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4432300"/>
            <a:ext cx="18002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Imag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8713" y="407035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6075" y="4378325"/>
            <a:ext cx="97631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99813" y="261938"/>
            <a:ext cx="768350" cy="255587"/>
          </a:xfrm>
        </p:spPr>
        <p:txBody>
          <a:bodyPr/>
          <a:lstStyle/>
          <a:p>
            <a:pPr>
              <a:defRPr/>
            </a:pPr>
            <a:fld id="{B0B73A39-D017-49DD-8866-F69E80685219}" type="slidenum">
              <a:rPr lang="fr-FR"/>
              <a:pPr>
                <a:defRPr/>
              </a:pPr>
              <a:t>26</a:t>
            </a:fld>
            <a:endParaRPr lang="fr-FR"/>
          </a:p>
        </p:txBody>
      </p:sp>
      <p:sp>
        <p:nvSpPr>
          <p:cNvPr id="24579" name="ZoneTexte 2"/>
          <p:cNvSpPr txBox="1">
            <a:spLocks noChangeArrowheads="1"/>
          </p:cNvSpPr>
          <p:nvPr/>
        </p:nvSpPr>
        <p:spPr bwMode="auto">
          <a:xfrm>
            <a:off x="5526088" y="201613"/>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2458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9125" y="700088"/>
            <a:ext cx="24590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1750" y="4287838"/>
            <a:ext cx="3046413"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290513" y="515938"/>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18. </a:t>
            </a:r>
            <a:r>
              <a:rPr lang="fr-FR" altLang="fr-FR" sz="1800" b="1" dirty="0">
                <a:solidFill>
                  <a:srgbClr val="008000"/>
                </a:solidFill>
                <a:latin typeface="Arial-BoldMT"/>
              </a:rPr>
              <a:t>La reforestation</a:t>
            </a:r>
            <a:endParaRPr lang="fr-FR" altLang="fr-FR" sz="1800" dirty="0">
              <a:solidFill>
                <a:srgbClr val="008000"/>
              </a:solidFill>
            </a:endParaRPr>
          </a:p>
        </p:txBody>
      </p:sp>
      <p:sp>
        <p:nvSpPr>
          <p:cNvPr id="24583" name="Rectangle 6"/>
          <p:cNvSpPr>
            <a:spLocks noChangeArrowheads="1"/>
          </p:cNvSpPr>
          <p:nvPr/>
        </p:nvSpPr>
        <p:spPr bwMode="auto">
          <a:xfrm>
            <a:off x="10112375" y="3994150"/>
            <a:ext cx="1471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i="1">
                <a:solidFill>
                  <a:srgbClr val="008000"/>
                </a:solidFill>
                <a:latin typeface="TimesNewRomanPS-ItalicMT"/>
              </a:rPr>
              <a:t>Terebralia palustris</a:t>
            </a:r>
            <a:endParaRPr lang="fr-FR" altLang="fr-FR" sz="1200" i="1">
              <a:solidFill>
                <a:srgbClr val="008000"/>
              </a:solidFill>
            </a:endParaRPr>
          </a:p>
        </p:txBody>
      </p:sp>
      <p:sp>
        <p:nvSpPr>
          <p:cNvPr id="24584" name="Rectangle 7"/>
          <p:cNvSpPr>
            <a:spLocks noChangeArrowheads="1"/>
          </p:cNvSpPr>
          <p:nvPr/>
        </p:nvSpPr>
        <p:spPr bwMode="auto">
          <a:xfrm>
            <a:off x="9909175" y="6572250"/>
            <a:ext cx="1471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i="1">
                <a:solidFill>
                  <a:srgbClr val="008000"/>
                </a:solidFill>
                <a:latin typeface="TimesNewRomanPS-ItalicMT"/>
              </a:rPr>
              <a:t>Terebralia palustris</a:t>
            </a:r>
            <a:endParaRPr lang="fr-FR" altLang="fr-FR" sz="1200" i="1">
              <a:solidFill>
                <a:srgbClr val="008000"/>
              </a:solidFill>
            </a:endParaRPr>
          </a:p>
        </p:txBody>
      </p:sp>
      <p:sp>
        <p:nvSpPr>
          <p:cNvPr id="24585" name="Rectangle 8"/>
          <p:cNvSpPr>
            <a:spLocks noChangeArrowheads="1"/>
          </p:cNvSpPr>
          <p:nvPr/>
        </p:nvSpPr>
        <p:spPr bwMode="auto">
          <a:xfrm>
            <a:off x="663575" y="3567113"/>
            <a:ext cx="3236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Plantation de </a:t>
            </a:r>
            <a:r>
              <a:rPr lang="fr-FR" altLang="fr-FR" sz="1200" i="1">
                <a:solidFill>
                  <a:srgbClr val="008000"/>
                </a:solidFill>
              </a:rPr>
              <a:t>Rhizophora </a:t>
            </a:r>
            <a:r>
              <a:rPr lang="fr-FR" altLang="fr-FR" sz="1200">
                <a:solidFill>
                  <a:srgbClr val="008000"/>
                </a:solidFill>
              </a:rPr>
              <a:t>à Luçon aux Philippines</a:t>
            </a:r>
          </a:p>
        </p:txBody>
      </p:sp>
      <p:pic>
        <p:nvPicPr>
          <p:cNvPr id="24586"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033463"/>
            <a:ext cx="41624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1020763"/>
            <a:ext cx="16478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angle 11"/>
          <p:cNvSpPr>
            <a:spLocks noChangeArrowheads="1"/>
          </p:cNvSpPr>
          <p:nvPr/>
        </p:nvSpPr>
        <p:spPr bwMode="auto">
          <a:xfrm>
            <a:off x="4954588" y="3563938"/>
            <a:ext cx="396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Récolte d'hypocotyles de </a:t>
            </a:r>
            <a:r>
              <a:rPr lang="fr-FR" altLang="fr-FR" sz="1200" i="1">
                <a:solidFill>
                  <a:srgbClr val="008000"/>
                </a:solidFill>
              </a:rPr>
              <a:t>Rhizophora </a:t>
            </a:r>
            <a:r>
              <a:rPr lang="fr-FR" altLang="fr-FR" sz="1200">
                <a:solidFill>
                  <a:srgbClr val="008000"/>
                </a:solidFill>
              </a:rPr>
              <a:t>au Honduras pour</a:t>
            </a:r>
          </a:p>
          <a:p>
            <a:pPr algn="ctr" eaLnBrk="1" hangingPunct="1">
              <a:lnSpc>
                <a:spcPct val="100000"/>
              </a:lnSpc>
              <a:spcBef>
                <a:spcPct val="0"/>
              </a:spcBef>
              <a:buFontTx/>
              <a:buNone/>
            </a:pPr>
            <a:r>
              <a:rPr lang="fr-FR" altLang="fr-FR" sz="1200">
                <a:solidFill>
                  <a:srgbClr val="008000"/>
                </a:solidFill>
              </a:rPr>
              <a:t>restaurer les mangroves détruites en 1998 (cyclone Mitch)</a:t>
            </a:r>
          </a:p>
        </p:txBody>
      </p:sp>
      <p:pic>
        <p:nvPicPr>
          <p:cNvPr id="24589"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032250"/>
            <a:ext cx="2794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95838" y="4332288"/>
            <a:ext cx="2886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4"/>
          <p:cNvSpPr>
            <a:spLocks noChangeArrowheads="1"/>
          </p:cNvSpPr>
          <p:nvPr/>
        </p:nvSpPr>
        <p:spPr bwMode="auto">
          <a:xfrm>
            <a:off x="762000" y="6342063"/>
            <a:ext cx="2862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Plantation à Saint Augustin en mars</a:t>
            </a:r>
          </a:p>
          <a:p>
            <a:pPr algn="ctr" eaLnBrk="1" hangingPunct="1">
              <a:lnSpc>
                <a:spcPct val="100000"/>
              </a:lnSpc>
              <a:spcBef>
                <a:spcPct val="0"/>
              </a:spcBef>
              <a:buFontTx/>
              <a:buNone/>
            </a:pPr>
            <a:r>
              <a:rPr lang="fr-FR" altLang="fr-FR" sz="1200">
                <a:solidFill>
                  <a:srgbClr val="008000"/>
                </a:solidFill>
              </a:rPr>
              <a:t>2010 de palétuviers par plusieurs ONG</a:t>
            </a:r>
          </a:p>
        </p:txBody>
      </p:sp>
      <p:sp>
        <p:nvSpPr>
          <p:cNvPr id="24592" name="Rectangle 15"/>
          <p:cNvSpPr>
            <a:spLocks noChangeArrowheads="1"/>
          </p:cNvSpPr>
          <p:nvPr/>
        </p:nvSpPr>
        <p:spPr bwMode="auto">
          <a:xfrm>
            <a:off x="5013600" y="6302375"/>
            <a:ext cx="2668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Plantation de propagules (marée haute)</a:t>
            </a:r>
          </a:p>
          <a:p>
            <a:pPr algn="ctr" eaLnBrk="1" hangingPunct="1">
              <a:lnSpc>
                <a:spcPct val="100000"/>
              </a:lnSpc>
              <a:spcBef>
                <a:spcPct val="0"/>
              </a:spcBef>
              <a:buFontTx/>
              <a:buNone/>
            </a:pPr>
            <a:r>
              <a:rPr lang="fr-FR" altLang="fr-FR" sz="1200" dirty="0">
                <a:solidFill>
                  <a:srgbClr val="008000"/>
                </a:solidFill>
              </a:rPr>
              <a:t>(Madagascar).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29963" y="6426200"/>
            <a:ext cx="766762" cy="255588"/>
          </a:xfrm>
        </p:spPr>
        <p:txBody>
          <a:bodyPr/>
          <a:lstStyle/>
          <a:p>
            <a:pPr>
              <a:defRPr/>
            </a:pPr>
            <a:fld id="{921FA4F6-388C-436D-9C57-D1018259BC37}" type="slidenum">
              <a:rPr lang="fr-FR"/>
              <a:pPr>
                <a:defRPr/>
              </a:pPr>
              <a:t>27</a:t>
            </a:fld>
            <a:endParaRPr lang="fr-FR" dirty="0"/>
          </a:p>
        </p:txBody>
      </p:sp>
      <p:sp>
        <p:nvSpPr>
          <p:cNvPr id="25603" name="Rectangle 5"/>
          <p:cNvSpPr>
            <a:spLocks noChangeArrowheads="1"/>
          </p:cNvSpPr>
          <p:nvPr/>
        </p:nvSpPr>
        <p:spPr bwMode="auto">
          <a:xfrm>
            <a:off x="328613" y="239713"/>
            <a:ext cx="374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19. </a:t>
            </a:r>
            <a:r>
              <a:rPr lang="fr-FR" altLang="fr-FR" sz="1800" b="1" dirty="0">
                <a:solidFill>
                  <a:srgbClr val="008000"/>
                </a:solidFill>
                <a:latin typeface="Arial-BoldMT"/>
              </a:rPr>
              <a:t>Campagne de sensibilisation</a:t>
            </a:r>
            <a:endParaRPr lang="fr-FR" altLang="fr-FR" sz="1800" dirty="0">
              <a:solidFill>
                <a:srgbClr val="008000"/>
              </a:solidFill>
            </a:endParaRPr>
          </a:p>
        </p:txBody>
      </p:sp>
      <p:pic>
        <p:nvPicPr>
          <p:cNvPr id="25604" name="Imag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63" y="884238"/>
            <a:ext cx="41148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ZoneTexte 17"/>
          <p:cNvSpPr txBox="1">
            <a:spLocks noChangeArrowheads="1"/>
          </p:cNvSpPr>
          <p:nvPr/>
        </p:nvSpPr>
        <p:spPr bwMode="auto">
          <a:xfrm>
            <a:off x="884238" y="3440113"/>
            <a:ext cx="302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Un des panneaux de </a:t>
            </a:r>
            <a:r>
              <a:rPr lang="fr-FR" altLang="fr-FR" sz="1200">
                <a:solidFill>
                  <a:srgbClr val="008000"/>
                </a:solidFill>
                <a:latin typeface="Arial-BoldMT"/>
              </a:rPr>
              <a:t>sensibilisation</a:t>
            </a:r>
            <a:endParaRPr lang="fr-FR" altLang="fr-FR" sz="1200">
              <a:solidFill>
                <a:srgbClr val="008000"/>
              </a:solidFill>
            </a:endParaRPr>
          </a:p>
        </p:txBody>
      </p:sp>
      <p:sp>
        <p:nvSpPr>
          <p:cNvPr id="25606" name="Rectangle 18"/>
          <p:cNvSpPr>
            <a:spLocks noChangeArrowheads="1"/>
          </p:cNvSpPr>
          <p:nvPr/>
        </p:nvSpPr>
        <p:spPr bwMode="auto">
          <a:xfrm>
            <a:off x="7299325" y="4181475"/>
            <a:ext cx="4695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b="1">
                <a:solidFill>
                  <a:srgbClr val="008000"/>
                </a:solidFill>
              </a:rPr>
              <a:t>Opération Casamance </a:t>
            </a:r>
            <a:r>
              <a:rPr lang="fr-FR" altLang="fr-FR" sz="1200">
                <a:solidFill>
                  <a:srgbClr val="008000"/>
                </a:solidFill>
              </a:rPr>
              <a:t>de restauration de la mangrove au Sénégal, menée par Haïdar El Ali, responsable de l’Association Océanium. Source image : </a:t>
            </a:r>
            <a:r>
              <a:rPr lang="fr-FR" altLang="fr-FR" sz="1200">
                <a:solidFill>
                  <a:srgbClr val="008000"/>
                </a:solidFill>
                <a:hlinkClick r:id="rId3"/>
              </a:rPr>
              <a:t>https://planetevivante.wordpress.com/2009/01/09/renaissance-de-la-mangrove-en-casamance-senegal/</a:t>
            </a:r>
            <a:r>
              <a:rPr lang="fr-FR" altLang="fr-FR" sz="1200">
                <a:solidFill>
                  <a:srgbClr val="008000"/>
                </a:solidFill>
              </a:rPr>
              <a:t> </a:t>
            </a:r>
          </a:p>
        </p:txBody>
      </p:sp>
      <p:pic>
        <p:nvPicPr>
          <p:cNvPr id="25607" name="Imag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215900"/>
            <a:ext cx="47593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ag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963" y="3779838"/>
            <a:ext cx="41275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22"/>
          <p:cNvSpPr>
            <a:spLocks noChangeArrowheads="1"/>
          </p:cNvSpPr>
          <p:nvPr/>
        </p:nvSpPr>
        <p:spPr bwMode="auto">
          <a:xfrm>
            <a:off x="1770063" y="6543675"/>
            <a:ext cx="1595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Opération Casamance </a:t>
            </a:r>
            <a:endParaRPr lang="fr-FR" altLang="fr-FR" sz="1200"/>
          </a:p>
        </p:txBody>
      </p:sp>
      <p:sp>
        <p:nvSpPr>
          <p:cNvPr id="25610" name="ZoneTexte 23"/>
          <p:cNvSpPr txBox="1">
            <a:spLocks noChangeArrowheads="1"/>
          </p:cNvSpPr>
          <p:nvPr/>
        </p:nvSpPr>
        <p:spPr bwMode="auto">
          <a:xfrm>
            <a:off x="4851400" y="5181600"/>
            <a:ext cx="704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La campagne de sensibilisation est menée grâce à des opérations d’information et de sensibilisation (projection de films, séances d’éducation environnementale dans les écoles, cessions d’échanges-formation pour les acteurs locaux).</a:t>
            </a:r>
          </a:p>
        </p:txBody>
      </p:sp>
      <p:sp>
        <p:nvSpPr>
          <p:cNvPr id="25611" name="ZoneTexte 24"/>
          <p:cNvSpPr txBox="1">
            <a:spLocks noChangeArrowheads="1"/>
          </p:cNvSpPr>
          <p:nvPr/>
        </p:nvSpPr>
        <p:spPr bwMode="auto">
          <a:xfrm>
            <a:off x="4657725" y="215900"/>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25612" name="Imag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884238"/>
            <a:ext cx="24796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C48EC901-594B-458D-90C4-9D260E33EB07}" type="slidenum">
              <a:rPr lang="fr-FR" smtClean="0"/>
              <a:pPr>
                <a:defRPr/>
              </a:pPr>
              <a:t>28</a:t>
            </a:fld>
            <a:endParaRPr lang="fr-FR" dirty="0"/>
          </a:p>
        </p:txBody>
      </p:sp>
      <p:sp>
        <p:nvSpPr>
          <p:cNvPr id="26627" name="Rectangle 5"/>
          <p:cNvSpPr>
            <a:spLocks noChangeArrowheads="1"/>
          </p:cNvSpPr>
          <p:nvPr/>
        </p:nvSpPr>
        <p:spPr bwMode="auto">
          <a:xfrm>
            <a:off x="220663" y="592138"/>
            <a:ext cx="827787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i="1" dirty="0">
                <a:solidFill>
                  <a:srgbClr val="008000"/>
                </a:solidFill>
                <a:latin typeface="Arial-BoldMT"/>
              </a:rPr>
              <a:t>.]</a:t>
            </a:r>
            <a:endParaRPr lang="fr-FR" altLang="fr-FR" sz="1800" b="1" i="1" dirty="0">
              <a:solidFill>
                <a:srgbClr val="008000"/>
              </a:solidFill>
            </a:endParaRPr>
          </a:p>
        </p:txBody>
      </p:sp>
      <p:sp>
        <p:nvSpPr>
          <p:cNvPr id="26628"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6629"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20.1. </a:t>
            </a:r>
            <a:r>
              <a:rPr lang="fr-FR" altLang="fr-FR" sz="1800" b="1" dirty="0">
                <a:solidFill>
                  <a:srgbClr val="008000"/>
                </a:solidFill>
              </a:rPr>
              <a:t>Etape 1 : Organiser les équipes</a:t>
            </a:r>
          </a:p>
        </p:txBody>
      </p:sp>
      <p:sp>
        <p:nvSpPr>
          <p:cNvPr id="6" name="ZoneTexte 5"/>
          <p:cNvSpPr txBox="1"/>
          <p:nvPr/>
        </p:nvSpPr>
        <p:spPr>
          <a:xfrm>
            <a:off x="301625" y="1463675"/>
            <a:ext cx="11380788" cy="3138488"/>
          </a:xfrm>
          <a:prstGeom prst="rect">
            <a:avLst/>
          </a:prstGeom>
          <a:noFill/>
        </p:spPr>
        <p:txBody>
          <a:bodyPr>
            <a:spAutoFit/>
          </a:bodyPr>
          <a:lstStyle/>
          <a:p>
            <a:pPr algn="just">
              <a:defRPr/>
            </a:pPr>
            <a:r>
              <a:rPr lang="fr-FR" dirty="0">
                <a:solidFill>
                  <a:srgbClr val="008000"/>
                </a:solidFill>
              </a:rPr>
              <a:t>Pour commencer, il est important de bien s’organiser. Un responsable du village doit déterminer le rôle de chacun</a:t>
            </a:r>
          </a:p>
          <a:p>
            <a:pPr algn="just">
              <a:defRPr/>
            </a:pPr>
            <a:r>
              <a:rPr lang="fr-FR" dirty="0">
                <a:solidFill>
                  <a:srgbClr val="008000"/>
                </a:solidFill>
              </a:rPr>
              <a:t>pour le jour j du reboisement :</a:t>
            </a:r>
          </a:p>
          <a:p>
            <a:pPr algn="just">
              <a:defRPr/>
            </a:pPr>
            <a:endParaRPr lang="fr-FR" dirty="0">
              <a:solidFill>
                <a:srgbClr val="008000"/>
              </a:solidFill>
            </a:endParaRPr>
          </a:p>
          <a:p>
            <a:pPr algn="just">
              <a:defRPr/>
            </a:pPr>
            <a:r>
              <a:rPr lang="fr-FR" dirty="0">
                <a:solidFill>
                  <a:srgbClr val="008000"/>
                </a:solidFill>
              </a:rPr>
              <a:t>1. une équipe formée d’anciens et de jeunes enfants s’occupera du tri des propagules,</a:t>
            </a:r>
          </a:p>
          <a:p>
            <a:pPr algn="just">
              <a:defRPr/>
            </a:pPr>
            <a:r>
              <a:rPr lang="fr-FR" dirty="0">
                <a:solidFill>
                  <a:srgbClr val="008000"/>
                </a:solidFill>
              </a:rPr>
              <a:t>2. un groupe d’hommes ou de femmes tracera les limites de reboisement,</a:t>
            </a:r>
          </a:p>
          <a:p>
            <a:pPr algn="just">
              <a:defRPr/>
            </a:pPr>
            <a:r>
              <a:rPr lang="fr-FR" dirty="0">
                <a:solidFill>
                  <a:srgbClr val="008000"/>
                </a:solidFill>
              </a:rPr>
              <a:t>3. les jeunes hommes costauds joueront le rôle de porteur,</a:t>
            </a:r>
          </a:p>
          <a:p>
            <a:pPr algn="just">
              <a:defRPr/>
            </a:pPr>
            <a:r>
              <a:rPr lang="fr-FR" dirty="0">
                <a:solidFill>
                  <a:srgbClr val="008000"/>
                </a:solidFill>
              </a:rPr>
              <a:t>4. le reste du village formera le groupe des planteurs.</a:t>
            </a:r>
          </a:p>
          <a:p>
            <a:pPr algn="just">
              <a:defRPr/>
            </a:pPr>
            <a:endParaRPr lang="fr-FR" dirty="0">
              <a:solidFill>
                <a:srgbClr val="008000"/>
              </a:solidFill>
            </a:endParaRPr>
          </a:p>
          <a:p>
            <a:pPr algn="just">
              <a:defRPr/>
            </a:pPr>
            <a:r>
              <a:rPr lang="fr-FR" dirty="0">
                <a:solidFill>
                  <a:srgbClr val="008000"/>
                </a:solidFill>
              </a:rPr>
              <a:t>Attention :</a:t>
            </a:r>
          </a:p>
          <a:p>
            <a:pPr marL="285750" indent="-285750" algn="just">
              <a:buFont typeface="Arial" panose="020B0604020202020204" pitchFamily="34" charset="0"/>
              <a:buChar char="•"/>
              <a:defRPr/>
            </a:pPr>
            <a:r>
              <a:rPr lang="fr-FR" dirty="0">
                <a:solidFill>
                  <a:srgbClr val="008000"/>
                </a:solidFill>
              </a:rPr>
              <a:t>n’oubliez pas de prévoir des bidons et des bouteilles d’eau pour que tout le monde puisse boire.</a:t>
            </a:r>
          </a:p>
          <a:p>
            <a:pPr marL="285750" indent="-285750" algn="just">
              <a:buFont typeface="Arial" panose="020B0604020202020204" pitchFamily="34" charset="0"/>
              <a:buChar char="•"/>
              <a:defRPr/>
            </a:pPr>
            <a:r>
              <a:rPr lang="fr-FR" dirty="0">
                <a:solidFill>
                  <a:srgbClr val="008000"/>
                </a:solidFill>
              </a:rPr>
              <a:t>apportez aussi des seaux, des calebasses ou tout autre récipient pour transporter les propagules.</a:t>
            </a:r>
          </a:p>
        </p:txBody>
      </p:sp>
      <p:pic>
        <p:nvPicPr>
          <p:cNvPr id="26631"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900613"/>
            <a:ext cx="1162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6350" y="4962525"/>
            <a:ext cx="1704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1288" y="4610100"/>
            <a:ext cx="14287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4976813"/>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21888" y="4905375"/>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ZoneTexte 11"/>
          <p:cNvSpPr txBox="1">
            <a:spLocks noChangeArrowheads="1"/>
          </p:cNvSpPr>
          <p:nvPr/>
        </p:nvSpPr>
        <p:spPr bwMode="auto">
          <a:xfrm>
            <a:off x="873125" y="6140450"/>
            <a:ext cx="70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Traceurs</a:t>
            </a:r>
          </a:p>
        </p:txBody>
      </p:sp>
      <p:sp>
        <p:nvSpPr>
          <p:cNvPr id="26637" name="ZoneTexte 12"/>
          <p:cNvSpPr txBox="1">
            <a:spLocks noChangeArrowheads="1"/>
          </p:cNvSpPr>
          <p:nvPr/>
        </p:nvSpPr>
        <p:spPr bwMode="auto">
          <a:xfrm>
            <a:off x="2868613" y="604043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Trieurs</a:t>
            </a:r>
          </a:p>
        </p:txBody>
      </p:sp>
      <p:sp>
        <p:nvSpPr>
          <p:cNvPr id="26638" name="ZoneTexte 13"/>
          <p:cNvSpPr txBox="1">
            <a:spLocks noChangeArrowheads="1"/>
          </p:cNvSpPr>
          <p:nvPr/>
        </p:nvSpPr>
        <p:spPr bwMode="auto">
          <a:xfrm>
            <a:off x="6618288" y="6416675"/>
            <a:ext cx="714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Porteurs</a:t>
            </a:r>
          </a:p>
        </p:txBody>
      </p:sp>
      <p:sp>
        <p:nvSpPr>
          <p:cNvPr id="26639" name="ZoneTexte 14"/>
          <p:cNvSpPr txBox="1">
            <a:spLocks noChangeArrowheads="1"/>
          </p:cNvSpPr>
          <p:nvPr/>
        </p:nvSpPr>
        <p:spPr bwMode="auto">
          <a:xfrm>
            <a:off x="8093075" y="6353175"/>
            <a:ext cx="769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Planteurs</a:t>
            </a:r>
          </a:p>
        </p:txBody>
      </p:sp>
      <p:sp>
        <p:nvSpPr>
          <p:cNvPr id="26640" name="ZoneTexte 15"/>
          <p:cNvSpPr txBox="1">
            <a:spLocks noChangeArrowheads="1"/>
          </p:cNvSpPr>
          <p:nvPr/>
        </p:nvSpPr>
        <p:spPr bwMode="auto">
          <a:xfrm>
            <a:off x="9663113" y="6367463"/>
            <a:ext cx="2366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Ne pas oublier de l’eaux pour boire</a:t>
            </a:r>
          </a:p>
        </p:txBody>
      </p:sp>
      <p:sp>
        <p:nvSpPr>
          <p:cNvPr id="26641" name="ZoneTexte 2"/>
          <p:cNvSpPr txBox="1">
            <a:spLocks noChangeArrowheads="1"/>
          </p:cNvSpPr>
          <p:nvPr/>
        </p:nvSpPr>
        <p:spPr bwMode="auto">
          <a:xfrm>
            <a:off x="2170113" y="6416675"/>
            <a:ext cx="2449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6A149AE9-BB23-4740-A3DD-C820A27E3B18}" type="slidenum">
              <a:rPr lang="fr-FR" smtClean="0"/>
              <a:pPr>
                <a:defRPr/>
              </a:pPr>
              <a:t>29</a:t>
            </a:fld>
            <a:endParaRPr lang="fr-FR" dirty="0"/>
          </a:p>
        </p:txBody>
      </p:sp>
      <p:sp>
        <p:nvSpPr>
          <p:cNvPr id="27651" name="Rectangle 5"/>
          <p:cNvSpPr>
            <a:spLocks noChangeArrowheads="1"/>
          </p:cNvSpPr>
          <p:nvPr/>
        </p:nvSpPr>
        <p:spPr bwMode="auto">
          <a:xfrm>
            <a:off x="220663" y="592138"/>
            <a:ext cx="881576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27652"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7653"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20.2. </a:t>
            </a:r>
            <a:r>
              <a:rPr lang="fr-FR" altLang="fr-FR" sz="1800" b="1" dirty="0">
                <a:solidFill>
                  <a:srgbClr val="008000"/>
                </a:solidFill>
              </a:rPr>
              <a:t>Etape 2 : Choisir la zone de reboisement</a:t>
            </a:r>
          </a:p>
        </p:txBody>
      </p:sp>
      <p:sp>
        <p:nvSpPr>
          <p:cNvPr id="27654" name="ZoneTexte 5"/>
          <p:cNvSpPr txBox="1">
            <a:spLocks noChangeArrowheads="1"/>
          </p:cNvSpPr>
          <p:nvPr/>
        </p:nvSpPr>
        <p:spPr bwMode="auto">
          <a:xfrm>
            <a:off x="301625" y="1463675"/>
            <a:ext cx="113807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fr-FR" altLang="fr-FR" sz="1800">
                <a:solidFill>
                  <a:srgbClr val="008000"/>
                </a:solidFill>
              </a:rPr>
              <a:t>Pour vous donner toutes les chances de réussir le reboisement, </a:t>
            </a:r>
            <a:r>
              <a:rPr lang="fr-FR" altLang="fr-FR" sz="1800" b="1">
                <a:solidFill>
                  <a:srgbClr val="008000"/>
                </a:solidFill>
              </a:rPr>
              <a:t>il faut choisir en priorité des zones ou  poussent déjà (ou ont déjà poussé) des palétuviers</a:t>
            </a:r>
            <a:r>
              <a:rPr lang="fr-FR" altLang="fr-FR" sz="1800">
                <a:solidFill>
                  <a:srgbClr val="008000"/>
                </a:solidFill>
              </a:rPr>
              <a:t>. </a:t>
            </a:r>
          </a:p>
          <a:p>
            <a:pPr algn="just">
              <a:lnSpc>
                <a:spcPct val="100000"/>
              </a:lnSpc>
              <a:spcBef>
                <a:spcPct val="0"/>
              </a:spcBef>
            </a:pPr>
            <a:r>
              <a:rPr lang="fr-FR" altLang="fr-FR" sz="1800">
                <a:solidFill>
                  <a:srgbClr val="008000"/>
                </a:solidFill>
              </a:rPr>
              <a:t>Attention, </a:t>
            </a:r>
            <a:r>
              <a:rPr lang="fr-FR" altLang="fr-FR" sz="1800">
                <a:solidFill>
                  <a:srgbClr val="FF0000"/>
                </a:solidFill>
              </a:rPr>
              <a:t>les propagules ne pousseront pas dans  n’importe quel sol</a:t>
            </a:r>
            <a:r>
              <a:rPr lang="fr-FR" altLang="fr-FR" sz="1800">
                <a:solidFill>
                  <a:srgbClr val="008000"/>
                </a:solidFill>
              </a:rPr>
              <a:t>. </a:t>
            </a:r>
            <a:r>
              <a:rPr lang="fr-FR" altLang="fr-FR" sz="1800" b="1">
                <a:solidFill>
                  <a:srgbClr val="FF0000"/>
                </a:solidFill>
              </a:rPr>
              <a:t>La zone doit être impérativement immergée à chaque marée haute</a:t>
            </a:r>
            <a:r>
              <a:rPr lang="fr-FR" altLang="fr-FR" sz="1800">
                <a:solidFill>
                  <a:srgbClr val="008000"/>
                </a:solidFill>
              </a:rPr>
              <a:t>, </a:t>
            </a:r>
            <a:r>
              <a:rPr lang="fr-FR" altLang="fr-FR" sz="1800" i="1">
                <a:solidFill>
                  <a:srgbClr val="008000"/>
                </a:solidFill>
              </a:rPr>
              <a:t>y compris lors des petites marées en saison sèche</a:t>
            </a:r>
            <a:r>
              <a:rPr lang="fr-FR" altLang="fr-FR" sz="1800">
                <a:solidFill>
                  <a:srgbClr val="008000"/>
                </a:solidFill>
              </a:rPr>
              <a:t>.</a:t>
            </a:r>
          </a:p>
          <a:p>
            <a:pPr algn="just">
              <a:lnSpc>
                <a:spcPct val="100000"/>
              </a:lnSpc>
              <a:spcBef>
                <a:spcPct val="0"/>
              </a:spcBef>
            </a:pPr>
            <a:r>
              <a:rPr lang="fr-FR" altLang="fr-FR" sz="1800">
                <a:solidFill>
                  <a:srgbClr val="008000"/>
                </a:solidFill>
              </a:rPr>
              <a:t>Enfin, il faut choisir un </a:t>
            </a:r>
            <a:r>
              <a:rPr lang="fr-FR" altLang="fr-FR" sz="1800" b="1">
                <a:solidFill>
                  <a:srgbClr val="008000"/>
                </a:solidFill>
              </a:rPr>
              <a:t>sol vaseux </a:t>
            </a:r>
            <a:r>
              <a:rPr lang="fr-FR" altLang="fr-FR" sz="1800">
                <a:solidFill>
                  <a:srgbClr val="008000"/>
                </a:solidFill>
              </a:rPr>
              <a:t>(poto-poto) </a:t>
            </a:r>
            <a:r>
              <a:rPr lang="fr-FR" altLang="fr-FR" sz="1800">
                <a:solidFill>
                  <a:srgbClr val="FF0000"/>
                </a:solidFill>
              </a:rPr>
              <a:t>sinon les palétuviers auront très peu de chance de pousser dans un sol trop dur (sur un tanne sec, dans du sable dense, etc.).</a:t>
            </a:r>
          </a:p>
        </p:txBody>
      </p:sp>
      <p:sp>
        <p:nvSpPr>
          <p:cNvPr id="27655" name="ZoneTexte 11"/>
          <p:cNvSpPr txBox="1">
            <a:spLocks noChangeArrowheads="1"/>
          </p:cNvSpPr>
          <p:nvPr/>
        </p:nvSpPr>
        <p:spPr bwMode="auto">
          <a:xfrm>
            <a:off x="717550" y="6259513"/>
            <a:ext cx="214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Choix d’une zone où la mangrove a déjà poussée</a:t>
            </a:r>
          </a:p>
        </p:txBody>
      </p:sp>
      <p:sp>
        <p:nvSpPr>
          <p:cNvPr id="27656" name="ZoneTexte 12"/>
          <p:cNvSpPr txBox="1">
            <a:spLocks noChangeArrowheads="1"/>
          </p:cNvSpPr>
          <p:nvPr/>
        </p:nvSpPr>
        <p:spPr bwMode="auto">
          <a:xfrm>
            <a:off x="3349625" y="6353175"/>
            <a:ext cx="1912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Choix d’une zone immergée à marée haute</a:t>
            </a:r>
          </a:p>
        </p:txBody>
      </p:sp>
      <p:sp>
        <p:nvSpPr>
          <p:cNvPr id="27657" name="ZoneTexte 13"/>
          <p:cNvSpPr txBox="1">
            <a:spLocks noChangeArrowheads="1"/>
          </p:cNvSpPr>
          <p:nvPr/>
        </p:nvSpPr>
        <p:spPr bwMode="auto">
          <a:xfrm>
            <a:off x="6650038" y="6353175"/>
            <a:ext cx="151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Choix d’un sol vaseux</a:t>
            </a:r>
          </a:p>
        </p:txBody>
      </p:sp>
      <p:pic>
        <p:nvPicPr>
          <p:cNvPr id="27658" name="Imag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438" y="4794250"/>
            <a:ext cx="16573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Imag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4651375"/>
            <a:ext cx="2057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863" y="4791075"/>
            <a:ext cx="25622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ZoneTexte 12"/>
          <p:cNvSpPr txBox="1">
            <a:spLocks noChangeArrowheads="1"/>
          </p:cNvSpPr>
          <p:nvPr/>
        </p:nvSpPr>
        <p:spPr bwMode="auto">
          <a:xfrm>
            <a:off x="9431338" y="6307138"/>
            <a:ext cx="2449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91134" y="201613"/>
            <a:ext cx="843578" cy="365125"/>
          </a:xfrm>
        </p:spPr>
        <p:txBody>
          <a:bodyPr/>
          <a:lstStyle/>
          <a:p>
            <a:pPr>
              <a:defRPr/>
            </a:pPr>
            <a:fld id="{B9A0520F-169C-4FEB-8EFB-32F303BFD3FD}" type="slidenum">
              <a:rPr lang="fr-FR"/>
              <a:pPr>
                <a:defRPr/>
              </a:pPr>
              <a:t>3</a:t>
            </a:fld>
            <a:endParaRPr lang="fr-FR"/>
          </a:p>
        </p:txBody>
      </p:sp>
      <p:sp>
        <p:nvSpPr>
          <p:cNvPr id="7171" name="ZoneTexte 2"/>
          <p:cNvSpPr txBox="1">
            <a:spLocks noChangeArrowheads="1"/>
          </p:cNvSpPr>
          <p:nvPr/>
        </p:nvSpPr>
        <p:spPr bwMode="auto">
          <a:xfrm>
            <a:off x="3460526"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7172" name="ZoneTexte 3"/>
          <p:cNvSpPr txBox="1">
            <a:spLocks noChangeArrowheads="1"/>
          </p:cNvSpPr>
          <p:nvPr/>
        </p:nvSpPr>
        <p:spPr bwMode="auto">
          <a:xfrm>
            <a:off x="225425" y="520317"/>
            <a:ext cx="3902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0. </a:t>
            </a:r>
            <a:r>
              <a:rPr lang="fr-FR" altLang="fr-FR" sz="1800" b="1" dirty="0">
                <a:solidFill>
                  <a:srgbClr val="008000"/>
                </a:solidFill>
              </a:rPr>
              <a:t>Sommaire</a:t>
            </a:r>
            <a:endParaRPr lang="fr-FR" altLang="fr-FR" sz="1800" dirty="0">
              <a:solidFill>
                <a:srgbClr val="008000"/>
              </a:solidFill>
            </a:endParaRPr>
          </a:p>
        </p:txBody>
      </p:sp>
      <p:pic>
        <p:nvPicPr>
          <p:cNvPr id="717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037" y="2405194"/>
            <a:ext cx="66706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ZoneTexte 5"/>
          <p:cNvSpPr txBox="1">
            <a:spLocks noChangeArrowheads="1"/>
          </p:cNvSpPr>
          <p:nvPr/>
        </p:nvSpPr>
        <p:spPr bwMode="auto">
          <a:xfrm>
            <a:off x="225425" y="985184"/>
            <a:ext cx="540082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fr-FR" sz="1400" dirty="0">
                <a:solidFill>
                  <a:srgbClr val="008000"/>
                </a:solidFill>
              </a:rPr>
              <a:t>0. Sommaire</a:t>
            </a:r>
          </a:p>
          <a:p>
            <a:pPr eaLnBrk="1" hangingPunct="1">
              <a:lnSpc>
                <a:spcPct val="100000"/>
              </a:lnSpc>
              <a:spcBef>
                <a:spcPct val="0"/>
              </a:spcBef>
              <a:buNone/>
            </a:pPr>
            <a:r>
              <a:rPr lang="fr-FR" sz="1400" dirty="0">
                <a:solidFill>
                  <a:srgbClr val="008000"/>
                </a:solidFill>
              </a:rPr>
              <a:t>0bis. Localisation de la mangrove</a:t>
            </a:r>
          </a:p>
          <a:p>
            <a:pPr eaLnBrk="1" hangingPunct="1">
              <a:lnSpc>
                <a:spcPct val="100000"/>
              </a:lnSpc>
              <a:spcBef>
                <a:spcPct val="0"/>
              </a:spcBef>
              <a:buFontTx/>
              <a:buNone/>
            </a:pPr>
            <a:r>
              <a:rPr lang="fr-FR" altLang="fr-FR" sz="1400" dirty="0">
                <a:solidFill>
                  <a:srgbClr val="008000"/>
                </a:solidFill>
              </a:rPr>
              <a:t>1. Introduction</a:t>
            </a:r>
          </a:p>
          <a:p>
            <a:pPr eaLnBrk="1" hangingPunct="1">
              <a:lnSpc>
                <a:spcPct val="100000"/>
              </a:lnSpc>
              <a:spcBef>
                <a:spcPct val="0"/>
              </a:spcBef>
              <a:buFontTx/>
              <a:buNone/>
            </a:pPr>
            <a:r>
              <a:rPr lang="fr-FR" altLang="fr-FR" sz="1400" dirty="0">
                <a:solidFill>
                  <a:srgbClr val="008000"/>
                </a:solidFill>
              </a:rPr>
              <a:t>2. Productivité de l’océan et des mangroves</a:t>
            </a:r>
          </a:p>
          <a:p>
            <a:pPr eaLnBrk="1" hangingPunct="1">
              <a:lnSpc>
                <a:spcPct val="100000"/>
              </a:lnSpc>
              <a:spcBef>
                <a:spcPct val="0"/>
              </a:spcBef>
              <a:buFontTx/>
              <a:buNone/>
            </a:pPr>
            <a:r>
              <a:rPr lang="fr-FR" altLang="fr-FR" sz="1400" dirty="0">
                <a:solidFill>
                  <a:srgbClr val="008000"/>
                </a:solidFill>
              </a:rPr>
              <a:t>3. Qu’est-ce une mangrove ?</a:t>
            </a:r>
          </a:p>
          <a:p>
            <a:pPr eaLnBrk="1" hangingPunct="1">
              <a:lnSpc>
                <a:spcPct val="100000"/>
              </a:lnSpc>
              <a:spcBef>
                <a:spcPct val="0"/>
              </a:spcBef>
              <a:buFontTx/>
              <a:buNone/>
            </a:pPr>
            <a:r>
              <a:rPr lang="fr-FR" altLang="fr-FR" sz="1400" dirty="0">
                <a:solidFill>
                  <a:srgbClr val="008000"/>
                </a:solidFill>
              </a:rPr>
              <a:t>4. Où sont-elles localisées, dans le monde ?</a:t>
            </a:r>
          </a:p>
          <a:p>
            <a:pPr eaLnBrk="1" hangingPunct="1">
              <a:lnSpc>
                <a:spcPct val="100000"/>
              </a:lnSpc>
              <a:spcBef>
                <a:spcPct val="0"/>
              </a:spcBef>
              <a:buFontTx/>
              <a:buNone/>
            </a:pPr>
            <a:r>
              <a:rPr lang="fr-FR" altLang="fr-FR" sz="1400" dirty="0">
                <a:solidFill>
                  <a:srgbClr val="008000"/>
                </a:solidFill>
              </a:rPr>
              <a:t>5. Leur résistance au sel</a:t>
            </a:r>
          </a:p>
          <a:p>
            <a:pPr eaLnBrk="1" hangingPunct="1">
              <a:lnSpc>
                <a:spcPct val="100000"/>
              </a:lnSpc>
              <a:spcBef>
                <a:spcPct val="0"/>
              </a:spcBef>
              <a:buFontTx/>
              <a:buNone/>
            </a:pPr>
            <a:r>
              <a:rPr lang="fr-FR" altLang="fr-FR" sz="1400" dirty="0">
                <a:solidFill>
                  <a:srgbClr val="008000"/>
                </a:solidFill>
              </a:rPr>
              <a:t>6. Les facteurs physiques influençant la croissance et le développement des mangroves</a:t>
            </a:r>
          </a:p>
          <a:p>
            <a:pPr eaLnBrk="1" hangingPunct="1">
              <a:lnSpc>
                <a:spcPct val="100000"/>
              </a:lnSpc>
              <a:spcBef>
                <a:spcPct val="0"/>
              </a:spcBef>
              <a:buFontTx/>
              <a:buNone/>
            </a:pPr>
            <a:r>
              <a:rPr lang="fr-FR" altLang="fr-FR" sz="1400" dirty="0">
                <a:solidFill>
                  <a:srgbClr val="008000"/>
                </a:solidFill>
              </a:rPr>
              <a:t>7. Les facteurs de stress</a:t>
            </a:r>
          </a:p>
          <a:p>
            <a:pPr eaLnBrk="1" hangingPunct="1">
              <a:lnSpc>
                <a:spcPct val="100000"/>
              </a:lnSpc>
              <a:spcBef>
                <a:spcPct val="0"/>
              </a:spcBef>
              <a:buFontTx/>
              <a:buNone/>
            </a:pPr>
            <a:r>
              <a:rPr lang="fr-FR" altLang="fr-FR" sz="1400" dirty="0">
                <a:solidFill>
                  <a:srgbClr val="008000"/>
                </a:solidFill>
              </a:rPr>
              <a:t>8. Physiologie</a:t>
            </a:r>
          </a:p>
          <a:p>
            <a:pPr eaLnBrk="1" hangingPunct="1">
              <a:lnSpc>
                <a:spcPct val="100000"/>
              </a:lnSpc>
              <a:spcBef>
                <a:spcPct val="0"/>
              </a:spcBef>
              <a:buFontTx/>
              <a:buNone/>
            </a:pPr>
            <a:r>
              <a:rPr lang="fr-FR" altLang="fr-FR" sz="1400" dirty="0">
                <a:solidFill>
                  <a:srgbClr val="008000"/>
                </a:solidFill>
              </a:rPr>
              <a:t>9.  Racines et pneumatophores</a:t>
            </a:r>
          </a:p>
          <a:p>
            <a:pPr eaLnBrk="1" hangingPunct="1">
              <a:lnSpc>
                <a:spcPct val="100000"/>
              </a:lnSpc>
              <a:spcBef>
                <a:spcPct val="0"/>
              </a:spcBef>
              <a:buFontTx/>
              <a:buNone/>
            </a:pPr>
            <a:r>
              <a:rPr lang="fr-FR" altLang="fr-FR" sz="1400" dirty="0">
                <a:solidFill>
                  <a:srgbClr val="008000"/>
                </a:solidFill>
              </a:rPr>
              <a:t>10. Caractéristiques des plantes de la mangrove</a:t>
            </a:r>
          </a:p>
          <a:p>
            <a:pPr eaLnBrk="1" hangingPunct="1">
              <a:lnSpc>
                <a:spcPct val="100000"/>
              </a:lnSpc>
              <a:spcBef>
                <a:spcPct val="0"/>
              </a:spcBef>
              <a:buFontTx/>
              <a:buNone/>
            </a:pPr>
            <a:r>
              <a:rPr lang="fr-FR" altLang="fr-FR" sz="1400" dirty="0">
                <a:solidFill>
                  <a:srgbClr val="008000"/>
                </a:solidFill>
              </a:rPr>
              <a:t>11.  Rôles écologiques de la mangrove</a:t>
            </a:r>
          </a:p>
          <a:p>
            <a:pPr marL="342900" indent="-342900" eaLnBrk="1" hangingPunct="1">
              <a:lnSpc>
                <a:spcPct val="100000"/>
              </a:lnSpc>
              <a:spcBef>
                <a:spcPct val="0"/>
              </a:spcBef>
              <a:buFontTx/>
              <a:buAutoNum type="arabicPeriod" startAt="12"/>
            </a:pPr>
            <a:r>
              <a:rPr lang="fr-FR" altLang="fr-FR" sz="1400" dirty="0">
                <a:solidFill>
                  <a:srgbClr val="008000"/>
                </a:solidFill>
              </a:rPr>
              <a:t>Usages de la mangrove pour l’homme et la nature</a:t>
            </a:r>
          </a:p>
          <a:p>
            <a:pPr eaLnBrk="1" hangingPunct="1">
              <a:lnSpc>
                <a:spcPct val="100000"/>
              </a:lnSpc>
              <a:spcBef>
                <a:spcPct val="0"/>
              </a:spcBef>
              <a:buNone/>
            </a:pPr>
            <a:r>
              <a:rPr lang="fr-FR" altLang="fr-FR" sz="1400" dirty="0">
                <a:solidFill>
                  <a:srgbClr val="008000"/>
                </a:solidFill>
              </a:rPr>
              <a:t>12bis. Chaîne alimentaire</a:t>
            </a:r>
          </a:p>
          <a:p>
            <a:pPr eaLnBrk="1" hangingPunct="1">
              <a:lnSpc>
                <a:spcPct val="100000"/>
              </a:lnSpc>
              <a:spcBef>
                <a:spcPct val="0"/>
              </a:spcBef>
              <a:buFontTx/>
              <a:buNone/>
            </a:pPr>
            <a:r>
              <a:rPr lang="fr-FR" altLang="fr-FR" sz="1400" dirty="0">
                <a:solidFill>
                  <a:srgbClr val="008000"/>
                </a:solidFill>
              </a:rPr>
              <a:t>13.  Menaces sur la mangrove</a:t>
            </a:r>
          </a:p>
          <a:p>
            <a:pPr eaLnBrk="1" hangingPunct="1">
              <a:lnSpc>
                <a:spcPct val="100000"/>
              </a:lnSpc>
              <a:spcBef>
                <a:spcPct val="0"/>
              </a:spcBef>
              <a:buFontTx/>
              <a:buNone/>
            </a:pPr>
            <a:r>
              <a:rPr lang="fr-FR" altLang="fr-FR" sz="1400" dirty="0">
                <a:solidFill>
                  <a:srgbClr val="008000"/>
                </a:solidFill>
              </a:rPr>
              <a:t>14. Les mangroves de Madagascar</a:t>
            </a:r>
          </a:p>
          <a:p>
            <a:pPr eaLnBrk="1" hangingPunct="1">
              <a:lnSpc>
                <a:spcPct val="100000"/>
              </a:lnSpc>
              <a:spcBef>
                <a:spcPct val="0"/>
              </a:spcBef>
              <a:buFontTx/>
              <a:buNone/>
            </a:pPr>
            <a:r>
              <a:rPr lang="fr-FR" altLang="fr-FR" sz="1400" dirty="0">
                <a:solidFill>
                  <a:srgbClr val="008000"/>
                </a:solidFill>
              </a:rPr>
              <a:t>15. Les palétuviers de Madagascar</a:t>
            </a:r>
          </a:p>
          <a:p>
            <a:pPr eaLnBrk="1" hangingPunct="1">
              <a:lnSpc>
                <a:spcPct val="100000"/>
              </a:lnSpc>
              <a:spcBef>
                <a:spcPct val="0"/>
              </a:spcBef>
              <a:buNone/>
            </a:pPr>
            <a:r>
              <a:rPr lang="fr-FR" altLang="fr-FR" sz="1400" dirty="0">
                <a:solidFill>
                  <a:srgbClr val="008000"/>
                </a:solidFill>
              </a:rPr>
              <a:t>16. </a:t>
            </a:r>
            <a:r>
              <a:rPr lang="fr-FR" altLang="fr-FR" sz="1400" dirty="0" err="1">
                <a:solidFill>
                  <a:srgbClr val="008000"/>
                </a:solidFill>
              </a:rPr>
              <a:t>Cachiman</a:t>
            </a:r>
            <a:r>
              <a:rPr lang="fr-FR" altLang="fr-FR" sz="1400" dirty="0">
                <a:solidFill>
                  <a:srgbClr val="008000"/>
                </a:solidFill>
              </a:rPr>
              <a:t>-cochon, </a:t>
            </a:r>
            <a:r>
              <a:rPr lang="fr-FR" altLang="fr-FR" sz="1400" dirty="0" err="1">
                <a:solidFill>
                  <a:srgbClr val="008000"/>
                </a:solidFill>
              </a:rPr>
              <a:t>Mamain</a:t>
            </a:r>
            <a:r>
              <a:rPr lang="fr-FR" altLang="fr-FR" sz="1400" dirty="0">
                <a:solidFill>
                  <a:srgbClr val="008000"/>
                </a:solidFill>
              </a:rPr>
              <a:t> ou </a:t>
            </a:r>
            <a:r>
              <a:rPr lang="fr-FR" altLang="fr-FR" sz="1400" dirty="0" err="1">
                <a:solidFill>
                  <a:srgbClr val="008000"/>
                </a:solidFill>
              </a:rPr>
              <a:t>Mammier</a:t>
            </a:r>
            <a:r>
              <a:rPr lang="fr-FR" altLang="fr-FR" sz="1400" dirty="0">
                <a:solidFill>
                  <a:srgbClr val="008000"/>
                </a:solidFill>
              </a:rPr>
              <a:t> </a:t>
            </a:r>
            <a:r>
              <a:rPr lang="fr-FR" sz="1400" dirty="0">
                <a:solidFill>
                  <a:srgbClr val="008000"/>
                </a:solidFill>
              </a:rPr>
              <a:t>(</a:t>
            </a:r>
            <a:r>
              <a:rPr lang="fr-FR" sz="1400" i="1" dirty="0" err="1">
                <a:solidFill>
                  <a:srgbClr val="008000"/>
                </a:solidFill>
              </a:rPr>
              <a:t>Annona</a:t>
            </a:r>
            <a:r>
              <a:rPr lang="fr-FR" sz="1400" i="1" dirty="0">
                <a:solidFill>
                  <a:srgbClr val="008000"/>
                </a:solidFill>
              </a:rPr>
              <a:t> </a:t>
            </a:r>
            <a:r>
              <a:rPr lang="fr-FR" sz="1400" i="1" dirty="0" err="1">
                <a:solidFill>
                  <a:srgbClr val="008000"/>
                </a:solidFill>
              </a:rPr>
              <a:t>glabra</a:t>
            </a:r>
            <a:r>
              <a:rPr lang="fr-FR" altLang="fr-FR" sz="1400" dirty="0">
                <a:solidFill>
                  <a:srgbClr val="008000"/>
                </a:solidFill>
              </a:rPr>
              <a:t>)</a:t>
            </a:r>
          </a:p>
          <a:p>
            <a:pPr eaLnBrk="1" hangingPunct="1">
              <a:lnSpc>
                <a:spcPct val="100000"/>
              </a:lnSpc>
              <a:spcBef>
                <a:spcPct val="0"/>
              </a:spcBef>
              <a:buNone/>
            </a:pPr>
            <a:r>
              <a:rPr lang="fr-FR" altLang="fr-FR" sz="1400" dirty="0">
                <a:solidFill>
                  <a:srgbClr val="008000"/>
                </a:solidFill>
              </a:rPr>
              <a:t>16b. </a:t>
            </a:r>
            <a:r>
              <a:rPr lang="fr-FR" altLang="fr-FR" sz="1400" dirty="0" err="1">
                <a:solidFill>
                  <a:srgbClr val="008000"/>
                </a:solidFill>
              </a:rPr>
              <a:t>Nypa</a:t>
            </a:r>
            <a:r>
              <a:rPr lang="fr-FR" altLang="fr-FR" sz="1400" dirty="0">
                <a:solidFill>
                  <a:srgbClr val="008000"/>
                </a:solidFill>
              </a:rPr>
              <a:t> buissonnant ou arbustif (</a:t>
            </a:r>
            <a:r>
              <a:rPr lang="fr-FR" altLang="fr-FR" sz="1400" i="1" dirty="0" err="1">
                <a:solidFill>
                  <a:srgbClr val="008000"/>
                </a:solidFill>
              </a:rPr>
              <a:t>Nypa</a:t>
            </a:r>
            <a:r>
              <a:rPr lang="fr-FR" altLang="fr-FR" sz="1400" i="1" dirty="0">
                <a:solidFill>
                  <a:srgbClr val="008000"/>
                </a:solidFill>
              </a:rPr>
              <a:t> </a:t>
            </a:r>
            <a:r>
              <a:rPr lang="fr-FR" altLang="fr-FR" sz="1400" i="1" dirty="0" err="1">
                <a:solidFill>
                  <a:srgbClr val="008000"/>
                </a:solidFill>
              </a:rPr>
              <a:t>fruticans</a:t>
            </a:r>
            <a:r>
              <a:rPr lang="fr-FR" altLang="fr-FR" sz="1400" dirty="0">
                <a:solidFill>
                  <a:srgbClr val="008000"/>
                </a:solidFill>
              </a:rPr>
              <a:t>)</a:t>
            </a:r>
            <a:endParaRPr lang="fr-FR" altLang="fr-FR" sz="1400" dirty="0">
              <a:solidFill>
                <a:srgbClr val="008000"/>
              </a:solidFill>
            </a:endParaRPr>
          </a:p>
          <a:p>
            <a:pPr eaLnBrk="1" hangingPunct="1">
              <a:lnSpc>
                <a:spcPct val="100000"/>
              </a:lnSpc>
              <a:spcBef>
                <a:spcPct val="0"/>
              </a:spcBef>
              <a:buFontTx/>
              <a:buNone/>
            </a:pPr>
            <a:r>
              <a:rPr lang="fr-FR" altLang="fr-FR" sz="1400" dirty="0">
                <a:solidFill>
                  <a:srgbClr val="008000"/>
                </a:solidFill>
              </a:rPr>
              <a:t>17. La mangrove, un écosystème utile</a:t>
            </a:r>
          </a:p>
          <a:p>
            <a:pPr eaLnBrk="1" hangingPunct="1">
              <a:lnSpc>
                <a:spcPct val="100000"/>
              </a:lnSpc>
              <a:spcBef>
                <a:spcPct val="0"/>
              </a:spcBef>
              <a:buFontTx/>
              <a:buNone/>
            </a:pPr>
            <a:r>
              <a:rPr lang="fr-FR" altLang="fr-FR" sz="1400" dirty="0">
                <a:solidFill>
                  <a:srgbClr val="008000"/>
                </a:solidFill>
              </a:rPr>
              <a:t>18. La reforestation</a:t>
            </a:r>
          </a:p>
          <a:p>
            <a:pPr eaLnBrk="1" hangingPunct="1">
              <a:lnSpc>
                <a:spcPct val="100000"/>
              </a:lnSpc>
              <a:spcBef>
                <a:spcPct val="0"/>
              </a:spcBef>
              <a:buFontTx/>
              <a:buNone/>
            </a:pPr>
            <a:r>
              <a:rPr lang="fr-FR" altLang="fr-FR" sz="1400" dirty="0">
                <a:solidFill>
                  <a:srgbClr val="008000"/>
                </a:solidFill>
              </a:rPr>
              <a:t>19. Campagne de sensibilisation</a:t>
            </a:r>
          </a:p>
        </p:txBody>
      </p:sp>
      <p:sp>
        <p:nvSpPr>
          <p:cNvPr id="3" name="Rectangle 2"/>
          <p:cNvSpPr/>
          <p:nvPr/>
        </p:nvSpPr>
        <p:spPr>
          <a:xfrm>
            <a:off x="7657659" y="1774319"/>
            <a:ext cx="4277053" cy="646331"/>
          </a:xfrm>
          <a:prstGeom prst="rect">
            <a:avLst/>
          </a:prstGeom>
        </p:spPr>
        <p:txBody>
          <a:bodyPr wrap="square">
            <a:spAutoFit/>
          </a:bodyPr>
          <a:lstStyle/>
          <a:p>
            <a:pPr algn="ctr"/>
            <a:r>
              <a:rPr lang="fr-FR" sz="1200" dirty="0">
                <a:solidFill>
                  <a:srgbClr val="008000"/>
                </a:solidFill>
                <a:latin typeface="OpenSansBold"/>
              </a:rPr>
              <a:t>Plantation de palétuviers au lac </a:t>
            </a:r>
            <a:r>
              <a:rPr lang="fr-FR" sz="1200" dirty="0" err="1">
                <a:solidFill>
                  <a:srgbClr val="008000"/>
                </a:solidFill>
                <a:latin typeface="OpenSansBold"/>
              </a:rPr>
              <a:t>Ahémé</a:t>
            </a:r>
            <a:r>
              <a:rPr lang="fr-FR" sz="1200" dirty="0">
                <a:solidFill>
                  <a:srgbClr val="008000"/>
                </a:solidFill>
                <a:latin typeface="OpenSansBold"/>
              </a:rPr>
              <a:t> (Bénin).</a:t>
            </a:r>
          </a:p>
          <a:p>
            <a:pPr algn="ctr"/>
            <a:r>
              <a:rPr lang="fr-FR" sz="1200" dirty="0">
                <a:solidFill>
                  <a:srgbClr val="008000"/>
                </a:solidFill>
                <a:latin typeface="OpenSansBold"/>
              </a:rPr>
              <a:t>Source : </a:t>
            </a:r>
            <a:r>
              <a:rPr lang="fr-FR" sz="1200" dirty="0">
                <a:solidFill>
                  <a:srgbClr val="008000"/>
                </a:solidFill>
                <a:latin typeface="OpenSansBold"/>
                <a:hlinkClick r:id="rId3"/>
              </a:rPr>
              <a:t>http://www.ecobenin.org/Plantation-de-paletuviers-au-lac.html</a:t>
            </a:r>
            <a:r>
              <a:rPr lang="fr-FR" sz="1200" dirty="0">
                <a:solidFill>
                  <a:srgbClr val="008000"/>
                </a:solidFill>
                <a:latin typeface="OpenSansBold"/>
              </a:rPr>
              <a:t> </a:t>
            </a:r>
            <a:endParaRPr lang="fr-FR" sz="1200" b="0" i="0" dirty="0">
              <a:solidFill>
                <a:srgbClr val="008000"/>
              </a:solidFill>
              <a:effectLst/>
              <a:latin typeface="OpenSansBold"/>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190" y="520317"/>
            <a:ext cx="2142253" cy="12540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821D982C-B27B-486C-8FFE-8D1CE12670B9}" type="slidenum">
              <a:rPr lang="fr-FR" smtClean="0"/>
              <a:pPr>
                <a:defRPr/>
              </a:pPr>
              <a:t>30</a:t>
            </a:fld>
            <a:endParaRPr lang="fr-FR" dirty="0"/>
          </a:p>
        </p:txBody>
      </p:sp>
      <p:sp>
        <p:nvSpPr>
          <p:cNvPr id="28675" name="Rectangle 5"/>
          <p:cNvSpPr>
            <a:spLocks noChangeArrowheads="1"/>
          </p:cNvSpPr>
          <p:nvPr/>
        </p:nvSpPr>
        <p:spPr bwMode="auto">
          <a:xfrm>
            <a:off x="220663" y="592138"/>
            <a:ext cx="909545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28676"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8677"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20.3. </a:t>
            </a:r>
            <a:r>
              <a:rPr lang="fr-FR" altLang="fr-FR" sz="1800" b="1" dirty="0">
                <a:solidFill>
                  <a:srgbClr val="008000"/>
                </a:solidFill>
              </a:rPr>
              <a:t>Etape 3 : Délimiter la zone de plantation</a:t>
            </a:r>
          </a:p>
        </p:txBody>
      </p:sp>
      <p:sp>
        <p:nvSpPr>
          <p:cNvPr id="28678" name="ZoneTexte 5"/>
          <p:cNvSpPr txBox="1">
            <a:spLocks noChangeArrowheads="1"/>
          </p:cNvSpPr>
          <p:nvPr/>
        </p:nvSpPr>
        <p:spPr bwMode="auto">
          <a:xfrm>
            <a:off x="220663" y="1509713"/>
            <a:ext cx="8338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fr-FR" altLang="fr-FR" sz="1800" dirty="0">
                <a:solidFill>
                  <a:srgbClr val="008000"/>
                </a:solidFill>
              </a:rPr>
              <a:t>L’étape suivante consiste à délimiter la zone de reboisement. </a:t>
            </a:r>
          </a:p>
          <a:p>
            <a:pPr algn="just">
              <a:lnSpc>
                <a:spcPct val="100000"/>
              </a:lnSpc>
              <a:spcBef>
                <a:spcPct val="0"/>
              </a:spcBef>
            </a:pPr>
            <a:r>
              <a:rPr lang="fr-FR" altLang="fr-FR" sz="1800" dirty="0">
                <a:solidFill>
                  <a:srgbClr val="008000"/>
                </a:solidFill>
              </a:rPr>
              <a:t>Cette opération doit être faite </a:t>
            </a:r>
            <a:r>
              <a:rPr lang="fr-FR" altLang="fr-FR" sz="1800" b="1" dirty="0">
                <a:solidFill>
                  <a:srgbClr val="FF0000"/>
                </a:solidFill>
              </a:rPr>
              <a:t>en fin de saison sèche</a:t>
            </a:r>
            <a:r>
              <a:rPr lang="fr-FR" altLang="fr-FR" sz="1800" dirty="0">
                <a:solidFill>
                  <a:srgbClr val="008000"/>
                </a:solidFill>
              </a:rPr>
              <a:t>, quand le coefficient de marée est au plus bas (c’est a dire quand la lune n’apparait qu’à moitié dans le ciel).</a:t>
            </a:r>
          </a:p>
          <a:p>
            <a:pPr algn="just">
              <a:lnSpc>
                <a:spcPct val="100000"/>
              </a:lnSpc>
              <a:spcBef>
                <a:spcPct val="0"/>
              </a:spcBef>
            </a:pPr>
            <a:r>
              <a:rPr lang="fr-FR" altLang="fr-FR" sz="1800" dirty="0">
                <a:solidFill>
                  <a:srgbClr val="008000"/>
                </a:solidFill>
              </a:rPr>
              <a:t>Sur la zone, attendez que la marée soit au plus haut et plantez des piquets sur cette limite.</a:t>
            </a:r>
          </a:p>
          <a:p>
            <a:pPr algn="just">
              <a:lnSpc>
                <a:spcPct val="100000"/>
              </a:lnSpc>
              <a:spcBef>
                <a:spcPct val="0"/>
              </a:spcBef>
            </a:pPr>
            <a:r>
              <a:rPr lang="fr-FR" altLang="fr-FR" sz="1800" dirty="0">
                <a:solidFill>
                  <a:srgbClr val="008000"/>
                </a:solidFill>
              </a:rPr>
              <a:t>Cela vous permettra d’être sûr que les jeunes plants que vous allez planter seront immergés à chaque marée haute, y compris pendant les périodes les plus dures de la saison sèche.</a:t>
            </a:r>
          </a:p>
          <a:p>
            <a:pPr algn="just">
              <a:lnSpc>
                <a:spcPct val="100000"/>
              </a:lnSpc>
              <a:spcBef>
                <a:spcPct val="0"/>
              </a:spcBef>
            </a:pPr>
            <a:r>
              <a:rPr lang="fr-FR" altLang="fr-FR" sz="1800" i="1" dirty="0">
                <a:solidFill>
                  <a:srgbClr val="008000"/>
                </a:solidFill>
              </a:rPr>
              <a:t>Déterminer aussi la durée de l'inondation des marées et sa fréquence - en supposant qu’il y a deux marées hautes quotidiennes, au cours d'une année entière</a:t>
            </a:r>
            <a:r>
              <a:rPr lang="fr-FR" altLang="fr-FR" sz="1800" dirty="0">
                <a:solidFill>
                  <a:srgbClr val="008000"/>
                </a:solidFill>
              </a:rPr>
              <a:t>.</a:t>
            </a:r>
          </a:p>
        </p:txBody>
      </p:sp>
      <p:sp>
        <p:nvSpPr>
          <p:cNvPr id="28679" name="ZoneTexte 11"/>
          <p:cNvSpPr txBox="1">
            <a:spLocks noChangeArrowheads="1"/>
          </p:cNvSpPr>
          <p:nvPr/>
        </p:nvSpPr>
        <p:spPr bwMode="auto">
          <a:xfrm>
            <a:off x="495300" y="6353175"/>
            <a:ext cx="1465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La marée monte.</a:t>
            </a:r>
          </a:p>
        </p:txBody>
      </p:sp>
      <p:sp>
        <p:nvSpPr>
          <p:cNvPr id="28680" name="ZoneTexte 12"/>
          <p:cNvSpPr txBox="1">
            <a:spLocks noChangeArrowheads="1"/>
          </p:cNvSpPr>
          <p:nvPr/>
        </p:nvSpPr>
        <p:spPr bwMode="auto">
          <a:xfrm>
            <a:off x="2854325" y="6326188"/>
            <a:ext cx="1912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La marée est au plus haut</a:t>
            </a:r>
          </a:p>
        </p:txBody>
      </p:sp>
      <p:sp>
        <p:nvSpPr>
          <p:cNvPr id="28681" name="ZoneTexte 13"/>
          <p:cNvSpPr txBox="1">
            <a:spLocks noChangeArrowheads="1"/>
          </p:cNvSpPr>
          <p:nvPr/>
        </p:nvSpPr>
        <p:spPr bwMode="auto">
          <a:xfrm>
            <a:off x="5405438" y="6353175"/>
            <a:ext cx="144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La marée redescend</a:t>
            </a:r>
          </a:p>
        </p:txBody>
      </p:sp>
      <p:pic>
        <p:nvPicPr>
          <p:cNvPr id="28682"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663" y="4419600"/>
            <a:ext cx="2219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4572000"/>
            <a:ext cx="2047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4572000"/>
            <a:ext cx="2190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9850" y="2909888"/>
            <a:ext cx="18192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ZoneTexte 13"/>
          <p:cNvSpPr txBox="1">
            <a:spLocks noChangeArrowheads="1"/>
          </p:cNvSpPr>
          <p:nvPr/>
        </p:nvSpPr>
        <p:spPr bwMode="auto">
          <a:xfrm>
            <a:off x="7551738" y="6440488"/>
            <a:ext cx="2449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
        <p:nvSpPr>
          <p:cNvPr id="3" name="ZoneTexte 2"/>
          <p:cNvSpPr txBox="1"/>
          <p:nvPr/>
        </p:nvSpPr>
        <p:spPr>
          <a:xfrm>
            <a:off x="8558913" y="2521431"/>
            <a:ext cx="3091620" cy="276999"/>
          </a:xfrm>
          <a:prstGeom prst="rect">
            <a:avLst/>
          </a:prstGeom>
          <a:noFill/>
        </p:spPr>
        <p:txBody>
          <a:bodyPr wrap="square" rtlCol="0">
            <a:spAutoFit/>
          </a:bodyPr>
          <a:lstStyle/>
          <a:p>
            <a:pPr algn="ctr"/>
            <a:r>
              <a:rPr lang="fr-FR" sz="1200" dirty="0">
                <a:solidFill>
                  <a:srgbClr val="008000"/>
                </a:solidFill>
              </a:rPr>
              <a:t>Former à délimiter le niveau moyen de la mer</a:t>
            </a: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0450" y="909142"/>
            <a:ext cx="3402731" cy="161228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ECB5E8F0-2974-4387-B945-C00581D3E7EA}" type="slidenum">
              <a:rPr lang="fr-FR" smtClean="0"/>
              <a:pPr>
                <a:defRPr/>
              </a:pPr>
              <a:t>31</a:t>
            </a:fld>
            <a:endParaRPr lang="fr-FR" dirty="0"/>
          </a:p>
        </p:txBody>
      </p:sp>
      <p:sp>
        <p:nvSpPr>
          <p:cNvPr id="29699" name="Rectangle 5"/>
          <p:cNvSpPr>
            <a:spLocks noChangeArrowheads="1"/>
          </p:cNvSpPr>
          <p:nvPr/>
        </p:nvSpPr>
        <p:spPr bwMode="auto">
          <a:xfrm>
            <a:off x="220663" y="592138"/>
            <a:ext cx="876197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29700"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29701"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20.4. </a:t>
            </a:r>
            <a:r>
              <a:rPr lang="fr-FR" altLang="fr-FR" sz="1800" b="1" dirty="0">
                <a:solidFill>
                  <a:srgbClr val="008000"/>
                </a:solidFill>
              </a:rPr>
              <a:t>Etape 4 : Récolter les propagules</a:t>
            </a:r>
          </a:p>
        </p:txBody>
      </p:sp>
      <p:sp>
        <p:nvSpPr>
          <p:cNvPr id="29702" name="ZoneTexte 5"/>
          <p:cNvSpPr txBox="1">
            <a:spLocks noChangeArrowheads="1"/>
          </p:cNvSpPr>
          <p:nvPr/>
        </p:nvSpPr>
        <p:spPr bwMode="auto">
          <a:xfrm>
            <a:off x="103188" y="1398588"/>
            <a:ext cx="117951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a:solidFill>
                  <a:srgbClr val="008000"/>
                </a:solidFill>
              </a:rPr>
              <a:t>A partir du mois de décembre [dans l’hémisphère Sud], formez une délégation pour aller vérifier si les propagules sont assez mûres pour être cueillies. La récolte ne pourra commencer que si :</a:t>
            </a:r>
          </a:p>
          <a:p>
            <a:pPr algn="just">
              <a:lnSpc>
                <a:spcPct val="100000"/>
              </a:lnSpc>
              <a:spcBef>
                <a:spcPct val="0"/>
              </a:spcBef>
              <a:buFontTx/>
              <a:buNone/>
            </a:pPr>
            <a:r>
              <a:rPr lang="fr-FR" altLang="fr-FR" sz="1800">
                <a:solidFill>
                  <a:srgbClr val="008000"/>
                </a:solidFill>
              </a:rPr>
              <a:t>- certaines plantules sont déjà tombées au sol,</a:t>
            </a:r>
          </a:p>
          <a:p>
            <a:pPr algn="just">
              <a:lnSpc>
                <a:spcPct val="100000"/>
              </a:lnSpc>
              <a:spcBef>
                <a:spcPct val="0"/>
              </a:spcBef>
              <a:buFontTx/>
              <a:buNone/>
            </a:pPr>
            <a:r>
              <a:rPr lang="fr-FR" altLang="fr-FR" sz="1800">
                <a:solidFill>
                  <a:srgbClr val="008000"/>
                </a:solidFill>
              </a:rPr>
              <a:t>- les propagules sont de couleur vert foncé (vert clair = pas assez mûres),</a:t>
            </a:r>
          </a:p>
          <a:p>
            <a:pPr algn="just">
              <a:lnSpc>
                <a:spcPct val="100000"/>
              </a:lnSpc>
              <a:spcBef>
                <a:spcPct val="0"/>
              </a:spcBef>
              <a:buFontTx/>
              <a:buNone/>
            </a:pPr>
            <a:r>
              <a:rPr lang="fr-FR" altLang="fr-FR" sz="1800">
                <a:solidFill>
                  <a:srgbClr val="008000"/>
                </a:solidFill>
              </a:rPr>
              <a:t>- lors du décapsulage un petit bourgeon apparaît (si le bourgeon se casse, la propagule n’est pas bien mûre).</a:t>
            </a:r>
          </a:p>
          <a:p>
            <a:pPr algn="just">
              <a:lnSpc>
                <a:spcPct val="100000"/>
              </a:lnSpc>
              <a:spcBef>
                <a:spcPct val="0"/>
              </a:spcBef>
              <a:buFontTx/>
              <a:buNone/>
            </a:pPr>
            <a:r>
              <a:rPr lang="fr-FR" altLang="fr-FR" sz="1800">
                <a:solidFill>
                  <a:srgbClr val="008000"/>
                </a:solidFill>
              </a:rPr>
              <a:t>Une fois les bonnes conditions réunies, formez des équipes pour la collecte. Les enfants et les plus souples peuvent se faufiler dans la mangrove pour extraire un maximum de plantules. les autres ramassent celles tombées au sol ou facilement accessibles. Il faut prendre soin de </a:t>
            </a:r>
            <a:r>
              <a:rPr lang="fr-FR" altLang="fr-FR" sz="1800" b="1">
                <a:solidFill>
                  <a:srgbClr val="008000"/>
                </a:solidFill>
              </a:rPr>
              <a:t>choisir les propagules les plus belles, les plus mûres et les moins abîmées et de les ranger soigneusement à horizontal dans des sacs </a:t>
            </a:r>
            <a:r>
              <a:rPr lang="fr-FR" altLang="fr-FR" sz="1800">
                <a:solidFill>
                  <a:srgbClr val="008000"/>
                </a:solidFill>
              </a:rPr>
              <a:t>(sacs de riz) pour ne pas les abîmer. Attention ! Une fois la récolte terminée, si le repiquage ne peut se faire le jour même, </a:t>
            </a:r>
            <a:r>
              <a:rPr lang="fr-FR" altLang="fr-FR" sz="1800" b="1">
                <a:solidFill>
                  <a:srgbClr val="008000"/>
                </a:solidFill>
              </a:rPr>
              <a:t>il faut stocker les sacs bien a l’ombre, dans l’eau de mer, sans oublier surtout de bien les refermer</a:t>
            </a:r>
            <a:r>
              <a:rPr lang="fr-FR" altLang="fr-FR" sz="1800">
                <a:solidFill>
                  <a:srgbClr val="008000"/>
                </a:solidFill>
              </a:rPr>
              <a:t>.</a:t>
            </a:r>
          </a:p>
        </p:txBody>
      </p:sp>
      <p:sp>
        <p:nvSpPr>
          <p:cNvPr id="29703" name="ZoneTexte 11"/>
          <p:cNvSpPr txBox="1">
            <a:spLocks noChangeArrowheads="1"/>
          </p:cNvSpPr>
          <p:nvPr/>
        </p:nvSpPr>
        <p:spPr bwMode="auto">
          <a:xfrm>
            <a:off x="495300" y="6483350"/>
            <a:ext cx="1957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Récolte des propagules</a:t>
            </a:r>
          </a:p>
        </p:txBody>
      </p:sp>
      <p:sp>
        <p:nvSpPr>
          <p:cNvPr id="29704" name="ZoneTexte 12"/>
          <p:cNvSpPr txBox="1">
            <a:spLocks noChangeArrowheads="1"/>
          </p:cNvSpPr>
          <p:nvPr/>
        </p:nvSpPr>
        <p:spPr bwMode="auto">
          <a:xfrm>
            <a:off x="2854325" y="6326188"/>
            <a:ext cx="260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Propagules avec ou sans bourgeons.</a:t>
            </a:r>
          </a:p>
          <a:p>
            <a:pPr algn="ctr">
              <a:lnSpc>
                <a:spcPct val="100000"/>
              </a:lnSpc>
              <a:spcBef>
                <a:spcPct val="0"/>
              </a:spcBef>
              <a:buFontTx/>
              <a:buNone/>
            </a:pPr>
            <a:r>
              <a:rPr lang="fr-FR" altLang="fr-FR" sz="1200">
                <a:solidFill>
                  <a:srgbClr val="008000"/>
                </a:solidFill>
              </a:rPr>
              <a:t>Il faut qu’elle ait son bourgeon.</a:t>
            </a:r>
          </a:p>
        </p:txBody>
      </p:sp>
      <p:sp>
        <p:nvSpPr>
          <p:cNvPr id="29705" name="ZoneTexte 13"/>
          <p:cNvSpPr txBox="1">
            <a:spLocks noChangeArrowheads="1"/>
          </p:cNvSpPr>
          <p:nvPr/>
        </p:nvSpPr>
        <p:spPr bwMode="auto">
          <a:xfrm>
            <a:off x="5464175" y="6326188"/>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Rangement des propagules à l’horizontale dans le sac.</a:t>
            </a:r>
          </a:p>
        </p:txBody>
      </p:sp>
      <p:pic>
        <p:nvPicPr>
          <p:cNvPr id="29706"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8" y="4532313"/>
            <a:ext cx="22240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Imag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4498975"/>
            <a:ext cx="1736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Imag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1013" y="4259263"/>
            <a:ext cx="1981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6"/>
          <p:cNvSpPr>
            <a:spLocks noChangeArrowheads="1"/>
          </p:cNvSpPr>
          <p:nvPr/>
        </p:nvSpPr>
        <p:spPr bwMode="auto">
          <a:xfrm>
            <a:off x="10063163" y="6173788"/>
            <a:ext cx="189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Stockage des sacs dans l'eau de mer</a:t>
            </a:r>
          </a:p>
        </p:txBody>
      </p:sp>
      <p:pic>
        <p:nvPicPr>
          <p:cNvPr id="29710"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3163" y="4411663"/>
            <a:ext cx="18954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Rectangle 18"/>
          <p:cNvSpPr>
            <a:spLocks noChangeArrowheads="1"/>
          </p:cNvSpPr>
          <p:nvPr/>
        </p:nvSpPr>
        <p:spPr bwMode="auto">
          <a:xfrm>
            <a:off x="8153400" y="6483350"/>
            <a:ext cx="1425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Bien fermer les sacs</a:t>
            </a:r>
          </a:p>
        </p:txBody>
      </p:sp>
      <p:pic>
        <p:nvPicPr>
          <p:cNvPr id="29712" name="Imag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5725" y="4398963"/>
            <a:ext cx="20859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ZoneTexte 16"/>
          <p:cNvSpPr txBox="1">
            <a:spLocks noChangeArrowheads="1"/>
          </p:cNvSpPr>
          <p:nvPr/>
        </p:nvSpPr>
        <p:spPr bwMode="auto">
          <a:xfrm>
            <a:off x="9369425" y="442913"/>
            <a:ext cx="2449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322EEA2B-52A6-42BF-B073-E5F7EE85C33E}" type="slidenum">
              <a:rPr lang="fr-FR" smtClean="0"/>
              <a:pPr>
                <a:defRPr/>
              </a:pPr>
              <a:t>32</a:t>
            </a:fld>
            <a:endParaRPr lang="fr-FR" dirty="0"/>
          </a:p>
        </p:txBody>
      </p:sp>
      <p:sp>
        <p:nvSpPr>
          <p:cNvPr id="30723" name="Rectangle 5"/>
          <p:cNvSpPr>
            <a:spLocks noChangeArrowheads="1"/>
          </p:cNvSpPr>
          <p:nvPr/>
        </p:nvSpPr>
        <p:spPr bwMode="auto">
          <a:xfrm>
            <a:off x="220663" y="592139"/>
            <a:ext cx="9356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30724"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0725"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20.5. </a:t>
            </a:r>
            <a:r>
              <a:rPr lang="fr-FR" altLang="fr-FR" sz="1800" b="1" dirty="0">
                <a:solidFill>
                  <a:srgbClr val="008000"/>
                </a:solidFill>
              </a:rPr>
              <a:t>Etape 5 : Trier les propagules</a:t>
            </a:r>
          </a:p>
        </p:txBody>
      </p:sp>
      <p:sp>
        <p:nvSpPr>
          <p:cNvPr id="30726" name="ZoneTexte 5"/>
          <p:cNvSpPr txBox="1">
            <a:spLocks noChangeArrowheads="1"/>
          </p:cNvSpPr>
          <p:nvPr/>
        </p:nvSpPr>
        <p:spPr bwMode="auto">
          <a:xfrm>
            <a:off x="103188" y="1398588"/>
            <a:ext cx="117951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b="1">
                <a:solidFill>
                  <a:srgbClr val="008000"/>
                </a:solidFill>
              </a:rPr>
              <a:t>C’est l’heure du reboisement !</a:t>
            </a:r>
          </a:p>
          <a:p>
            <a:pPr algn="just">
              <a:lnSpc>
                <a:spcPct val="100000"/>
              </a:lnSpc>
              <a:spcBef>
                <a:spcPct val="0"/>
              </a:spcBef>
              <a:buFontTx/>
              <a:buNone/>
            </a:pPr>
            <a:r>
              <a:rPr lang="fr-FR" altLang="fr-FR" sz="1800">
                <a:solidFill>
                  <a:srgbClr val="008000"/>
                </a:solidFill>
              </a:rPr>
              <a:t>Prenez le chemin de la zone pour rejoindre l’équipe sur place. Equipez-vous de </a:t>
            </a:r>
            <a:r>
              <a:rPr lang="fr-FR" altLang="fr-FR" sz="1800" b="1">
                <a:solidFill>
                  <a:srgbClr val="008000"/>
                </a:solidFill>
              </a:rPr>
              <a:t>seaux</a:t>
            </a:r>
            <a:r>
              <a:rPr lang="fr-FR" altLang="fr-FR" sz="1800">
                <a:solidFill>
                  <a:srgbClr val="008000"/>
                </a:solidFill>
              </a:rPr>
              <a:t>, de </a:t>
            </a:r>
            <a:r>
              <a:rPr lang="fr-FR" altLang="fr-FR" sz="1800" b="1">
                <a:solidFill>
                  <a:srgbClr val="008000"/>
                </a:solidFill>
              </a:rPr>
              <a:t>calebasses</a:t>
            </a:r>
            <a:r>
              <a:rPr lang="fr-FR" altLang="fr-FR" sz="1800">
                <a:solidFill>
                  <a:srgbClr val="008000"/>
                </a:solidFill>
              </a:rPr>
              <a:t> ou de </a:t>
            </a:r>
            <a:r>
              <a:rPr lang="fr-FR" altLang="fr-FR" sz="1800" b="1">
                <a:solidFill>
                  <a:srgbClr val="008000"/>
                </a:solidFill>
              </a:rPr>
              <a:t>bassines</a:t>
            </a:r>
            <a:r>
              <a:rPr lang="fr-FR" altLang="fr-FR" sz="1800">
                <a:solidFill>
                  <a:srgbClr val="008000"/>
                </a:solidFill>
              </a:rPr>
              <a:t> ; ils vous serviront a transporter les propagules. Une fois les sacs vidés, l’équipe des trieurs </a:t>
            </a:r>
            <a:r>
              <a:rPr lang="fr-FR" altLang="fr-FR" sz="1800" i="1">
                <a:solidFill>
                  <a:srgbClr val="008000"/>
                </a:solidFill>
              </a:rPr>
              <a:t>sélectionne les meilleures plantules</a:t>
            </a:r>
            <a:r>
              <a:rPr lang="fr-FR" altLang="fr-FR" sz="1800">
                <a:solidFill>
                  <a:srgbClr val="008000"/>
                </a:solidFill>
              </a:rPr>
              <a:t>, puis </a:t>
            </a:r>
            <a:r>
              <a:rPr lang="fr-FR" altLang="fr-FR" sz="1800" i="1">
                <a:solidFill>
                  <a:srgbClr val="008000"/>
                </a:solidFill>
              </a:rPr>
              <a:t>les décapsule</a:t>
            </a:r>
            <a:r>
              <a:rPr lang="fr-FR" altLang="fr-FR" sz="1800">
                <a:solidFill>
                  <a:srgbClr val="008000"/>
                </a:solidFill>
              </a:rPr>
              <a:t>, afin de mettre à jour le petit </a:t>
            </a:r>
            <a:r>
              <a:rPr lang="fr-FR" altLang="fr-FR" sz="1800" b="1">
                <a:solidFill>
                  <a:srgbClr val="008000"/>
                </a:solidFill>
              </a:rPr>
              <a:t>bourgeon</a:t>
            </a:r>
            <a:r>
              <a:rPr lang="fr-FR" altLang="fr-FR" sz="1800">
                <a:solidFill>
                  <a:srgbClr val="008000"/>
                </a:solidFill>
              </a:rPr>
              <a:t> qui deviendra grand.</a:t>
            </a:r>
          </a:p>
        </p:txBody>
      </p:sp>
      <p:sp>
        <p:nvSpPr>
          <p:cNvPr id="30727" name="ZoneTexte 11"/>
          <p:cNvSpPr txBox="1">
            <a:spLocks noChangeArrowheads="1"/>
          </p:cNvSpPr>
          <p:nvPr/>
        </p:nvSpPr>
        <p:spPr bwMode="auto">
          <a:xfrm>
            <a:off x="757238" y="6324600"/>
            <a:ext cx="2319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Apporter des récipients avec soi.</a:t>
            </a:r>
          </a:p>
        </p:txBody>
      </p:sp>
      <p:sp>
        <p:nvSpPr>
          <p:cNvPr id="30728" name="ZoneTexte 12"/>
          <p:cNvSpPr txBox="1">
            <a:spLocks noChangeArrowheads="1"/>
          </p:cNvSpPr>
          <p:nvPr/>
        </p:nvSpPr>
        <p:spPr bwMode="auto">
          <a:xfrm>
            <a:off x="3667125" y="6345238"/>
            <a:ext cx="2609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Bons ou mauvais propagules.</a:t>
            </a:r>
          </a:p>
        </p:txBody>
      </p:sp>
      <p:sp>
        <p:nvSpPr>
          <p:cNvPr id="30729" name="Rectangle 16"/>
          <p:cNvSpPr>
            <a:spLocks noChangeArrowheads="1"/>
          </p:cNvSpPr>
          <p:nvPr/>
        </p:nvSpPr>
        <p:spPr bwMode="auto">
          <a:xfrm>
            <a:off x="9917113" y="6161088"/>
            <a:ext cx="189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Le trieur décapsule la propagule.</a:t>
            </a:r>
          </a:p>
        </p:txBody>
      </p:sp>
      <p:sp>
        <p:nvSpPr>
          <p:cNvPr id="30730" name="Rectangle 18"/>
          <p:cNvSpPr>
            <a:spLocks noChangeArrowheads="1"/>
          </p:cNvSpPr>
          <p:nvPr/>
        </p:nvSpPr>
        <p:spPr bwMode="auto">
          <a:xfrm>
            <a:off x="7648575" y="6370638"/>
            <a:ext cx="1392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L’équipe des trieurs</a:t>
            </a:r>
          </a:p>
        </p:txBody>
      </p:sp>
      <p:pic>
        <p:nvPicPr>
          <p:cNvPr id="30731"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4845050"/>
            <a:ext cx="31638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4230688"/>
            <a:ext cx="2952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17113" y="2454275"/>
            <a:ext cx="1981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4845050"/>
            <a:ext cx="26193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ZoneTexte 14"/>
          <p:cNvSpPr txBox="1">
            <a:spLocks noChangeArrowheads="1"/>
          </p:cNvSpPr>
          <p:nvPr/>
        </p:nvSpPr>
        <p:spPr bwMode="auto">
          <a:xfrm>
            <a:off x="515938" y="4333875"/>
            <a:ext cx="2449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90F6441D-6EC5-414D-A944-6C65ED772C67}" type="slidenum">
              <a:rPr lang="fr-FR" smtClean="0"/>
              <a:pPr>
                <a:defRPr/>
              </a:pPr>
              <a:t>33</a:t>
            </a:fld>
            <a:endParaRPr lang="fr-FR" dirty="0"/>
          </a:p>
        </p:txBody>
      </p:sp>
      <p:sp>
        <p:nvSpPr>
          <p:cNvPr id="31747" name="Rectangle 5"/>
          <p:cNvSpPr>
            <a:spLocks noChangeArrowheads="1"/>
          </p:cNvSpPr>
          <p:nvPr/>
        </p:nvSpPr>
        <p:spPr bwMode="auto">
          <a:xfrm>
            <a:off x="220663" y="592138"/>
            <a:ext cx="903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31748"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1749"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20.6. </a:t>
            </a:r>
            <a:r>
              <a:rPr lang="fr-FR" altLang="fr-FR" sz="1800" b="1" dirty="0">
                <a:solidFill>
                  <a:srgbClr val="008000"/>
                </a:solidFill>
              </a:rPr>
              <a:t>Etape 6 : Quadriller / marquer le terrain</a:t>
            </a:r>
          </a:p>
        </p:txBody>
      </p:sp>
      <p:sp>
        <p:nvSpPr>
          <p:cNvPr id="31750" name="ZoneTexte 5"/>
          <p:cNvSpPr txBox="1">
            <a:spLocks noChangeArrowheads="1"/>
          </p:cNvSpPr>
          <p:nvPr/>
        </p:nvSpPr>
        <p:spPr bwMode="auto">
          <a:xfrm>
            <a:off x="103188" y="1398588"/>
            <a:ext cx="1179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a:solidFill>
                  <a:srgbClr val="008000"/>
                </a:solidFill>
              </a:rPr>
              <a:t>Les jeunes arbres auront besoin de place pour bien pousser. Il faut donc éviter de planter les propagules trop serrées. Il est recommandé de planter 5 000 plants à l’hectare (ce qui revient à planter 1 palétuviers tous les 1 mètre sur 2 mètres).</a:t>
            </a:r>
          </a:p>
          <a:p>
            <a:pPr algn="just">
              <a:lnSpc>
                <a:spcPct val="100000"/>
              </a:lnSpc>
              <a:spcBef>
                <a:spcPct val="0"/>
              </a:spcBef>
              <a:buFontTx/>
              <a:buNone/>
            </a:pPr>
            <a:r>
              <a:rPr lang="fr-FR" altLang="fr-FR" sz="1800">
                <a:solidFill>
                  <a:srgbClr val="008000"/>
                </a:solidFill>
              </a:rPr>
              <a:t>Chaque zone peut créer sa propre stratégie pour marquer les sols et planter. Mais voici quelques conseils pour le faire.</a:t>
            </a:r>
          </a:p>
        </p:txBody>
      </p:sp>
      <p:sp>
        <p:nvSpPr>
          <p:cNvPr id="31751" name="ZoneTexte 11"/>
          <p:cNvSpPr txBox="1">
            <a:spLocks noChangeArrowheads="1"/>
          </p:cNvSpPr>
          <p:nvPr/>
        </p:nvSpPr>
        <p:spPr bwMode="auto">
          <a:xfrm>
            <a:off x="720725" y="6345238"/>
            <a:ext cx="21701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b="1">
                <a:solidFill>
                  <a:srgbClr val="008000"/>
                </a:solidFill>
              </a:rPr>
              <a:t>Méthode 1 : </a:t>
            </a:r>
            <a:r>
              <a:rPr lang="fr-FR" altLang="fr-FR" sz="1200">
                <a:solidFill>
                  <a:srgbClr val="008000"/>
                </a:solidFill>
              </a:rPr>
              <a:t>tendre la corde</a:t>
            </a:r>
          </a:p>
        </p:txBody>
      </p:sp>
      <p:sp>
        <p:nvSpPr>
          <p:cNvPr id="31752" name="ZoneTexte 12"/>
          <p:cNvSpPr txBox="1">
            <a:spLocks noChangeArrowheads="1"/>
          </p:cNvSpPr>
          <p:nvPr/>
        </p:nvSpPr>
        <p:spPr bwMode="auto">
          <a:xfrm>
            <a:off x="3184525" y="6324600"/>
            <a:ext cx="3565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b="1">
                <a:solidFill>
                  <a:srgbClr val="008000"/>
                </a:solidFill>
              </a:rPr>
              <a:t>Méthode 1 </a:t>
            </a:r>
            <a:r>
              <a:rPr lang="fr-FR" altLang="fr-FR" sz="1200">
                <a:solidFill>
                  <a:srgbClr val="008000"/>
                </a:solidFill>
              </a:rPr>
              <a:t>: avancer en ligne en traçant des</a:t>
            </a:r>
            <a:r>
              <a:rPr lang="fr-FR" altLang="fr-FR" sz="1200" b="1">
                <a:solidFill>
                  <a:srgbClr val="008000"/>
                </a:solidFill>
              </a:rPr>
              <a:t> </a:t>
            </a:r>
            <a:r>
              <a:rPr lang="fr-FR" altLang="fr-FR" sz="1200">
                <a:solidFill>
                  <a:srgbClr val="008000"/>
                </a:solidFill>
              </a:rPr>
              <a:t>sillons.</a:t>
            </a:r>
          </a:p>
        </p:txBody>
      </p:sp>
      <p:sp>
        <p:nvSpPr>
          <p:cNvPr id="31753" name="Rectangle 16"/>
          <p:cNvSpPr>
            <a:spLocks noChangeArrowheads="1"/>
          </p:cNvSpPr>
          <p:nvPr/>
        </p:nvSpPr>
        <p:spPr bwMode="auto">
          <a:xfrm>
            <a:off x="10729913" y="6402388"/>
            <a:ext cx="94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Le traceur</a:t>
            </a:r>
          </a:p>
        </p:txBody>
      </p:sp>
      <p:sp>
        <p:nvSpPr>
          <p:cNvPr id="31754" name="Rectangle 18"/>
          <p:cNvSpPr>
            <a:spLocks noChangeArrowheads="1"/>
          </p:cNvSpPr>
          <p:nvPr/>
        </p:nvSpPr>
        <p:spPr bwMode="auto">
          <a:xfrm>
            <a:off x="6950075" y="6397625"/>
            <a:ext cx="3248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b="1">
                <a:solidFill>
                  <a:srgbClr val="008000"/>
                </a:solidFill>
              </a:rPr>
              <a:t>Méthode 2</a:t>
            </a:r>
            <a:endParaRPr lang="fr-FR" altLang="fr-FR" sz="1200">
              <a:solidFill>
                <a:srgbClr val="008000"/>
              </a:solidFill>
            </a:endParaRPr>
          </a:p>
        </p:txBody>
      </p:sp>
      <p:pic>
        <p:nvPicPr>
          <p:cNvPr id="31755" name="Imag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0075" y="4011613"/>
            <a:ext cx="3248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7663" y="2668588"/>
            <a:ext cx="14620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9650" y="4144963"/>
            <a:ext cx="3200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Imag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4133850"/>
            <a:ext cx="31623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ZoneTexte 17"/>
          <p:cNvSpPr txBox="1">
            <a:spLocks noChangeArrowheads="1"/>
          </p:cNvSpPr>
          <p:nvPr/>
        </p:nvSpPr>
        <p:spPr bwMode="auto">
          <a:xfrm>
            <a:off x="125413" y="2322513"/>
            <a:ext cx="105251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700">
                <a:solidFill>
                  <a:srgbClr val="008000"/>
                </a:solidFill>
              </a:rPr>
              <a:t>la </a:t>
            </a:r>
            <a:r>
              <a:rPr lang="fr-FR" altLang="fr-FR" sz="1700" b="1">
                <a:solidFill>
                  <a:srgbClr val="008000"/>
                </a:solidFill>
              </a:rPr>
              <a:t>premier</a:t>
            </a:r>
            <a:r>
              <a:rPr lang="fr-FR" altLang="fr-FR" sz="1700">
                <a:solidFill>
                  <a:srgbClr val="008000"/>
                </a:solidFill>
              </a:rPr>
              <a:t> (a gauche) consiste à marquer le sol avant de planter. Munissez-vous d’une corde et nouez des morceaux de tissu tous les 2 mètres. Tendez la corde et avancer vers la zone à reboiser. Des traceurs suivent chacun leur repère de tissu et marquent le sol à l’aide d’un bâton. Cette première méthode est la plus précise. Elle vous permettra d’évaluer précisément le nombre d’arbres plantés.</a:t>
            </a:r>
          </a:p>
          <a:p>
            <a:pPr algn="just">
              <a:lnSpc>
                <a:spcPct val="100000"/>
              </a:lnSpc>
              <a:spcBef>
                <a:spcPct val="0"/>
              </a:spcBef>
              <a:buFontTx/>
              <a:buNone/>
            </a:pPr>
            <a:r>
              <a:rPr lang="fr-FR" altLang="fr-FR" sz="1700">
                <a:solidFill>
                  <a:srgbClr val="008000"/>
                </a:solidFill>
              </a:rPr>
              <a:t>La </a:t>
            </a:r>
            <a:r>
              <a:rPr lang="fr-FR" altLang="fr-FR" sz="1700" b="1">
                <a:solidFill>
                  <a:srgbClr val="008000"/>
                </a:solidFill>
              </a:rPr>
              <a:t>deuxième</a:t>
            </a:r>
            <a:r>
              <a:rPr lang="fr-FR" altLang="fr-FR" sz="1700">
                <a:solidFill>
                  <a:srgbClr val="008000"/>
                </a:solidFill>
              </a:rPr>
              <a:t> (ci-contre) consiste à placer une équipe au bout du terrain qui guide les planteurs à avancer bien droit pour planter. Les guides sont séparés de 2 mètres. </a:t>
            </a:r>
            <a:r>
              <a:rPr lang="fr-FR" altLang="fr-FR" sz="1700" b="1">
                <a:solidFill>
                  <a:srgbClr val="008000"/>
                </a:solidFill>
              </a:rPr>
              <a:t>Important ! </a:t>
            </a:r>
            <a:r>
              <a:rPr lang="fr-FR" altLang="fr-FR" sz="1700">
                <a:solidFill>
                  <a:srgbClr val="008000"/>
                </a:solidFill>
              </a:rPr>
              <a:t>Travaillez en petits groupes de 10 personnes avec un chef d’équipe. cela vous permettra d’être beaucoup plus efficace que si vous êtes trop nombreux.</a:t>
            </a:r>
          </a:p>
        </p:txBody>
      </p:sp>
      <p:sp>
        <p:nvSpPr>
          <p:cNvPr id="31760" name="ZoneTexte 15"/>
          <p:cNvSpPr txBox="1">
            <a:spLocks noChangeArrowheads="1"/>
          </p:cNvSpPr>
          <p:nvPr/>
        </p:nvSpPr>
        <p:spPr bwMode="auto">
          <a:xfrm>
            <a:off x="9369425" y="442913"/>
            <a:ext cx="2449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CA1A84E3-0C4D-447C-A823-FB49A36AEEAB}" type="slidenum">
              <a:rPr lang="fr-FR" smtClean="0"/>
              <a:pPr>
                <a:defRPr/>
              </a:pPr>
              <a:t>34</a:t>
            </a:fld>
            <a:endParaRPr lang="fr-FR" dirty="0"/>
          </a:p>
        </p:txBody>
      </p:sp>
      <p:sp>
        <p:nvSpPr>
          <p:cNvPr id="32771" name="Rectangle 5"/>
          <p:cNvSpPr>
            <a:spLocks noChangeArrowheads="1"/>
          </p:cNvSpPr>
          <p:nvPr/>
        </p:nvSpPr>
        <p:spPr bwMode="auto">
          <a:xfrm>
            <a:off x="220663" y="592138"/>
            <a:ext cx="954728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a:t>
            </a:r>
            <a:endParaRPr lang="fr-FR" altLang="fr-FR" sz="1800" b="1" dirty="0">
              <a:solidFill>
                <a:srgbClr val="008000"/>
              </a:solidFill>
            </a:endParaRPr>
          </a:p>
        </p:txBody>
      </p:sp>
      <p:sp>
        <p:nvSpPr>
          <p:cNvPr id="32772"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2773"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20.7. </a:t>
            </a:r>
            <a:r>
              <a:rPr lang="fr-FR" altLang="fr-FR" sz="1800" b="1" dirty="0">
                <a:solidFill>
                  <a:srgbClr val="008000"/>
                </a:solidFill>
              </a:rPr>
              <a:t>Etape 7 : Planter</a:t>
            </a:r>
          </a:p>
        </p:txBody>
      </p:sp>
      <p:sp>
        <p:nvSpPr>
          <p:cNvPr id="32774" name="ZoneTexte 5"/>
          <p:cNvSpPr txBox="1">
            <a:spLocks noChangeArrowheads="1"/>
          </p:cNvSpPr>
          <p:nvPr/>
        </p:nvSpPr>
        <p:spPr bwMode="auto">
          <a:xfrm>
            <a:off x="103188" y="1398588"/>
            <a:ext cx="11795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a:solidFill>
                  <a:srgbClr val="008000"/>
                </a:solidFill>
              </a:rPr>
              <a:t>Il faut faire vite car la marée va bientôt remonter et les propagules doivent être mises en terre. Les planteurs avancent dans le poto-poto en suivant le tracé. Ils doivent planter une propagule à chaque deux pas. Attention ! Prenez bien soin de planter la plantule bien droite et de l’enfoncer d’1/3 dans la vase.</a:t>
            </a:r>
          </a:p>
          <a:p>
            <a:pPr algn="just">
              <a:lnSpc>
                <a:spcPct val="100000"/>
              </a:lnSpc>
              <a:spcBef>
                <a:spcPct val="0"/>
              </a:spcBef>
              <a:buFontTx/>
              <a:buNone/>
            </a:pPr>
            <a:r>
              <a:rPr lang="fr-FR" altLang="fr-FR" sz="1800" b="1">
                <a:solidFill>
                  <a:srgbClr val="FF0000"/>
                </a:solidFill>
              </a:rPr>
              <a:t>! </a:t>
            </a:r>
            <a:r>
              <a:rPr lang="fr-FR" altLang="fr-FR" sz="1800">
                <a:solidFill>
                  <a:srgbClr val="008000"/>
                </a:solidFill>
              </a:rPr>
              <a:t>Dans le cas ou il vous est impossible de procéder à la méthode du marquage de la zone (page précédente), suivez la méthode suivante. Alignez-vous en écartant les bras de manière à vous toucher le bout des doigts, puis avancez bien en ligne. Chaque 2 pas, plantez une propagule ! Plus les jeunes plants auront de la place pour grandir, plus les arbres prendront de l’ampleur.</a:t>
            </a:r>
          </a:p>
        </p:txBody>
      </p:sp>
      <p:sp>
        <p:nvSpPr>
          <p:cNvPr id="32775" name="Rectangle 16"/>
          <p:cNvSpPr>
            <a:spLocks noChangeArrowheads="1"/>
          </p:cNvSpPr>
          <p:nvPr/>
        </p:nvSpPr>
        <p:spPr bwMode="auto">
          <a:xfrm>
            <a:off x="10729913" y="6402388"/>
            <a:ext cx="94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a:t>
            </a:r>
          </a:p>
        </p:txBody>
      </p:sp>
      <p:pic>
        <p:nvPicPr>
          <p:cNvPr id="3277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5297488"/>
            <a:ext cx="26955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698" y="5131398"/>
            <a:ext cx="1774490" cy="154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0075" y="5049838"/>
            <a:ext cx="2181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8188" y="5240338"/>
            <a:ext cx="1990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ZoneTexte 11"/>
          <p:cNvSpPr txBox="1">
            <a:spLocks noChangeArrowheads="1"/>
          </p:cNvSpPr>
          <p:nvPr/>
        </p:nvSpPr>
        <p:spPr bwMode="auto">
          <a:xfrm>
            <a:off x="10499464" y="5811086"/>
            <a:ext cx="1581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dirty="0">
                <a:solidFill>
                  <a:srgbClr val="008000"/>
                </a:solidFill>
              </a:rPr>
              <a:t>© Images / dessins </a:t>
            </a:r>
            <a:r>
              <a:rPr lang="fr-FR" altLang="fr-FR" sz="1200" dirty="0" err="1">
                <a:solidFill>
                  <a:srgbClr val="008000"/>
                </a:solidFill>
              </a:rPr>
              <a:t>Oceanium</a:t>
            </a:r>
            <a:r>
              <a:rPr lang="fr-FR" altLang="fr-FR" sz="1200" dirty="0">
                <a:solidFill>
                  <a:srgbClr val="008000"/>
                </a:solidFill>
              </a:rPr>
              <a:t> Dakar</a:t>
            </a: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913" y="3288089"/>
            <a:ext cx="2286000" cy="1524000"/>
          </a:xfrm>
          <a:prstGeom prst="rect">
            <a:avLst/>
          </a:prstGeom>
        </p:spPr>
      </p:pic>
      <p:sp>
        <p:nvSpPr>
          <p:cNvPr id="6" name="ZoneTexte 5"/>
          <p:cNvSpPr txBox="1"/>
          <p:nvPr/>
        </p:nvSpPr>
        <p:spPr>
          <a:xfrm>
            <a:off x="1882588" y="4535090"/>
            <a:ext cx="3915784" cy="276999"/>
          </a:xfrm>
          <a:prstGeom prst="rect">
            <a:avLst/>
          </a:prstGeom>
          <a:noFill/>
        </p:spPr>
        <p:txBody>
          <a:bodyPr wrap="square" rtlCol="0">
            <a:spAutoFit/>
          </a:bodyPr>
          <a:lstStyle/>
          <a:p>
            <a:pPr algn="ctr"/>
            <a:r>
              <a:rPr lang="fr-FR" sz="1200" dirty="0">
                <a:solidFill>
                  <a:srgbClr val="008000"/>
                </a:solidFill>
              </a:rPr>
              <a:t>Exemple de la plantation d'une mangrove au Guyana</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1742" y="3334940"/>
            <a:ext cx="2657475" cy="1200150"/>
          </a:xfrm>
          <a:prstGeom prst="rect">
            <a:avLst/>
          </a:prstGeom>
        </p:spPr>
      </p:pic>
      <p:sp>
        <p:nvSpPr>
          <p:cNvPr id="18" name="ZoneTexte 17"/>
          <p:cNvSpPr txBox="1"/>
          <p:nvPr/>
        </p:nvSpPr>
        <p:spPr>
          <a:xfrm>
            <a:off x="8598330" y="4803226"/>
            <a:ext cx="3560426" cy="276999"/>
          </a:xfrm>
          <a:prstGeom prst="rect">
            <a:avLst/>
          </a:prstGeom>
          <a:noFill/>
        </p:spPr>
        <p:txBody>
          <a:bodyPr wrap="square" rtlCol="0">
            <a:spAutoFit/>
          </a:bodyPr>
          <a:lstStyle/>
          <a:p>
            <a:pPr algn="ctr"/>
            <a:r>
              <a:rPr lang="fr-FR" sz="1200" dirty="0">
                <a:solidFill>
                  <a:srgbClr val="008000"/>
                </a:solidFill>
              </a:rPr>
              <a:t>Exemple de la plantation d'une mangrove au Sénégal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01625" y="158750"/>
            <a:ext cx="831850" cy="246063"/>
          </a:xfrm>
        </p:spPr>
        <p:txBody>
          <a:bodyPr/>
          <a:lstStyle/>
          <a:p>
            <a:pPr>
              <a:defRPr/>
            </a:pPr>
            <a:fld id="{16E7F804-546D-49CC-BF28-EA5B6F241CEF}" type="slidenum">
              <a:rPr lang="fr-FR" smtClean="0"/>
              <a:pPr>
                <a:defRPr/>
              </a:pPr>
              <a:t>35</a:t>
            </a:fld>
            <a:endParaRPr lang="fr-FR" dirty="0"/>
          </a:p>
        </p:txBody>
      </p:sp>
      <p:sp>
        <p:nvSpPr>
          <p:cNvPr id="33795" name="Rectangle 5"/>
          <p:cNvSpPr>
            <a:spLocks noChangeArrowheads="1"/>
          </p:cNvSpPr>
          <p:nvPr/>
        </p:nvSpPr>
        <p:spPr bwMode="auto">
          <a:xfrm>
            <a:off x="220663" y="592138"/>
            <a:ext cx="10203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latin typeface="Arial-BoldMT"/>
              </a:rPr>
              <a:t>20. </a:t>
            </a:r>
            <a:r>
              <a:rPr lang="fr-FR" altLang="fr-FR" sz="1800" b="1" dirty="0">
                <a:solidFill>
                  <a:srgbClr val="008000"/>
                </a:solidFill>
                <a:latin typeface="Arial-BoldMT"/>
              </a:rPr>
              <a:t>Techniques de reboisement de la mangrove [pour </a:t>
            </a:r>
            <a:r>
              <a:rPr lang="fr-FR" altLang="fr-FR" sz="1800" b="1" i="1" dirty="0">
                <a:solidFill>
                  <a:srgbClr val="008000"/>
                </a:solidFill>
                <a:latin typeface="Arial-BoldMT"/>
              </a:rPr>
              <a:t>Rhizophora </a:t>
            </a:r>
            <a:r>
              <a:rPr lang="fr-FR" altLang="fr-FR" sz="1800" b="1" i="1" dirty="0" err="1">
                <a:solidFill>
                  <a:srgbClr val="008000"/>
                </a:solidFill>
                <a:latin typeface="Arial-BoldMT"/>
              </a:rPr>
              <a:t>sp</a:t>
            </a:r>
            <a:r>
              <a:rPr lang="fr-FR" altLang="fr-FR" sz="1800" b="1" dirty="0">
                <a:solidFill>
                  <a:srgbClr val="008000"/>
                </a:solidFill>
                <a:latin typeface="Arial-BoldMT"/>
              </a:rPr>
              <a:t>.] (suite et fin)</a:t>
            </a:r>
            <a:endParaRPr lang="fr-FR" altLang="fr-FR" sz="1800" b="1" dirty="0">
              <a:solidFill>
                <a:srgbClr val="008000"/>
              </a:solidFill>
            </a:endParaRPr>
          </a:p>
        </p:txBody>
      </p:sp>
      <p:sp>
        <p:nvSpPr>
          <p:cNvPr id="33796" name="ZoneTexte 24"/>
          <p:cNvSpPr txBox="1">
            <a:spLocks noChangeArrowheads="1"/>
          </p:cNvSpPr>
          <p:nvPr/>
        </p:nvSpPr>
        <p:spPr bwMode="auto">
          <a:xfrm>
            <a:off x="4619625" y="149225"/>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3797" name="ZoneTexte 4"/>
          <p:cNvSpPr txBox="1">
            <a:spLocks noChangeArrowheads="1"/>
          </p:cNvSpPr>
          <p:nvPr/>
        </p:nvSpPr>
        <p:spPr bwMode="auto">
          <a:xfrm>
            <a:off x="220663" y="962025"/>
            <a:ext cx="6056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dirty="0">
                <a:solidFill>
                  <a:srgbClr val="008000"/>
                </a:solidFill>
              </a:rPr>
              <a:t>20.7. </a:t>
            </a:r>
            <a:r>
              <a:rPr lang="fr-FR" altLang="fr-FR" sz="1800" b="1" dirty="0">
                <a:solidFill>
                  <a:srgbClr val="008000"/>
                </a:solidFill>
              </a:rPr>
              <a:t>Etape 8 : Prendre soin des jeunes plants</a:t>
            </a:r>
          </a:p>
        </p:txBody>
      </p:sp>
      <p:sp>
        <p:nvSpPr>
          <p:cNvPr id="33798" name="ZoneTexte 5"/>
          <p:cNvSpPr txBox="1">
            <a:spLocks noChangeArrowheads="1"/>
          </p:cNvSpPr>
          <p:nvPr/>
        </p:nvSpPr>
        <p:spPr bwMode="auto">
          <a:xfrm>
            <a:off x="103188" y="1398588"/>
            <a:ext cx="11795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r-FR" altLang="fr-FR" sz="1800">
                <a:solidFill>
                  <a:srgbClr val="008000"/>
                </a:solidFill>
              </a:rPr>
              <a:t>Quand la zone est reboisée, il est important de revenir régulièrement constater la croissance des jeunes palétuviers.</a:t>
            </a:r>
          </a:p>
          <a:p>
            <a:pPr algn="just">
              <a:lnSpc>
                <a:spcPct val="100000"/>
              </a:lnSpc>
              <a:spcBef>
                <a:spcPct val="0"/>
              </a:spcBef>
              <a:buFontTx/>
              <a:buNone/>
            </a:pPr>
            <a:r>
              <a:rPr lang="fr-FR" altLang="fr-FR" sz="1800">
                <a:solidFill>
                  <a:srgbClr val="008000"/>
                </a:solidFill>
              </a:rPr>
              <a:t>Tous les 2, 3 mois, en équipe, faites le tour des plants et profitez-en pour nettoyer délicatement les jeunes pousses.</a:t>
            </a:r>
          </a:p>
        </p:txBody>
      </p:sp>
      <p:sp>
        <p:nvSpPr>
          <p:cNvPr id="33799" name="Rectangle 16"/>
          <p:cNvSpPr>
            <a:spLocks noChangeArrowheads="1"/>
          </p:cNvSpPr>
          <p:nvPr/>
        </p:nvSpPr>
        <p:spPr bwMode="auto">
          <a:xfrm>
            <a:off x="10729913" y="6402388"/>
            <a:ext cx="947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200">
                <a:solidFill>
                  <a:srgbClr val="008000"/>
                </a:solidFill>
              </a:rPr>
              <a:t>.</a:t>
            </a:r>
          </a:p>
        </p:txBody>
      </p:sp>
      <p:pic>
        <p:nvPicPr>
          <p:cNvPr id="33800"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2290763"/>
            <a:ext cx="50101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ZoneTexte 8"/>
          <p:cNvSpPr txBox="1">
            <a:spLocks noChangeArrowheads="1"/>
          </p:cNvSpPr>
          <p:nvPr/>
        </p:nvSpPr>
        <p:spPr bwMode="auto">
          <a:xfrm>
            <a:off x="4776788" y="4675188"/>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200">
                <a:solidFill>
                  <a:srgbClr val="008000"/>
                </a:solidFill>
              </a:rPr>
              <a:t>© Images / dessins Oceanium Dakar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12648" y="213772"/>
            <a:ext cx="789791" cy="291838"/>
          </a:xfrm>
        </p:spPr>
        <p:txBody>
          <a:bodyPr/>
          <a:lstStyle/>
          <a:p>
            <a:pPr>
              <a:defRPr/>
            </a:pPr>
            <a:fld id="{C5E4E61B-8B82-470A-979A-E8504A399FDB}" type="slidenum">
              <a:rPr lang="fr-FR" smtClean="0"/>
              <a:pPr>
                <a:defRPr/>
              </a:pPr>
              <a:t>36</a:t>
            </a:fld>
            <a:endParaRPr lang="fr-FR"/>
          </a:p>
        </p:txBody>
      </p:sp>
      <p:sp>
        <p:nvSpPr>
          <p:cNvPr id="3" name="Rectangle 2"/>
          <p:cNvSpPr/>
          <p:nvPr/>
        </p:nvSpPr>
        <p:spPr>
          <a:xfrm>
            <a:off x="201361" y="716288"/>
            <a:ext cx="8098114" cy="369332"/>
          </a:xfrm>
          <a:prstGeom prst="rect">
            <a:avLst/>
          </a:prstGeom>
        </p:spPr>
        <p:txBody>
          <a:bodyPr wrap="none">
            <a:spAutoFit/>
          </a:bodyPr>
          <a:lstStyle/>
          <a:p>
            <a:pPr eaLnBrk="1" hangingPunct="1"/>
            <a:r>
              <a:rPr lang="fr-FR" altLang="fr-FR" dirty="0">
                <a:solidFill>
                  <a:srgbClr val="008000"/>
                </a:solidFill>
              </a:rPr>
              <a:t>21. </a:t>
            </a:r>
            <a:r>
              <a:rPr lang="fr-FR" altLang="fr-FR" b="1" dirty="0">
                <a:solidFill>
                  <a:srgbClr val="008000"/>
                </a:solidFill>
              </a:rPr>
              <a:t>Des projets de reboisement de mangroves dans le monde, sources d’inspiration</a:t>
            </a:r>
          </a:p>
        </p:txBody>
      </p:sp>
      <p:sp>
        <p:nvSpPr>
          <p:cNvPr id="4" name="ZoneTexte 24"/>
          <p:cNvSpPr txBox="1">
            <a:spLocks noChangeArrowheads="1"/>
          </p:cNvSpPr>
          <p:nvPr/>
        </p:nvSpPr>
        <p:spPr bwMode="auto">
          <a:xfrm>
            <a:off x="3651436" y="213771"/>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651" y="5861830"/>
            <a:ext cx="1857375" cy="762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65" y="4740412"/>
            <a:ext cx="1381125" cy="9620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748" y="4673262"/>
            <a:ext cx="2571750" cy="100965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11" y="4709327"/>
            <a:ext cx="3476625" cy="1914525"/>
          </a:xfrm>
          <a:prstGeom prst="rect">
            <a:avLst/>
          </a:prstGeom>
        </p:spPr>
      </p:pic>
      <p:sp>
        <p:nvSpPr>
          <p:cNvPr id="10" name="ZoneTexte 9"/>
          <p:cNvSpPr txBox="1"/>
          <p:nvPr/>
        </p:nvSpPr>
        <p:spPr>
          <a:xfrm>
            <a:off x="174811" y="1204856"/>
            <a:ext cx="11809208" cy="3416320"/>
          </a:xfrm>
          <a:prstGeom prst="rect">
            <a:avLst/>
          </a:prstGeom>
          <a:noFill/>
        </p:spPr>
        <p:txBody>
          <a:bodyPr wrap="square" rtlCol="0">
            <a:spAutoFit/>
          </a:bodyPr>
          <a:lstStyle/>
          <a:p>
            <a:pPr algn="just"/>
            <a:r>
              <a:rPr lang="fr-FR" dirty="0">
                <a:solidFill>
                  <a:srgbClr val="008000"/>
                </a:solidFill>
              </a:rPr>
              <a:t>Une coopérative de productrices constituée autour de la réserve de mangroves a été créée afin de promouvoir des moyens alternatifs de subsistance dans les communautés côtières, au Guyana (Amérique du Sud). La protection et la réhabilitation des mangroves génèrent des avantages considérables pour ces communautés locales grâce à la participation à la production de plants de palétuviers ainsi qu'à la vente de produits forestiers non ligneux,  de miel provenant de l'apiculture et d'autres produits de la mangrove. Le site internet du Projet de restauration des mangroves du Guyana a été créé, ainsi qu’un site Facebook. Plusieurs publications produites dans le contexte du projet sont disponibles sur ce site, notamment un manuel de culture du palétuvier en pépinière, un code de pratiques pour l'exploitation des mangroves et du matériel éducatif.  </a:t>
            </a:r>
          </a:p>
          <a:p>
            <a:pPr algn="just"/>
            <a:r>
              <a:rPr lang="fr-FR" dirty="0">
                <a:solidFill>
                  <a:srgbClr val="008000"/>
                </a:solidFill>
              </a:rPr>
              <a:t>Les planteurs plantent jusqu'à 75 plants/jour [+]. Ils touchent US 50 cents par plant.   [+] i.e. </a:t>
            </a:r>
            <a:r>
              <a:rPr lang="fr-FR" dirty="0" err="1">
                <a:solidFill>
                  <a:srgbClr val="008000"/>
                </a:solidFill>
              </a:rPr>
              <a:t>seedling</a:t>
            </a:r>
            <a:r>
              <a:rPr lang="fr-FR" dirty="0">
                <a:solidFill>
                  <a:srgbClr val="008000"/>
                </a:solidFill>
              </a:rPr>
              <a:t> = plant ou semis. </a:t>
            </a:r>
          </a:p>
          <a:p>
            <a:pPr algn="just"/>
            <a:r>
              <a:rPr lang="fr-FR" b="1" dirty="0">
                <a:solidFill>
                  <a:srgbClr val="008000"/>
                </a:solidFill>
              </a:rPr>
              <a:t>Des pépiniéristes cultivant les palétuviers sont aidés, dans la création de leur entreprise, par la communauté européenne</a:t>
            </a:r>
            <a:r>
              <a:rPr lang="fr-FR" dirty="0">
                <a:solidFill>
                  <a:srgbClr val="008000"/>
                </a:solidFill>
              </a:rPr>
              <a:t>.</a:t>
            </a:r>
          </a:p>
          <a:p>
            <a:r>
              <a:rPr lang="fr-FR" sz="1200" dirty="0">
                <a:solidFill>
                  <a:srgbClr val="008000"/>
                </a:solidFill>
              </a:rPr>
              <a:t>Sources des informations : a) </a:t>
            </a:r>
            <a:r>
              <a:rPr lang="fr-FR" sz="1200" dirty="0">
                <a:solidFill>
                  <a:srgbClr val="008000"/>
                </a:solidFill>
                <a:hlinkClick r:id="rId6"/>
              </a:rPr>
              <a:t>http://www.gcca.eu/fr/programmes-nationaux/caraibes/amcc-guyana</a:t>
            </a:r>
            <a:r>
              <a:rPr lang="fr-FR" sz="1200" dirty="0">
                <a:solidFill>
                  <a:srgbClr val="008000"/>
                </a:solidFill>
              </a:rPr>
              <a:t>, b) </a:t>
            </a:r>
            <a:r>
              <a:rPr lang="fr-FR" sz="1200" dirty="0">
                <a:solidFill>
                  <a:srgbClr val="008000"/>
                </a:solidFill>
                <a:hlinkClick r:id="rId7"/>
              </a:rPr>
              <a:t>http://www.mangrovesgy.org/</a:t>
            </a:r>
            <a:r>
              <a:rPr lang="fr-FR" sz="1200" dirty="0">
                <a:solidFill>
                  <a:srgbClr val="008000"/>
                </a:solidFill>
              </a:rPr>
              <a:t>, Voir aussi chapitre « </a:t>
            </a:r>
            <a:r>
              <a:rPr lang="fr-FR" altLang="fr-FR" sz="1200" dirty="0">
                <a:solidFill>
                  <a:srgbClr val="008000"/>
                </a:solidFill>
              </a:rPr>
              <a:t>A3.  </a:t>
            </a:r>
            <a:r>
              <a:rPr lang="fr-FR" altLang="fr-FR" sz="1200" b="1" dirty="0">
                <a:solidFill>
                  <a:srgbClr val="008000"/>
                </a:solidFill>
              </a:rPr>
              <a:t>Annexe : Bibliographie</a:t>
            </a:r>
            <a:r>
              <a:rPr lang="fr-FR" altLang="fr-FR" sz="1200" dirty="0">
                <a:solidFill>
                  <a:srgbClr val="008000"/>
                </a:solidFill>
              </a:rPr>
              <a:t> </a:t>
            </a:r>
            <a:r>
              <a:rPr lang="fr-FR" sz="1200" dirty="0">
                <a:solidFill>
                  <a:srgbClr val="008000"/>
                </a:solidFill>
              </a:rPr>
              <a:t>».</a:t>
            </a:r>
          </a:p>
          <a:p>
            <a:endParaRPr lang="fr-FR" sz="1200" dirty="0">
              <a:solidFill>
                <a:srgbClr val="008000"/>
              </a:solidFill>
            </a:endParaRPr>
          </a:p>
          <a:p>
            <a:r>
              <a:rPr lang="fr-FR" dirty="0">
                <a:solidFill>
                  <a:srgbClr val="008000"/>
                </a:solidFill>
              </a:rPr>
              <a:t>L’ONG </a:t>
            </a:r>
            <a:r>
              <a:rPr lang="fr-FR" dirty="0" err="1">
                <a:solidFill>
                  <a:srgbClr val="008000"/>
                </a:solidFill>
              </a:rPr>
              <a:t>Oceanium</a:t>
            </a:r>
            <a:r>
              <a:rPr lang="fr-FR" dirty="0">
                <a:solidFill>
                  <a:srgbClr val="008000"/>
                </a:solidFill>
              </a:rPr>
              <a:t> de Dakar aide aussi les </a:t>
            </a:r>
            <a:r>
              <a:rPr lang="fr-FR" b="1" i="1" dirty="0">
                <a:solidFill>
                  <a:srgbClr val="008000"/>
                </a:solidFill>
              </a:rPr>
              <a:t>autoentrepreneurs valorisant la mangrove</a:t>
            </a:r>
            <a:r>
              <a:rPr lang="fr-FR" dirty="0">
                <a:solidFill>
                  <a:srgbClr val="008000"/>
                </a:solidFill>
              </a:rPr>
              <a:t>.</a:t>
            </a:r>
            <a:endParaRPr lang="fr-FR" sz="1200" dirty="0">
              <a:solidFill>
                <a:srgbClr val="008000"/>
              </a:solidFill>
            </a:endParaRPr>
          </a:p>
          <a:p>
            <a:r>
              <a:rPr lang="fr-FR" sz="1200" dirty="0">
                <a:solidFill>
                  <a:srgbClr val="008000"/>
                </a:solidFill>
              </a:rPr>
              <a:t>Sources de l’information : </a:t>
            </a:r>
            <a:r>
              <a:rPr lang="fr-FR" sz="1200" dirty="0">
                <a:solidFill>
                  <a:srgbClr val="008000"/>
                </a:solidFill>
                <a:hlinkClick r:id="rId8"/>
              </a:rPr>
              <a:t>http://www.livelihoods.eu/fr/senegal-lorsque-les-planteurs-de-paletuviers-deviennent-des-planteurs-dentreprises/</a:t>
            </a:r>
            <a:r>
              <a:rPr lang="fr-FR" sz="1200" dirty="0">
                <a:solidFill>
                  <a:srgbClr val="008000"/>
                </a:solidFill>
              </a:rPr>
              <a:t> </a:t>
            </a:r>
          </a:p>
        </p:txBody>
      </p:sp>
      <p:sp>
        <p:nvSpPr>
          <p:cNvPr id="11" name="ZoneTexte 10"/>
          <p:cNvSpPr txBox="1"/>
          <p:nvPr/>
        </p:nvSpPr>
        <p:spPr>
          <a:xfrm>
            <a:off x="3712259" y="5734999"/>
            <a:ext cx="2376569" cy="1015663"/>
          </a:xfrm>
          <a:prstGeom prst="rect">
            <a:avLst/>
          </a:prstGeom>
          <a:noFill/>
        </p:spPr>
        <p:txBody>
          <a:bodyPr wrap="square" rtlCol="0">
            <a:spAutoFit/>
          </a:bodyPr>
          <a:lstStyle/>
          <a:p>
            <a:pPr algn="just"/>
            <a:r>
              <a:rPr lang="fr-FR" sz="1200" dirty="0">
                <a:solidFill>
                  <a:srgbClr val="008000"/>
                </a:solidFill>
              </a:rPr>
              <a:t>Utilisation d’une « luge » de fortune, permettant de transporter une dizaine de plants, avec laquelle le planteur glisse et se déplace dans la boue (du littoral vaseux).</a:t>
            </a:r>
          </a:p>
        </p:txBody>
      </p:sp>
      <p:sp>
        <p:nvSpPr>
          <p:cNvPr id="12" name="Rectangle 11"/>
          <p:cNvSpPr/>
          <p:nvPr/>
        </p:nvSpPr>
        <p:spPr>
          <a:xfrm>
            <a:off x="8690554" y="6445303"/>
            <a:ext cx="2816989" cy="276999"/>
          </a:xfrm>
          <a:prstGeom prst="rect">
            <a:avLst/>
          </a:prstGeom>
        </p:spPr>
        <p:txBody>
          <a:bodyPr wrap="none">
            <a:spAutoFit/>
          </a:bodyPr>
          <a:lstStyle/>
          <a:p>
            <a:pPr algn="ctr"/>
            <a:r>
              <a:rPr lang="fr-FR" sz="1200" dirty="0">
                <a:solidFill>
                  <a:srgbClr val="008000"/>
                </a:solidFill>
              </a:rPr>
              <a:t>Pépinière avec toit en palmes de cocotiers</a:t>
            </a:r>
          </a:p>
        </p:txBody>
      </p:sp>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3173" y="4797478"/>
            <a:ext cx="2571750" cy="1647825"/>
          </a:xfrm>
          <a:prstGeom prst="rect">
            <a:avLst/>
          </a:prstGeom>
        </p:spPr>
      </p:pic>
    </p:spTree>
    <p:extLst>
      <p:ext uri="{BB962C8B-B14F-4D97-AF65-F5344CB8AC3E}">
        <p14:creationId xmlns:p14="http://schemas.microsoft.com/office/powerpoint/2010/main" val="1159150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05073" y="213771"/>
            <a:ext cx="875852" cy="376238"/>
          </a:xfrm>
        </p:spPr>
        <p:txBody>
          <a:bodyPr/>
          <a:lstStyle/>
          <a:p>
            <a:pPr>
              <a:defRPr/>
            </a:pPr>
            <a:fld id="{C5E4E61B-8B82-470A-979A-E8504A399FDB}" type="slidenum">
              <a:rPr lang="fr-FR" smtClean="0"/>
              <a:pPr>
                <a:defRPr/>
              </a:pPr>
              <a:t>37</a:t>
            </a:fld>
            <a:endParaRPr lang="fr-FR"/>
          </a:p>
        </p:txBody>
      </p:sp>
      <p:sp>
        <p:nvSpPr>
          <p:cNvPr id="3" name="Rectangle 2"/>
          <p:cNvSpPr/>
          <p:nvPr/>
        </p:nvSpPr>
        <p:spPr>
          <a:xfrm>
            <a:off x="201360" y="716288"/>
            <a:ext cx="9351431" cy="367563"/>
          </a:xfrm>
          <a:prstGeom prst="rect">
            <a:avLst/>
          </a:prstGeom>
        </p:spPr>
        <p:txBody>
          <a:bodyPr wrap="square">
            <a:spAutoFit/>
          </a:bodyPr>
          <a:lstStyle/>
          <a:p>
            <a:pPr eaLnBrk="1" hangingPunct="1"/>
            <a:r>
              <a:rPr lang="fr-FR" altLang="fr-FR" dirty="0">
                <a:solidFill>
                  <a:srgbClr val="008000"/>
                </a:solidFill>
              </a:rPr>
              <a:t>21. </a:t>
            </a:r>
            <a:r>
              <a:rPr lang="fr-FR" altLang="fr-FR" b="1" dirty="0">
                <a:solidFill>
                  <a:srgbClr val="008000"/>
                </a:solidFill>
              </a:rPr>
              <a:t>Des projets de reboisement de mangroves dans le monde, sources d’inspiration (suite)</a:t>
            </a:r>
          </a:p>
        </p:txBody>
      </p:sp>
      <p:sp>
        <p:nvSpPr>
          <p:cNvPr id="4" name="ZoneTexte 24"/>
          <p:cNvSpPr txBox="1">
            <a:spLocks noChangeArrowheads="1"/>
          </p:cNvSpPr>
          <p:nvPr/>
        </p:nvSpPr>
        <p:spPr bwMode="auto">
          <a:xfrm>
            <a:off x="3651436" y="213771"/>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5" name="ZoneTexte 4"/>
          <p:cNvSpPr txBox="1"/>
          <p:nvPr/>
        </p:nvSpPr>
        <p:spPr>
          <a:xfrm>
            <a:off x="201361" y="6336254"/>
            <a:ext cx="2872292" cy="461665"/>
          </a:xfrm>
          <a:prstGeom prst="rect">
            <a:avLst/>
          </a:prstGeom>
          <a:noFill/>
        </p:spPr>
        <p:txBody>
          <a:bodyPr wrap="square" rtlCol="0">
            <a:spAutoFit/>
          </a:bodyPr>
          <a:lstStyle/>
          <a:p>
            <a:pPr algn="ctr"/>
            <a:r>
              <a:rPr lang="fr-FR" sz="1200" dirty="0">
                <a:solidFill>
                  <a:srgbClr val="008000"/>
                </a:solidFill>
              </a:rPr>
              <a:t>↑  Pépinières de plants </a:t>
            </a:r>
            <a:r>
              <a:rPr lang="fr-FR" sz="1200" i="1" dirty="0">
                <a:solidFill>
                  <a:srgbClr val="008000"/>
                </a:solidFill>
              </a:rPr>
              <a:t>d'</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germinans</a:t>
            </a:r>
            <a:r>
              <a:rPr lang="fr-FR" sz="1200" i="1" dirty="0">
                <a:solidFill>
                  <a:srgbClr val="008000"/>
                </a:solidFill>
              </a:rPr>
              <a:t> </a:t>
            </a:r>
            <a:r>
              <a:rPr lang="fr-FR" sz="1200" dirty="0">
                <a:solidFill>
                  <a:srgbClr val="008000"/>
                </a:solidFill>
              </a:rPr>
              <a:t>(au Guyana)</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57" y="4627858"/>
            <a:ext cx="2476500" cy="16478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191" y="4608808"/>
            <a:ext cx="2828925" cy="1666875"/>
          </a:xfrm>
          <a:prstGeom prst="rect">
            <a:avLst/>
          </a:prstGeom>
        </p:spPr>
      </p:pic>
      <p:sp>
        <p:nvSpPr>
          <p:cNvPr id="8" name="ZoneTexte 7"/>
          <p:cNvSpPr txBox="1"/>
          <p:nvPr/>
        </p:nvSpPr>
        <p:spPr>
          <a:xfrm>
            <a:off x="3365902" y="6275683"/>
            <a:ext cx="2872292" cy="461665"/>
          </a:xfrm>
          <a:prstGeom prst="rect">
            <a:avLst/>
          </a:prstGeom>
          <a:noFill/>
        </p:spPr>
        <p:txBody>
          <a:bodyPr wrap="square" rtlCol="0">
            <a:spAutoFit/>
          </a:bodyPr>
          <a:lstStyle/>
          <a:p>
            <a:pPr algn="ctr"/>
            <a:r>
              <a:rPr lang="fr-FR" sz="1200" dirty="0">
                <a:solidFill>
                  <a:srgbClr val="008000"/>
                </a:solidFill>
              </a:rPr>
              <a:t>↑ Pépinières de plants </a:t>
            </a:r>
            <a:r>
              <a:rPr lang="fr-FR" sz="1200" i="1" dirty="0">
                <a:solidFill>
                  <a:srgbClr val="008000"/>
                </a:solidFill>
              </a:rPr>
              <a:t>d'</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germinans</a:t>
            </a:r>
            <a:r>
              <a:rPr lang="fr-FR" sz="1200" i="1" dirty="0">
                <a:solidFill>
                  <a:srgbClr val="008000"/>
                </a:solidFill>
              </a:rPr>
              <a:t> </a:t>
            </a:r>
            <a:r>
              <a:rPr lang="fr-FR" sz="1200" dirty="0">
                <a:solidFill>
                  <a:srgbClr val="008000"/>
                </a:solidFill>
              </a:rPr>
              <a:t>(au Guyana)</a:t>
            </a: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475" y="5570043"/>
            <a:ext cx="3762375" cy="666750"/>
          </a:xfrm>
          <a:prstGeom prst="rect">
            <a:avLst/>
          </a:prstGeom>
        </p:spPr>
      </p:pic>
      <p:sp>
        <p:nvSpPr>
          <p:cNvPr id="10" name="ZoneTexte 9"/>
          <p:cNvSpPr txBox="1"/>
          <p:nvPr/>
        </p:nvSpPr>
        <p:spPr>
          <a:xfrm>
            <a:off x="6464925" y="6236793"/>
            <a:ext cx="5677095" cy="461665"/>
          </a:xfrm>
          <a:prstGeom prst="rect">
            <a:avLst/>
          </a:prstGeom>
          <a:noFill/>
        </p:spPr>
        <p:txBody>
          <a:bodyPr wrap="square" rtlCol="0">
            <a:spAutoFit/>
          </a:bodyPr>
          <a:lstStyle/>
          <a:p>
            <a:pPr algn="r"/>
            <a:r>
              <a:rPr lang="fr-FR" sz="1200" dirty="0">
                <a:solidFill>
                  <a:srgbClr val="008000"/>
                </a:solidFill>
              </a:rPr>
              <a:t>Le projet de restaurations de mangroves a été financé par </a:t>
            </a:r>
            <a:r>
              <a:rPr lang="fr-FR" sz="1200" b="1" dirty="0">
                <a:solidFill>
                  <a:srgbClr val="008000"/>
                </a:solidFill>
              </a:rPr>
              <a:t>AMCC</a:t>
            </a:r>
            <a:r>
              <a:rPr lang="fr-FR" sz="1200" dirty="0">
                <a:solidFill>
                  <a:srgbClr val="008000"/>
                </a:solidFill>
              </a:rPr>
              <a:t> de l'UE (Global </a:t>
            </a:r>
            <a:r>
              <a:rPr lang="fr-FR" sz="1200" dirty="0" err="1">
                <a:solidFill>
                  <a:srgbClr val="008000"/>
                </a:solidFill>
              </a:rPr>
              <a:t>Climate</a:t>
            </a:r>
            <a:r>
              <a:rPr lang="fr-FR" sz="1200" dirty="0">
                <a:solidFill>
                  <a:srgbClr val="008000"/>
                </a:solidFill>
              </a:rPr>
              <a:t> Change Alliance - </a:t>
            </a:r>
            <a:r>
              <a:rPr lang="fr-FR" sz="1200" b="1" dirty="0">
                <a:solidFill>
                  <a:srgbClr val="008000"/>
                </a:solidFill>
              </a:rPr>
              <a:t>GCCA</a:t>
            </a:r>
            <a:r>
              <a:rPr lang="fr-FR" sz="1200" dirty="0">
                <a:solidFill>
                  <a:srgbClr val="008000"/>
                </a:solidFill>
              </a:rPr>
              <a:t>), le Gouvernement du Guyana, et le secteur privé (</a:t>
            </a:r>
            <a:r>
              <a:rPr lang="fr-FR" sz="1200" dirty="0" err="1">
                <a:solidFill>
                  <a:srgbClr val="008000"/>
                </a:solidFill>
              </a:rPr>
              <a:t>Digicel</a:t>
            </a:r>
            <a:r>
              <a:rPr lang="fr-FR" sz="1200" dirty="0">
                <a:solidFill>
                  <a:srgbClr val="008000"/>
                </a:solidFill>
              </a:rPr>
              <a:t>) ↑</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475" y="2270707"/>
            <a:ext cx="3381375" cy="1847850"/>
          </a:xfrm>
          <a:prstGeom prst="rect">
            <a:avLst/>
          </a:prstGeom>
        </p:spPr>
      </p:pic>
      <p:sp>
        <p:nvSpPr>
          <p:cNvPr id="12" name="ZoneTexte 11"/>
          <p:cNvSpPr txBox="1"/>
          <p:nvPr/>
        </p:nvSpPr>
        <p:spPr>
          <a:xfrm>
            <a:off x="8299475" y="4141694"/>
            <a:ext cx="3381375" cy="467114"/>
          </a:xfrm>
          <a:prstGeom prst="rect">
            <a:avLst/>
          </a:prstGeom>
          <a:noFill/>
        </p:spPr>
        <p:txBody>
          <a:bodyPr wrap="square" rtlCol="0">
            <a:spAutoFit/>
          </a:bodyPr>
          <a:lstStyle/>
          <a:p>
            <a:pPr algn="ctr"/>
            <a:r>
              <a:rPr lang="fr-FR" sz="1200" dirty="0">
                <a:solidFill>
                  <a:srgbClr val="008000"/>
                </a:solidFill>
              </a:rPr>
              <a:t>↑ Produits de la mangrove au Guyana (miel, sculptures en bois, fruits …).</a:t>
            </a:r>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244" y="2243371"/>
            <a:ext cx="2676525" cy="1800225"/>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902" y="2235609"/>
            <a:ext cx="3905250" cy="2076450"/>
          </a:xfrm>
          <a:prstGeom prst="rect">
            <a:avLst/>
          </a:prstGeom>
        </p:spPr>
      </p:pic>
      <p:sp>
        <p:nvSpPr>
          <p:cNvPr id="20" name="ZoneTexte 19"/>
          <p:cNvSpPr txBox="1"/>
          <p:nvPr/>
        </p:nvSpPr>
        <p:spPr>
          <a:xfrm>
            <a:off x="201360" y="1215614"/>
            <a:ext cx="11990639" cy="923330"/>
          </a:xfrm>
          <a:prstGeom prst="rect">
            <a:avLst/>
          </a:prstGeom>
          <a:noFill/>
        </p:spPr>
        <p:txBody>
          <a:bodyPr wrap="square" rtlCol="0">
            <a:spAutoFit/>
          </a:bodyPr>
          <a:lstStyle/>
          <a:p>
            <a:r>
              <a:rPr lang="fr-FR" u="sng" dirty="0">
                <a:solidFill>
                  <a:srgbClr val="008000"/>
                </a:solidFill>
              </a:rPr>
              <a:t>Technique de culture en pépinière </a:t>
            </a:r>
            <a:r>
              <a:rPr lang="fr-FR" dirty="0">
                <a:solidFill>
                  <a:srgbClr val="008000"/>
                </a:solidFill>
              </a:rPr>
              <a:t>: a) récolte de la boue, b) mise de la boue dans un sac (pour plants), c) plantation de la bouture ou graine dans la boue du sac, d) conservation du plant dans la pépinière, durant environ quatre mois, e) les plants sont arrosés deux fois par jour et on leur donner beaucoup d'ombre (pas de soleil direct =&gt; </a:t>
            </a:r>
            <a:r>
              <a:rPr lang="fr-FR" dirty="0" err="1">
                <a:solidFill>
                  <a:srgbClr val="008000"/>
                </a:solidFill>
              </a:rPr>
              <a:t>ombrière</a:t>
            </a:r>
            <a:r>
              <a:rPr lang="fr-FR" dirty="0">
                <a:solidFill>
                  <a:srgbClr val="008000"/>
                </a:solidFill>
              </a:rPr>
              <a:t> au-dessus des plants).</a:t>
            </a:r>
          </a:p>
        </p:txBody>
      </p:sp>
      <p:sp>
        <p:nvSpPr>
          <p:cNvPr id="21" name="ZoneTexte 20"/>
          <p:cNvSpPr txBox="1"/>
          <p:nvPr/>
        </p:nvSpPr>
        <p:spPr>
          <a:xfrm>
            <a:off x="3354191" y="4313333"/>
            <a:ext cx="3961009" cy="276999"/>
          </a:xfrm>
          <a:prstGeom prst="rect">
            <a:avLst/>
          </a:prstGeom>
          <a:noFill/>
        </p:spPr>
        <p:txBody>
          <a:bodyPr wrap="square" rtlCol="0">
            <a:spAutoFit/>
          </a:bodyPr>
          <a:lstStyle/>
          <a:p>
            <a:pPr algn="ctr"/>
            <a:r>
              <a:rPr lang="fr-FR" sz="1200" dirty="0">
                <a:solidFill>
                  <a:srgbClr val="008000"/>
                </a:solidFill>
              </a:rPr>
              <a:t>↑ Pépinières avec canaux d’irrigation d’eau de mer.</a:t>
            </a:r>
            <a:endParaRPr lang="fr-FR" sz="1200" dirty="0"/>
          </a:p>
        </p:txBody>
      </p:sp>
      <p:sp>
        <p:nvSpPr>
          <p:cNvPr id="22" name="ZoneTexte 21"/>
          <p:cNvSpPr txBox="1"/>
          <p:nvPr/>
        </p:nvSpPr>
        <p:spPr>
          <a:xfrm>
            <a:off x="299244" y="4141694"/>
            <a:ext cx="2774409" cy="461665"/>
          </a:xfrm>
          <a:prstGeom prst="rect">
            <a:avLst/>
          </a:prstGeom>
          <a:noFill/>
        </p:spPr>
        <p:txBody>
          <a:bodyPr wrap="square" rtlCol="0">
            <a:spAutoFit/>
          </a:bodyPr>
          <a:lstStyle/>
          <a:p>
            <a:pPr algn="ctr"/>
            <a:r>
              <a:rPr lang="fr-FR" sz="1200" dirty="0">
                <a:solidFill>
                  <a:srgbClr val="008000"/>
                </a:solidFill>
              </a:rPr>
              <a:t>↑ Mise des jeunes plants dans des sacs plastique pour pépinières</a:t>
            </a:r>
          </a:p>
        </p:txBody>
      </p:sp>
      <p:sp>
        <p:nvSpPr>
          <p:cNvPr id="23" name="Rectangle 22"/>
          <p:cNvSpPr/>
          <p:nvPr/>
        </p:nvSpPr>
        <p:spPr>
          <a:xfrm>
            <a:off x="7479337" y="4946943"/>
            <a:ext cx="4616713" cy="276999"/>
          </a:xfrm>
          <a:prstGeom prst="rect">
            <a:avLst/>
          </a:prstGeom>
        </p:spPr>
        <p:txBody>
          <a:bodyPr wrap="none">
            <a:spAutoFit/>
          </a:bodyPr>
          <a:lstStyle/>
          <a:p>
            <a:r>
              <a:rPr lang="fr-FR" sz="1200" dirty="0">
                <a:solidFill>
                  <a:srgbClr val="008000"/>
                </a:solidFill>
              </a:rPr>
              <a:t>← Sacs pour pépinières, remplis de la boue prélevée dans la mangrove. </a:t>
            </a:r>
          </a:p>
        </p:txBody>
      </p:sp>
      <p:pic>
        <p:nvPicPr>
          <p:cNvPr id="24" name="Imag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5387" y="4841098"/>
            <a:ext cx="1123950" cy="962025"/>
          </a:xfrm>
          <a:prstGeom prst="rect">
            <a:avLst/>
          </a:prstGeom>
        </p:spPr>
      </p:pic>
    </p:spTree>
    <p:extLst>
      <p:ext uri="{BB962C8B-B14F-4D97-AF65-F5344CB8AC3E}">
        <p14:creationId xmlns:p14="http://schemas.microsoft.com/office/powerpoint/2010/main" val="404440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66437" y="213772"/>
            <a:ext cx="703729" cy="376238"/>
          </a:xfrm>
        </p:spPr>
        <p:txBody>
          <a:bodyPr/>
          <a:lstStyle/>
          <a:p>
            <a:pPr>
              <a:defRPr/>
            </a:pPr>
            <a:fld id="{C5E4E61B-8B82-470A-979A-E8504A399FDB}" type="slidenum">
              <a:rPr lang="fr-FR" smtClean="0"/>
              <a:pPr>
                <a:defRPr/>
              </a:pPr>
              <a:t>38</a:t>
            </a:fld>
            <a:endParaRPr lang="fr-FR"/>
          </a:p>
        </p:txBody>
      </p:sp>
      <p:sp>
        <p:nvSpPr>
          <p:cNvPr id="3" name="Rectangle 2"/>
          <p:cNvSpPr/>
          <p:nvPr/>
        </p:nvSpPr>
        <p:spPr>
          <a:xfrm>
            <a:off x="201360" y="716288"/>
            <a:ext cx="9351431" cy="367563"/>
          </a:xfrm>
          <a:prstGeom prst="rect">
            <a:avLst/>
          </a:prstGeom>
        </p:spPr>
        <p:txBody>
          <a:bodyPr wrap="square">
            <a:spAutoFit/>
          </a:bodyPr>
          <a:lstStyle/>
          <a:p>
            <a:pPr eaLnBrk="1" hangingPunct="1"/>
            <a:r>
              <a:rPr lang="fr-FR" altLang="fr-FR" dirty="0">
                <a:solidFill>
                  <a:srgbClr val="008000"/>
                </a:solidFill>
              </a:rPr>
              <a:t>21. </a:t>
            </a:r>
            <a:r>
              <a:rPr lang="fr-FR" altLang="fr-FR" b="1" dirty="0">
                <a:solidFill>
                  <a:srgbClr val="008000"/>
                </a:solidFill>
              </a:rPr>
              <a:t>Des projets de reboisement de mangroves dans le monde, sources d’inspiration (suite et fin)</a:t>
            </a:r>
          </a:p>
        </p:txBody>
      </p:sp>
      <p:sp>
        <p:nvSpPr>
          <p:cNvPr id="4" name="ZoneTexte 24"/>
          <p:cNvSpPr txBox="1">
            <a:spLocks noChangeArrowheads="1"/>
          </p:cNvSpPr>
          <p:nvPr/>
        </p:nvSpPr>
        <p:spPr bwMode="auto">
          <a:xfrm>
            <a:off x="3651436" y="213771"/>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5" name="Rectangle 4"/>
          <p:cNvSpPr/>
          <p:nvPr/>
        </p:nvSpPr>
        <p:spPr>
          <a:xfrm>
            <a:off x="96819" y="2914389"/>
            <a:ext cx="2947595" cy="840030"/>
          </a:xfrm>
          <a:prstGeom prst="rect">
            <a:avLst/>
          </a:prstGeom>
        </p:spPr>
        <p:txBody>
          <a:bodyPr wrap="square">
            <a:spAutoFit/>
          </a:bodyPr>
          <a:lstStyle/>
          <a:p>
            <a:pPr algn="ctr"/>
            <a:r>
              <a:rPr lang="fr-FR" sz="1200" dirty="0">
                <a:solidFill>
                  <a:srgbClr val="008000"/>
                </a:solidFill>
              </a:rPr>
              <a:t>Plantation de palétuviers </a:t>
            </a:r>
            <a:r>
              <a:rPr lang="fr-FR" sz="1200" i="1" dirty="0">
                <a:solidFill>
                  <a:srgbClr val="008000"/>
                </a:solidFill>
              </a:rPr>
              <a:t>(</a:t>
            </a:r>
            <a:r>
              <a:rPr lang="fr-FR" sz="1200" i="1" dirty="0" err="1">
                <a:solidFill>
                  <a:srgbClr val="008000"/>
                </a:solidFill>
              </a:rPr>
              <a:t>Avicennia</a:t>
            </a:r>
            <a:r>
              <a:rPr lang="fr-FR" sz="1200" i="1" dirty="0">
                <a:solidFill>
                  <a:srgbClr val="008000"/>
                </a:solidFill>
              </a:rPr>
              <a:t> marina</a:t>
            </a:r>
            <a:r>
              <a:rPr lang="fr-FR" sz="1200" dirty="0">
                <a:solidFill>
                  <a:srgbClr val="008000"/>
                </a:solidFill>
              </a:rPr>
              <a:t> et </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officinalis</a:t>
            </a:r>
            <a:r>
              <a:rPr lang="fr-FR" sz="1200" dirty="0">
                <a:solidFill>
                  <a:srgbClr val="008000"/>
                </a:solidFill>
              </a:rPr>
              <a:t>) (Inde). Source : </a:t>
            </a:r>
            <a:r>
              <a:rPr lang="fr-FR" sz="1200" dirty="0">
                <a:solidFill>
                  <a:srgbClr val="008000"/>
                </a:solidFill>
                <a:hlinkClick r:id="rId2"/>
              </a:rPr>
              <a:t>http://www.drcsc.org/VET/library/Nursery/Mangrove_Nursery_manual_HR.pdf</a:t>
            </a:r>
            <a:r>
              <a:rPr lang="fr-FR" sz="1200" dirty="0">
                <a:solidFill>
                  <a:srgbClr val="008000"/>
                </a:solidFill>
              </a:rPr>
              <a:t>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60" y="1171314"/>
            <a:ext cx="2714625" cy="1743075"/>
          </a:xfrm>
          <a:prstGeom prst="rect">
            <a:avLst/>
          </a:prstGeom>
        </p:spPr>
      </p:pic>
      <p:sp>
        <p:nvSpPr>
          <p:cNvPr id="7" name="Rectangle 6"/>
          <p:cNvSpPr/>
          <p:nvPr/>
        </p:nvSpPr>
        <p:spPr>
          <a:xfrm>
            <a:off x="2839669" y="4481831"/>
            <a:ext cx="5341979" cy="800219"/>
          </a:xfrm>
          <a:prstGeom prst="rect">
            <a:avLst/>
          </a:prstGeom>
        </p:spPr>
        <p:txBody>
          <a:bodyPr wrap="square">
            <a:spAutoFit/>
          </a:bodyPr>
          <a:lstStyle/>
          <a:p>
            <a:pPr algn="ctr"/>
            <a:r>
              <a:rPr lang="fr-FR" sz="1200" dirty="0">
                <a:solidFill>
                  <a:srgbClr val="008000"/>
                </a:solidFill>
              </a:rPr>
              <a:t>↑ </a:t>
            </a:r>
            <a:r>
              <a:rPr lang="fr-FR" sz="1200" b="1" dirty="0">
                <a:solidFill>
                  <a:srgbClr val="008000"/>
                </a:solidFill>
              </a:rPr>
              <a:t>Plan de la pépinière</a:t>
            </a:r>
            <a:r>
              <a:rPr lang="fr-FR" sz="1200" dirty="0">
                <a:solidFill>
                  <a:srgbClr val="008000"/>
                </a:solidFill>
              </a:rPr>
              <a:t>. </a:t>
            </a:r>
            <a:r>
              <a:rPr lang="fr-FR" sz="1200" i="1" dirty="0">
                <a:solidFill>
                  <a:srgbClr val="008000"/>
                </a:solidFill>
              </a:rPr>
              <a:t>Commentaires</a:t>
            </a:r>
            <a:r>
              <a:rPr lang="fr-FR" sz="1200" dirty="0">
                <a:solidFill>
                  <a:srgbClr val="008000"/>
                </a:solidFill>
              </a:rPr>
              <a:t> : a) connexions à la crique (ou au ruisseau), b) lits / planches de la pépinière, c) canal d’irrigation et d) canal d’évacuation ou de drainage.  </a:t>
            </a:r>
            <a:r>
              <a:rPr lang="fr-FR" sz="1000" dirty="0">
                <a:solidFill>
                  <a:srgbClr val="008000"/>
                </a:solidFill>
              </a:rPr>
              <a:t>Source : </a:t>
            </a:r>
            <a:r>
              <a:rPr lang="fr-FR" sz="1000" dirty="0">
                <a:solidFill>
                  <a:srgbClr val="008000"/>
                </a:solidFill>
                <a:hlinkClick r:id="rId2"/>
              </a:rPr>
              <a:t>http://www.drcsc.org/VET/library/Nursery/Mangrove_Nursery_manual_HR.pdf</a:t>
            </a:r>
            <a:r>
              <a:rPr lang="fr-FR" sz="1000" dirty="0">
                <a:solidFill>
                  <a:srgbClr val="008000"/>
                </a:solidFill>
              </a:rPr>
              <a:t>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542" y="1083850"/>
            <a:ext cx="3742037" cy="3477730"/>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2420211823"/>
              </p:ext>
            </p:extLst>
          </p:nvPr>
        </p:nvGraphicFramePr>
        <p:xfrm>
          <a:off x="7174764" y="1126882"/>
          <a:ext cx="4528945" cy="2833245"/>
        </p:xfrm>
        <a:graphic>
          <a:graphicData uri="http://schemas.openxmlformats.org/drawingml/2006/table">
            <a:tbl>
              <a:tblPr>
                <a:tableStyleId>{5C22544A-7EE6-4342-B048-85BDC9FD1C3A}</a:tableStyleId>
              </a:tblPr>
              <a:tblGrid>
                <a:gridCol w="2198905">
                  <a:extLst>
                    <a:ext uri="{9D8B030D-6E8A-4147-A177-3AD203B41FA5}">
                      <a16:colId xmlns:a16="http://schemas.microsoft.com/office/drawing/2014/main" val="20000"/>
                    </a:ext>
                  </a:extLst>
                </a:gridCol>
                <a:gridCol w="1197804">
                  <a:extLst>
                    <a:ext uri="{9D8B030D-6E8A-4147-A177-3AD203B41FA5}">
                      <a16:colId xmlns:a16="http://schemas.microsoft.com/office/drawing/2014/main" val="20001"/>
                    </a:ext>
                  </a:extLst>
                </a:gridCol>
                <a:gridCol w="1132236">
                  <a:extLst>
                    <a:ext uri="{9D8B030D-6E8A-4147-A177-3AD203B41FA5}">
                      <a16:colId xmlns:a16="http://schemas.microsoft.com/office/drawing/2014/main" val="20002"/>
                    </a:ext>
                  </a:extLst>
                </a:gridCol>
              </a:tblGrid>
              <a:tr h="324640">
                <a:tc>
                  <a:txBody>
                    <a:bodyPr/>
                    <a:lstStyle/>
                    <a:p>
                      <a:pPr marL="88265" eaLnBrk="0" fontAlgn="base" hangingPunct="0">
                        <a:lnSpc>
                          <a:spcPts val="1075"/>
                        </a:lnSpc>
                        <a:spcBef>
                          <a:spcPts val="1210"/>
                        </a:spcBef>
                        <a:spcAft>
                          <a:spcPts val="1025"/>
                        </a:spcAft>
                      </a:pPr>
                      <a:r>
                        <a:rPr lang="fr-FR" sz="900" spc="-20" dirty="0">
                          <a:effectLst/>
                        </a:rPr>
                        <a:t>Espèces</a:t>
                      </a:r>
                      <a:r>
                        <a:rPr lang="fr-FR" sz="900" spc="-20" baseline="0" dirty="0">
                          <a:effectLst/>
                        </a:rPr>
                        <a:t> de la m</a:t>
                      </a:r>
                      <a:r>
                        <a:rPr lang="fr-FR" sz="900" spc="-20" dirty="0">
                          <a:effectLst/>
                        </a:rPr>
                        <a:t>angrove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68580" marR="457200" eaLnBrk="0" fontAlgn="base" hangingPunct="0">
                        <a:lnSpc>
                          <a:spcPts val="1040"/>
                        </a:lnSpc>
                        <a:spcBef>
                          <a:spcPts val="1230"/>
                        </a:spcBef>
                        <a:spcAft>
                          <a:spcPts val="0"/>
                        </a:spcAft>
                      </a:pPr>
                      <a:r>
                        <a:rPr lang="fr-FR" sz="900" spc="-30" dirty="0">
                          <a:effectLst/>
                        </a:rPr>
                        <a:t>Matériel de</a:t>
                      </a:r>
                      <a:r>
                        <a:rPr lang="fr-FR" sz="900" spc="-30" baseline="0" dirty="0">
                          <a:effectLst/>
                        </a:rPr>
                        <a:t> plantation</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60960" eaLnBrk="0" fontAlgn="base" hangingPunct="0">
                        <a:lnSpc>
                          <a:spcPts val="1075"/>
                        </a:lnSpc>
                        <a:spcBef>
                          <a:spcPts val="1210"/>
                        </a:spcBef>
                        <a:spcAft>
                          <a:spcPts val="1025"/>
                        </a:spcAft>
                      </a:pPr>
                      <a:r>
                        <a:rPr lang="fr-FR" sz="900" spc="-25" dirty="0">
                          <a:effectLst/>
                        </a:rPr>
                        <a:t>Usage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71616">
                <a:tc>
                  <a:txBody>
                    <a:bodyPr/>
                    <a:lstStyle/>
                    <a:p>
                      <a:pPr marL="88265" eaLnBrk="0" fontAlgn="base" hangingPunct="0">
                        <a:lnSpc>
                          <a:spcPts val="1055"/>
                        </a:lnSpc>
                        <a:spcAft>
                          <a:spcPts val="1015"/>
                        </a:spcAft>
                      </a:pPr>
                      <a:r>
                        <a:rPr lang="fr-FR" sz="900" i="1" spc="-15" dirty="0" err="1">
                          <a:effectLst/>
                        </a:rPr>
                        <a:t>Avicennia</a:t>
                      </a:r>
                      <a:r>
                        <a:rPr lang="fr-FR" sz="900" i="1" spc="-15" dirty="0">
                          <a:effectLst/>
                        </a:rPr>
                        <a:t> marina </a:t>
                      </a:r>
                      <a:r>
                        <a:rPr lang="fr-FR" sz="900" spc="-15" dirty="0">
                          <a:effectLst/>
                        </a:rPr>
                        <a:t>(</a:t>
                      </a:r>
                      <a:r>
                        <a:rPr lang="fr-FR" sz="900" spc="-15" dirty="0" err="1">
                          <a:effectLst/>
                        </a:rPr>
                        <a:t>Forsk</a:t>
                      </a:r>
                      <a:r>
                        <a:rPr lang="fr-FR" sz="900" spc="-15" dirty="0">
                          <a:effectLst/>
                        </a:rPr>
                        <a:t>.) </a:t>
                      </a:r>
                      <a:r>
                        <a:rPr lang="fr-FR" sz="900" spc="-15" dirty="0" err="1">
                          <a:effectLst/>
                        </a:rPr>
                        <a:t>Vierh</a:t>
                      </a:r>
                      <a:r>
                        <a:rPr lang="fr-FR" sz="900" spc="-15"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15"/>
                        </a:spcAft>
                      </a:pPr>
                      <a:r>
                        <a:rPr lang="fr-FR" sz="900" spc="-20">
                          <a:effectLst/>
                        </a:rPr>
                        <a:t>Fruits</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40"/>
                        </a:lnSpc>
                        <a:spcAft>
                          <a:spcPts val="0"/>
                        </a:spcAft>
                      </a:pPr>
                      <a:r>
                        <a:rPr lang="fr-FR" sz="900" dirty="0">
                          <a:effectLst/>
                        </a:rPr>
                        <a:t>plantation dans les zones dégradées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157">
                <a:tc>
                  <a:txBody>
                    <a:bodyPr/>
                    <a:lstStyle/>
                    <a:p>
                      <a:pPr marL="88265" eaLnBrk="0" fontAlgn="base" hangingPunct="0">
                        <a:lnSpc>
                          <a:spcPts val="1055"/>
                        </a:lnSpc>
                        <a:spcAft>
                          <a:spcPts val="1090"/>
                        </a:spcAft>
                      </a:pPr>
                      <a:r>
                        <a:rPr lang="fr-FR" sz="900" i="1" spc="-15" dirty="0" err="1">
                          <a:effectLst/>
                        </a:rPr>
                        <a:t>Avicennia</a:t>
                      </a:r>
                      <a:r>
                        <a:rPr lang="fr-FR" sz="900" i="1" spc="-15" dirty="0">
                          <a:effectLst/>
                        </a:rPr>
                        <a:t> </a:t>
                      </a:r>
                      <a:r>
                        <a:rPr lang="fr-FR" sz="900" spc="-15" dirty="0">
                          <a:effectLst/>
                        </a:rPr>
                        <a:t> </a:t>
                      </a:r>
                      <a:r>
                        <a:rPr lang="fr-FR" sz="900" i="1" spc="-15" dirty="0" err="1">
                          <a:effectLst/>
                        </a:rPr>
                        <a:t>officinalis</a:t>
                      </a:r>
                      <a:r>
                        <a:rPr lang="fr-FR" sz="900" spc="-15" dirty="0">
                          <a:effectLst/>
                        </a:rPr>
                        <a:t> L.</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65"/>
                        </a:spcAft>
                      </a:pPr>
                      <a:r>
                        <a:rPr lang="fr-FR" sz="900" spc="-20" dirty="0">
                          <a:effectLst/>
                        </a:rPr>
                        <a:t>Fruits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55"/>
                        </a:lnSpc>
                        <a:spcAft>
                          <a:spcPts val="5"/>
                        </a:spcAft>
                      </a:pPr>
                      <a:r>
                        <a:rPr lang="fr-FR" sz="900" dirty="0">
                          <a:effectLst/>
                        </a:rPr>
                        <a:t>plantation dans les zones dégradées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796">
                <a:tc>
                  <a:txBody>
                    <a:bodyPr/>
                    <a:lstStyle/>
                    <a:p>
                      <a:pPr marL="88265" eaLnBrk="0" fontAlgn="base" hangingPunct="0">
                        <a:lnSpc>
                          <a:spcPts val="1055"/>
                        </a:lnSpc>
                        <a:spcAft>
                          <a:spcPts val="1045"/>
                        </a:spcAft>
                      </a:pPr>
                      <a:r>
                        <a:rPr lang="fr-FR" sz="900" i="1" spc="-20" dirty="0" err="1">
                          <a:effectLst/>
                        </a:rPr>
                        <a:t>Excoecaria</a:t>
                      </a:r>
                      <a:r>
                        <a:rPr lang="fr-FR" sz="900" i="1" spc="-20" dirty="0">
                          <a:effectLst/>
                        </a:rPr>
                        <a:t> </a:t>
                      </a:r>
                      <a:r>
                        <a:rPr lang="fr-FR" sz="900" i="1" spc="-20" dirty="0" err="1">
                          <a:effectLst/>
                        </a:rPr>
                        <a:t>agallocha</a:t>
                      </a:r>
                      <a:r>
                        <a:rPr lang="fr-FR" sz="900" i="1" spc="-20" dirty="0">
                          <a:effectLst/>
                        </a:rPr>
                        <a:t> </a:t>
                      </a:r>
                      <a:r>
                        <a:rPr lang="fr-FR" sz="900" spc="-20" dirty="0">
                          <a:effectLst/>
                        </a:rPr>
                        <a:t>L.</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65"/>
                        </a:spcAft>
                      </a:pPr>
                      <a:r>
                        <a:rPr lang="fr-FR" sz="900" spc="-15" dirty="0">
                          <a:effectLst/>
                        </a:rPr>
                        <a:t>Jeunes plants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55"/>
                        </a:lnSpc>
                        <a:spcAft>
                          <a:spcPts val="5"/>
                        </a:spcAft>
                      </a:pPr>
                      <a:r>
                        <a:rPr lang="fr-FR" sz="900" dirty="0">
                          <a:effectLst/>
                        </a:rPr>
                        <a:t>plantation dans les zones dégradées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796">
                <a:tc>
                  <a:txBody>
                    <a:bodyPr/>
                    <a:lstStyle/>
                    <a:p>
                      <a:pPr marL="91440" marR="342900" eaLnBrk="0" fontAlgn="base" hangingPunct="0">
                        <a:lnSpc>
                          <a:spcPts val="1055"/>
                        </a:lnSpc>
                        <a:spcAft>
                          <a:spcPts val="5"/>
                        </a:spcAft>
                      </a:pPr>
                      <a:r>
                        <a:rPr lang="fr-FR" sz="900" i="1" dirty="0" err="1">
                          <a:effectLst/>
                        </a:rPr>
                        <a:t>Aegiceras</a:t>
                      </a:r>
                      <a:r>
                        <a:rPr lang="fr-FR" sz="900" i="1" dirty="0">
                          <a:effectLst/>
                        </a:rPr>
                        <a:t> </a:t>
                      </a:r>
                      <a:r>
                        <a:rPr lang="fr-FR" sz="900" i="1" dirty="0" err="1">
                          <a:effectLst/>
                        </a:rPr>
                        <a:t>comiculatum</a:t>
                      </a:r>
                      <a:r>
                        <a:rPr lang="fr-FR" sz="900" i="1" dirty="0">
                          <a:effectLst/>
                        </a:rPr>
                        <a:t> </a:t>
                      </a:r>
                      <a:r>
                        <a:rPr lang="fr-FR" sz="900" dirty="0">
                          <a:effectLst/>
                        </a:rPr>
                        <a:t>(L.) </a:t>
                      </a:r>
                      <a:r>
                        <a:rPr lang="fr-FR" sz="900" dirty="0" err="1">
                          <a:effectLst/>
                        </a:rPr>
                        <a:t>Blanto</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15"/>
                        </a:spcAft>
                      </a:pPr>
                      <a:r>
                        <a:rPr lang="fr-FR" sz="900" spc="-20" dirty="0">
                          <a:effectLst/>
                        </a:rPr>
                        <a:t>Propagules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10"/>
                        </a:lnSpc>
                        <a:spcAft>
                          <a:spcPts val="5"/>
                        </a:spcAft>
                      </a:pPr>
                      <a:r>
                        <a:rPr lang="fr-FR" sz="900" dirty="0">
                          <a:effectLst/>
                        </a:rPr>
                        <a:t>plantation dans les zones dégradées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4796">
                <a:tc>
                  <a:txBody>
                    <a:bodyPr/>
                    <a:lstStyle/>
                    <a:p>
                      <a:pPr marL="91440" eaLnBrk="0" fontAlgn="base" hangingPunct="0">
                        <a:lnSpc>
                          <a:spcPts val="1055"/>
                        </a:lnSpc>
                        <a:spcAft>
                          <a:spcPts val="5"/>
                        </a:spcAft>
                      </a:pPr>
                      <a:r>
                        <a:rPr lang="fr-FR" sz="900" i="1" dirty="0" err="1">
                          <a:effectLst/>
                        </a:rPr>
                        <a:t>Bruguiera</a:t>
                      </a:r>
                      <a:r>
                        <a:rPr lang="fr-FR" sz="900" i="1" dirty="0">
                          <a:effectLst/>
                        </a:rPr>
                        <a:t> </a:t>
                      </a:r>
                      <a:r>
                        <a:rPr lang="fr-FR" sz="900" i="1" dirty="0" err="1">
                          <a:effectLst/>
                        </a:rPr>
                        <a:t>gymnorrhiza</a:t>
                      </a:r>
                      <a:r>
                        <a:rPr lang="fr-FR" sz="900" i="1" dirty="0">
                          <a:effectLst/>
                        </a:rPr>
                        <a:t> </a:t>
                      </a:r>
                      <a:r>
                        <a:rPr lang="fr-FR" sz="900" dirty="0">
                          <a:effectLst/>
                        </a:rPr>
                        <a:t>(L.) Savigny</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65"/>
                        </a:spcAft>
                      </a:pPr>
                      <a:r>
                        <a:rPr lang="fr-FR" sz="900" spc="-20" dirty="0">
                          <a:effectLst/>
                        </a:rPr>
                        <a:t>Propagules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55"/>
                        </a:lnSpc>
                        <a:spcAft>
                          <a:spcPts val="5"/>
                        </a:spcAft>
                      </a:pPr>
                      <a:r>
                        <a:rPr lang="fr-FR" sz="900" dirty="0">
                          <a:effectLst/>
                        </a:rPr>
                        <a:t>plantation pour la diversité génétique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796">
                <a:tc>
                  <a:txBody>
                    <a:bodyPr/>
                    <a:lstStyle/>
                    <a:p>
                      <a:pPr marL="88265" eaLnBrk="0" fontAlgn="base" hangingPunct="0">
                        <a:lnSpc>
                          <a:spcPts val="1055"/>
                        </a:lnSpc>
                        <a:spcAft>
                          <a:spcPts val="1045"/>
                        </a:spcAft>
                      </a:pPr>
                      <a:r>
                        <a:rPr lang="fr-FR" sz="900" i="1" spc="-20" dirty="0">
                          <a:effectLst/>
                        </a:rPr>
                        <a:t>Rhizophora </a:t>
                      </a:r>
                      <a:r>
                        <a:rPr lang="fr-FR" sz="900" i="1" spc="-20" dirty="0" err="1">
                          <a:effectLst/>
                        </a:rPr>
                        <a:t>apiculata</a:t>
                      </a:r>
                      <a:r>
                        <a:rPr lang="fr-FR" sz="900" i="1" spc="-20" dirty="0">
                          <a:effectLst/>
                        </a:rPr>
                        <a:t> </a:t>
                      </a:r>
                      <a:r>
                        <a:rPr lang="fr-FR" sz="900" spc="-20" dirty="0">
                          <a:effectLst/>
                        </a:rPr>
                        <a:t>BI.</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15"/>
                        </a:spcAft>
                      </a:pPr>
                      <a:r>
                        <a:rPr lang="fr-FR" sz="900" spc="-20" dirty="0">
                          <a:effectLst/>
                        </a:rPr>
                        <a:t>Propagules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10"/>
                        </a:lnSpc>
                        <a:spcAft>
                          <a:spcPts val="5"/>
                        </a:spcAft>
                      </a:pPr>
                      <a:r>
                        <a:rPr lang="fr-FR" sz="900" dirty="0">
                          <a:effectLst/>
                        </a:rPr>
                        <a:t>plantation pour la diversité génétique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7977">
                <a:tc>
                  <a:txBody>
                    <a:bodyPr/>
                    <a:lstStyle/>
                    <a:p>
                      <a:pPr marL="88265" eaLnBrk="0" fontAlgn="base" hangingPunct="0">
                        <a:lnSpc>
                          <a:spcPts val="1055"/>
                        </a:lnSpc>
                        <a:spcAft>
                          <a:spcPts val="1045"/>
                        </a:spcAft>
                      </a:pPr>
                      <a:r>
                        <a:rPr lang="fr-FR" sz="900" i="1" spc="-20" dirty="0">
                          <a:effectLst/>
                        </a:rPr>
                        <a:t>Rhizophora </a:t>
                      </a:r>
                      <a:r>
                        <a:rPr lang="fr-FR" sz="900" spc="-20" dirty="0">
                          <a:effectLst/>
                        </a:rPr>
                        <a:t> </a:t>
                      </a:r>
                      <a:r>
                        <a:rPr lang="fr-FR" sz="900" i="1" spc="-20" dirty="0" err="1">
                          <a:effectLst/>
                        </a:rPr>
                        <a:t>mucronata</a:t>
                      </a:r>
                      <a:r>
                        <a:rPr lang="fr-FR" sz="900" spc="-20" dirty="0">
                          <a:effectLst/>
                        </a:rPr>
                        <a:t> </a:t>
                      </a:r>
                      <a:r>
                        <a:rPr lang="fr-FR" sz="900" spc="-20" dirty="0" err="1">
                          <a:effectLst/>
                        </a:rPr>
                        <a:t>Lamk</a:t>
                      </a:r>
                      <a:r>
                        <a:rPr lang="fr-FR" sz="900" spc="-20"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15"/>
                        </a:spcAft>
                      </a:pPr>
                      <a:r>
                        <a:rPr lang="fr-FR" sz="900" spc="-20" dirty="0">
                          <a:effectLst/>
                        </a:rPr>
                        <a:t>Propagules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40"/>
                        </a:lnSpc>
                        <a:spcAft>
                          <a:spcPts val="0"/>
                        </a:spcAft>
                      </a:pPr>
                      <a:r>
                        <a:rPr lang="fr-FR" sz="900" dirty="0">
                          <a:effectLst/>
                        </a:rPr>
                        <a:t>plantation pour la diversité génétique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4415">
                <a:tc>
                  <a:txBody>
                    <a:bodyPr/>
                    <a:lstStyle/>
                    <a:p>
                      <a:pPr marL="88265" eaLnBrk="0" fontAlgn="base" hangingPunct="0">
                        <a:lnSpc>
                          <a:spcPts val="1055"/>
                        </a:lnSpc>
                        <a:spcAft>
                          <a:spcPts val="1040"/>
                        </a:spcAft>
                      </a:pPr>
                      <a:r>
                        <a:rPr lang="fr-FR" sz="900" i="1" spc="-20" dirty="0" err="1">
                          <a:effectLst/>
                        </a:rPr>
                        <a:t>Sonneratia</a:t>
                      </a:r>
                      <a:r>
                        <a:rPr lang="fr-FR" sz="900" i="1" spc="-20" dirty="0">
                          <a:effectLst/>
                        </a:rPr>
                        <a:t> </a:t>
                      </a:r>
                      <a:r>
                        <a:rPr lang="fr-FR" sz="900" i="1" spc="-20" dirty="0" err="1">
                          <a:effectLst/>
                        </a:rPr>
                        <a:t>apetala</a:t>
                      </a:r>
                      <a:r>
                        <a:rPr lang="fr-FR" sz="900" i="1" spc="-20" dirty="0">
                          <a:effectLst/>
                        </a:rPr>
                        <a:t> </a:t>
                      </a:r>
                      <a:r>
                        <a:rPr lang="fr-FR" sz="900" spc="-20" dirty="0" err="1">
                          <a:effectLst/>
                        </a:rPr>
                        <a:t>Buch</a:t>
                      </a:r>
                      <a:r>
                        <a:rPr lang="fr-FR" sz="900" spc="-20" dirty="0">
                          <a:effectLst/>
                        </a:rPr>
                        <a:t>.-Ham.</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040"/>
                        </a:spcAft>
                      </a:pPr>
                      <a:r>
                        <a:rPr lang="fr-FR" sz="900" spc="-20" dirty="0">
                          <a:effectLst/>
                        </a:rPr>
                        <a:t>graines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50"/>
                        </a:lnSpc>
                        <a:spcAft>
                          <a:spcPts val="0"/>
                        </a:spcAft>
                      </a:pPr>
                      <a:r>
                        <a:rPr lang="fr-FR" sz="900" dirty="0">
                          <a:effectLst/>
                        </a:rPr>
                        <a:t>plantation pour la diversité génétique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063">
                <a:tc>
                  <a:txBody>
                    <a:bodyPr/>
                    <a:lstStyle/>
                    <a:p>
                      <a:pPr marL="91440" eaLnBrk="0" fontAlgn="base" hangingPunct="0">
                        <a:lnSpc>
                          <a:spcPts val="1095"/>
                        </a:lnSpc>
                        <a:spcAft>
                          <a:spcPts val="35"/>
                        </a:spcAft>
                      </a:pPr>
                      <a:r>
                        <a:rPr lang="fr-FR" sz="900" i="1" dirty="0" err="1">
                          <a:effectLst/>
                        </a:rPr>
                        <a:t>Xylocarpus</a:t>
                      </a:r>
                      <a:r>
                        <a:rPr lang="fr-FR" sz="900" i="1" dirty="0">
                          <a:effectLst/>
                        </a:rPr>
                        <a:t> </a:t>
                      </a:r>
                      <a:r>
                        <a:rPr lang="fr-FR" sz="900" i="1" dirty="0" err="1">
                          <a:effectLst/>
                        </a:rPr>
                        <a:t>moluccensis</a:t>
                      </a:r>
                      <a:r>
                        <a:rPr lang="fr-FR" sz="900" i="1" dirty="0">
                          <a:effectLst/>
                        </a:rPr>
                        <a:t> </a:t>
                      </a:r>
                      <a:r>
                        <a:rPr lang="fr-FR" sz="900" dirty="0">
                          <a:effectLst/>
                        </a:rPr>
                        <a:t>(</a:t>
                      </a:r>
                      <a:r>
                        <a:rPr lang="fr-FR" sz="900" dirty="0" err="1">
                          <a:effectLst/>
                        </a:rPr>
                        <a:t>Lamk</a:t>
                      </a:r>
                      <a:r>
                        <a:rPr lang="fr-FR" sz="900" dirty="0">
                          <a:effectLst/>
                        </a:rPr>
                        <a:t>.) </a:t>
                      </a:r>
                      <a:r>
                        <a:rPr lang="fr-FR" sz="900" dirty="0" err="1">
                          <a:effectLst/>
                        </a:rPr>
                        <a:t>M.Roem</a:t>
                      </a:r>
                      <a:r>
                        <a:rPr lang="fr-FR" sz="900"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135" eaLnBrk="0" fontAlgn="base" hangingPunct="0">
                        <a:lnSpc>
                          <a:spcPts val="1055"/>
                        </a:lnSpc>
                        <a:spcAft>
                          <a:spcPts val="1115"/>
                        </a:spcAft>
                      </a:pPr>
                      <a:r>
                        <a:rPr lang="fr-FR" sz="900" spc="-20" dirty="0">
                          <a:effectLst/>
                        </a:rPr>
                        <a:t>graines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055"/>
                        </a:lnSpc>
                        <a:spcAft>
                          <a:spcPts val="35"/>
                        </a:spcAft>
                      </a:pPr>
                      <a:r>
                        <a:rPr lang="fr-FR" sz="900" dirty="0">
                          <a:effectLst/>
                        </a:rPr>
                        <a:t>plantation pour la diversité génétique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ZoneTexte 10"/>
          <p:cNvSpPr txBox="1"/>
          <p:nvPr/>
        </p:nvSpPr>
        <p:spPr>
          <a:xfrm>
            <a:off x="6791136" y="3931571"/>
            <a:ext cx="5162976" cy="461665"/>
          </a:xfrm>
          <a:prstGeom prst="rect">
            <a:avLst/>
          </a:prstGeom>
          <a:noFill/>
        </p:spPr>
        <p:txBody>
          <a:bodyPr wrap="square" rtlCol="0">
            <a:spAutoFit/>
          </a:bodyPr>
          <a:lstStyle/>
          <a:p>
            <a:pPr algn="ctr"/>
            <a:r>
              <a:rPr lang="fr-FR" sz="1200" dirty="0">
                <a:solidFill>
                  <a:srgbClr val="008000"/>
                </a:solidFill>
              </a:rPr>
              <a:t>Détails sur les espèces de palétuviers et le matériel de plantation. Source : </a:t>
            </a:r>
            <a:r>
              <a:rPr lang="fr-FR" sz="1200" dirty="0">
                <a:solidFill>
                  <a:srgbClr val="008000"/>
                </a:solidFill>
                <a:hlinkClick r:id="rId2"/>
              </a:rPr>
              <a:t>http://www.drcsc.org/VET/library/Nursery/Mangrove_Nursery_manual_HR.pdf</a:t>
            </a:r>
            <a:r>
              <a:rPr lang="fr-FR" sz="1200" dirty="0">
                <a:solidFill>
                  <a:srgbClr val="008000"/>
                </a:solidFill>
              </a:rPr>
              <a:t> </a:t>
            </a:r>
          </a:p>
        </p:txBody>
      </p:sp>
      <p:sp>
        <p:nvSpPr>
          <p:cNvPr id="12" name="ZoneTexte 11"/>
          <p:cNvSpPr txBox="1"/>
          <p:nvPr/>
        </p:nvSpPr>
        <p:spPr>
          <a:xfrm>
            <a:off x="134801" y="5497494"/>
            <a:ext cx="2847741" cy="461665"/>
          </a:xfrm>
          <a:prstGeom prst="rect">
            <a:avLst/>
          </a:prstGeom>
          <a:noFill/>
        </p:spPr>
        <p:txBody>
          <a:bodyPr wrap="square" rtlCol="0">
            <a:spAutoFit/>
          </a:bodyPr>
          <a:lstStyle/>
          <a:p>
            <a:pPr algn="ctr"/>
            <a:r>
              <a:rPr lang="fr-FR" sz="1200" dirty="0">
                <a:solidFill>
                  <a:srgbClr val="008000"/>
                </a:solidFill>
              </a:rPr>
              <a:t>Créations des banquettes / lits / planches de la pépinière. Source : idem.</a:t>
            </a: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60" y="3887193"/>
            <a:ext cx="2571750" cy="1647825"/>
          </a:xfrm>
          <a:prstGeom prst="rect">
            <a:avLst/>
          </a:prstGeom>
        </p:spPr>
      </p:pic>
      <p:pic>
        <p:nvPicPr>
          <p:cNvPr id="14" name="Image 13"/>
          <p:cNvPicPr>
            <a:picLocks noChangeAspect="1"/>
          </p:cNvPicPr>
          <p:nvPr/>
        </p:nvPicPr>
        <p:blipFill>
          <a:blip r:embed="rId6"/>
          <a:stretch>
            <a:fillRect/>
          </a:stretch>
        </p:blipFill>
        <p:spPr>
          <a:xfrm>
            <a:off x="8292950" y="4470496"/>
            <a:ext cx="3454400" cy="2213280"/>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1008" y="5259975"/>
            <a:ext cx="3148851" cy="1498974"/>
          </a:xfrm>
          <a:prstGeom prst="rect">
            <a:avLst/>
          </a:prstGeom>
        </p:spPr>
      </p:pic>
      <p:sp>
        <p:nvSpPr>
          <p:cNvPr id="16" name="ZoneTexte 15"/>
          <p:cNvSpPr txBox="1"/>
          <p:nvPr/>
        </p:nvSpPr>
        <p:spPr>
          <a:xfrm>
            <a:off x="6539859" y="5411096"/>
            <a:ext cx="1641789" cy="646331"/>
          </a:xfrm>
          <a:prstGeom prst="rect">
            <a:avLst/>
          </a:prstGeom>
          <a:noFill/>
        </p:spPr>
        <p:txBody>
          <a:bodyPr wrap="square" rtlCol="0">
            <a:spAutoFit/>
          </a:bodyPr>
          <a:lstStyle/>
          <a:p>
            <a:pPr algn="ctr"/>
            <a:r>
              <a:rPr lang="fr-FR" sz="1200" dirty="0">
                <a:solidFill>
                  <a:srgbClr val="008000"/>
                </a:solidFill>
              </a:rPr>
              <a:t>← Préparation des lits de la pépinière →</a:t>
            </a:r>
          </a:p>
          <a:p>
            <a:pPr algn="ctr"/>
            <a:r>
              <a:rPr lang="fr-FR" sz="1200" dirty="0">
                <a:solidFill>
                  <a:srgbClr val="008000"/>
                </a:solidFill>
              </a:rPr>
              <a:t>(Source : idem).</a:t>
            </a:r>
          </a:p>
        </p:txBody>
      </p:sp>
    </p:spTree>
    <p:extLst>
      <p:ext uri="{BB962C8B-B14F-4D97-AF65-F5344CB8AC3E}">
        <p14:creationId xmlns:p14="http://schemas.microsoft.com/office/powerpoint/2010/main" val="3076373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4396" y="134676"/>
            <a:ext cx="602428" cy="309917"/>
          </a:xfrm>
        </p:spPr>
        <p:txBody>
          <a:bodyPr/>
          <a:lstStyle/>
          <a:p>
            <a:pPr>
              <a:defRPr/>
            </a:pPr>
            <a:fld id="{C5E4E61B-8B82-470A-979A-E8504A399FDB}" type="slidenum">
              <a:rPr lang="fr-FR" smtClean="0"/>
              <a:pPr>
                <a:defRPr/>
              </a:pPr>
              <a:t>39</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616328387"/>
              </p:ext>
            </p:extLst>
          </p:nvPr>
        </p:nvGraphicFramePr>
        <p:xfrm>
          <a:off x="222755" y="1209480"/>
          <a:ext cx="5212864" cy="4018739"/>
        </p:xfrm>
        <a:graphic>
          <a:graphicData uri="http://schemas.openxmlformats.org/drawingml/2006/table">
            <a:tbl>
              <a:tblPr>
                <a:tableStyleId>{5C22544A-7EE6-4342-B048-85BDC9FD1C3A}</a:tableStyleId>
              </a:tblPr>
              <a:tblGrid>
                <a:gridCol w="1207891">
                  <a:extLst>
                    <a:ext uri="{9D8B030D-6E8A-4147-A177-3AD203B41FA5}">
                      <a16:colId xmlns:a16="http://schemas.microsoft.com/office/drawing/2014/main" val="20000"/>
                    </a:ext>
                  </a:extLst>
                </a:gridCol>
                <a:gridCol w="1001024">
                  <a:extLst>
                    <a:ext uri="{9D8B030D-6E8A-4147-A177-3AD203B41FA5}">
                      <a16:colId xmlns:a16="http://schemas.microsoft.com/office/drawing/2014/main" val="20001"/>
                    </a:ext>
                  </a:extLst>
                </a:gridCol>
                <a:gridCol w="782762">
                  <a:extLst>
                    <a:ext uri="{9D8B030D-6E8A-4147-A177-3AD203B41FA5}">
                      <a16:colId xmlns:a16="http://schemas.microsoft.com/office/drawing/2014/main" val="20002"/>
                    </a:ext>
                  </a:extLst>
                </a:gridCol>
                <a:gridCol w="1080791">
                  <a:extLst>
                    <a:ext uri="{9D8B030D-6E8A-4147-A177-3AD203B41FA5}">
                      <a16:colId xmlns:a16="http://schemas.microsoft.com/office/drawing/2014/main" val="20003"/>
                    </a:ext>
                  </a:extLst>
                </a:gridCol>
                <a:gridCol w="1140396">
                  <a:extLst>
                    <a:ext uri="{9D8B030D-6E8A-4147-A177-3AD203B41FA5}">
                      <a16:colId xmlns:a16="http://schemas.microsoft.com/office/drawing/2014/main" val="20004"/>
                    </a:ext>
                  </a:extLst>
                </a:gridCol>
              </a:tblGrid>
              <a:tr h="659213">
                <a:tc>
                  <a:txBody>
                    <a:bodyPr/>
                    <a:lstStyle/>
                    <a:p>
                      <a:pPr marL="45720" marR="365760" algn="ctr" eaLnBrk="0" fontAlgn="base" hangingPunct="0">
                        <a:lnSpc>
                          <a:spcPts val="1125"/>
                        </a:lnSpc>
                        <a:spcBef>
                          <a:spcPts val="1595"/>
                        </a:spcBef>
                        <a:spcAft>
                          <a:spcPts val="1435"/>
                        </a:spcAft>
                      </a:pPr>
                      <a:r>
                        <a:rPr lang="fr-FR" sz="950" dirty="0">
                          <a:effectLst/>
                        </a:rPr>
                        <a:t>Les espèces végétales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45720" algn="ctr" eaLnBrk="0" fontAlgn="base" hangingPunct="0">
                        <a:lnSpc>
                          <a:spcPts val="1125"/>
                        </a:lnSpc>
                        <a:spcBef>
                          <a:spcPts val="1595"/>
                        </a:spcBef>
                        <a:spcAft>
                          <a:spcPts val="1435"/>
                        </a:spcAft>
                      </a:pPr>
                      <a:r>
                        <a:rPr lang="fr-FR" sz="950" dirty="0">
                          <a:effectLst/>
                        </a:rPr>
                        <a:t>Matériel</a:t>
                      </a:r>
                      <a:r>
                        <a:rPr lang="fr-FR" sz="950" baseline="0" dirty="0">
                          <a:effectLst/>
                        </a:rPr>
                        <a:t> </a:t>
                      </a:r>
                      <a:r>
                        <a:rPr lang="fr-FR" sz="950" dirty="0">
                          <a:effectLst/>
                        </a:rPr>
                        <a:t>d'ensemencement (pour les semis)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eaLnBrk="0" fontAlgn="base" hangingPunct="0">
                        <a:lnSpc>
                          <a:spcPts val="1125"/>
                        </a:lnSpc>
                        <a:spcBef>
                          <a:spcPts val="1025"/>
                        </a:spcBef>
                        <a:spcAft>
                          <a:spcPts val="880"/>
                        </a:spcAft>
                      </a:pPr>
                      <a:r>
                        <a:rPr lang="fr-FR" sz="950" dirty="0">
                          <a:effectLst/>
                        </a:rPr>
                        <a:t>Durée</a:t>
                      </a:r>
                      <a:r>
                        <a:rPr lang="fr-FR" sz="950" baseline="0" dirty="0">
                          <a:effectLst/>
                        </a:rPr>
                        <a:t> de g</a:t>
                      </a:r>
                      <a:r>
                        <a:rPr lang="fr-FR" sz="950" dirty="0">
                          <a:effectLst/>
                        </a:rPr>
                        <a:t>ermination</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45720" algn="ctr" eaLnBrk="0" fontAlgn="base" hangingPunct="0">
                        <a:lnSpc>
                          <a:spcPts val="1040"/>
                        </a:lnSpc>
                        <a:spcBef>
                          <a:spcPts val="1020"/>
                        </a:spcBef>
                        <a:spcAft>
                          <a:spcPts val="0"/>
                        </a:spcAft>
                      </a:pPr>
                      <a:r>
                        <a:rPr lang="fr-FR" sz="950" spc="-5" dirty="0">
                          <a:effectLst/>
                        </a:rPr>
                        <a:t>Pourcentage de </a:t>
                      </a:r>
                      <a:r>
                        <a:rPr lang="fr-FR" sz="950" spc="0" dirty="0">
                          <a:effectLst/>
                        </a:rPr>
                        <a:t>g</a:t>
                      </a:r>
                      <a:r>
                        <a:rPr lang="fr-FR" sz="950" dirty="0">
                          <a:effectLst/>
                        </a:rPr>
                        <a:t>erminati­on</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45720" marR="91440" algn="ctr" eaLnBrk="0" fontAlgn="base" hangingPunct="0">
                        <a:lnSpc>
                          <a:spcPts val="1125"/>
                        </a:lnSpc>
                        <a:spcBef>
                          <a:spcPts val="475"/>
                        </a:spcBef>
                        <a:spcAft>
                          <a:spcPts val="305"/>
                        </a:spcAft>
                      </a:pPr>
                      <a:r>
                        <a:rPr lang="fr-FR" sz="950" dirty="0">
                          <a:effectLst/>
                        </a:rPr>
                        <a:t>Hauteur moyenne après 8 mois (cm.)</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72733">
                <a:tc>
                  <a:txBody>
                    <a:bodyPr/>
                    <a:lstStyle/>
                    <a:p>
                      <a:pPr marL="45720" eaLnBrk="0" fontAlgn="base" hangingPunct="0">
                        <a:lnSpc>
                          <a:spcPts val="1140"/>
                        </a:lnSpc>
                        <a:spcBef>
                          <a:spcPts val="425"/>
                        </a:spcBef>
                        <a:spcAft>
                          <a:spcPts val="245"/>
                        </a:spcAft>
                      </a:pPr>
                      <a:r>
                        <a:rPr lang="fr-FR" sz="950" i="1" dirty="0" err="1">
                          <a:effectLst/>
                        </a:rPr>
                        <a:t>Avicennia</a:t>
                      </a:r>
                      <a:r>
                        <a:rPr lang="fr-FR" sz="950" i="1" dirty="0">
                          <a:effectLst/>
                        </a:rPr>
                        <a:t> </a:t>
                      </a:r>
                      <a:r>
                        <a:rPr lang="fr-FR" sz="950" i="1" dirty="0" err="1">
                          <a:effectLst/>
                        </a:rPr>
                        <a:t>officinalis</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10"/>
                        </a:spcBef>
                        <a:spcAft>
                          <a:spcPts val="835"/>
                        </a:spcAft>
                      </a:pPr>
                      <a:r>
                        <a:rPr lang="fr-FR" sz="950">
                          <a:effectLst/>
                        </a:rPr>
                        <a:t>Fruit</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835"/>
                        </a:spcAft>
                      </a:pPr>
                      <a:r>
                        <a:rPr lang="fr-FR" sz="950" dirty="0">
                          <a:effectLst/>
                        </a:rPr>
                        <a:t>6 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835"/>
                        </a:spcAft>
                      </a:pPr>
                      <a:r>
                        <a:rPr lang="fr-FR" sz="950" spc="5">
                          <a:effectLst/>
                        </a:rPr>
                        <a:t>95</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835"/>
                        </a:spcAft>
                      </a:pPr>
                      <a:r>
                        <a:rPr lang="fr-FR" sz="950" spc="5">
                          <a:effectLst/>
                        </a:rPr>
                        <a:t>75</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2733">
                <a:tc>
                  <a:txBody>
                    <a:bodyPr/>
                    <a:lstStyle/>
                    <a:p>
                      <a:pPr marL="45720" eaLnBrk="0" fontAlgn="base" hangingPunct="0">
                        <a:lnSpc>
                          <a:spcPts val="1140"/>
                        </a:lnSpc>
                        <a:spcBef>
                          <a:spcPts val="425"/>
                        </a:spcBef>
                        <a:spcAft>
                          <a:spcPts val="320"/>
                        </a:spcAft>
                      </a:pPr>
                      <a:r>
                        <a:rPr lang="fr-FR" sz="950" i="1" dirty="0" err="1">
                          <a:effectLst/>
                        </a:rPr>
                        <a:t>Avicennia</a:t>
                      </a:r>
                      <a:r>
                        <a:rPr lang="fr-FR" sz="950" i="1" dirty="0">
                          <a:effectLst/>
                        </a:rPr>
                        <a:t> marina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10"/>
                        </a:spcBef>
                        <a:spcAft>
                          <a:spcPts val="910"/>
                        </a:spcAft>
                      </a:pPr>
                      <a:r>
                        <a:rPr lang="fr-FR" sz="950" spc="-35">
                          <a:effectLst/>
                        </a:rPr>
                        <a:t>Frui t</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10"/>
                        </a:spcAft>
                      </a:pPr>
                      <a:r>
                        <a:rPr lang="fr-FR" sz="950" spc="-25" dirty="0">
                          <a:effectLst/>
                        </a:rPr>
                        <a:t>6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910"/>
                        </a:spcAft>
                      </a:pPr>
                      <a:r>
                        <a:rPr lang="fr-FR" sz="950" spc="5">
                          <a:effectLst/>
                        </a:rPr>
                        <a:t>95</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10"/>
                        </a:spcAft>
                      </a:pPr>
                      <a:r>
                        <a:rPr lang="fr-FR" sz="950" spc="5">
                          <a:effectLst/>
                        </a:rPr>
                        <a:t>75</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2733">
                <a:tc>
                  <a:txBody>
                    <a:bodyPr/>
                    <a:lstStyle/>
                    <a:p>
                      <a:pPr marL="45720" eaLnBrk="0" fontAlgn="base" hangingPunct="0">
                        <a:lnSpc>
                          <a:spcPts val="1140"/>
                        </a:lnSpc>
                        <a:spcBef>
                          <a:spcPts val="425"/>
                        </a:spcBef>
                        <a:spcAft>
                          <a:spcPts val="315"/>
                        </a:spcAft>
                      </a:pPr>
                      <a:r>
                        <a:rPr lang="fr-FR" sz="950" i="1" dirty="0" err="1">
                          <a:effectLst/>
                        </a:rPr>
                        <a:t>Excoecaria</a:t>
                      </a:r>
                      <a:r>
                        <a:rPr lang="fr-FR" sz="950" i="1" dirty="0">
                          <a:effectLst/>
                        </a:rPr>
                        <a:t> </a:t>
                      </a:r>
                      <a:r>
                        <a:rPr lang="fr-FR" sz="950" i="1" dirty="0" err="1">
                          <a:effectLst/>
                        </a:rPr>
                        <a:t>agallocha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30"/>
                        </a:lnSpc>
                        <a:spcBef>
                          <a:spcPts val="405"/>
                        </a:spcBef>
                        <a:spcAft>
                          <a:spcPts val="355"/>
                        </a:spcAft>
                      </a:pPr>
                      <a:r>
                        <a:rPr lang="fr-FR" sz="950" dirty="0">
                          <a:effectLst/>
                        </a:rPr>
                        <a:t>jeunes plantules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300"/>
                        </a:lnSpc>
                        <a:spcBef>
                          <a:spcPts val="815"/>
                        </a:spcBef>
                        <a:spcAft>
                          <a:spcPts val="905"/>
                        </a:spcAft>
                      </a:pPr>
                      <a:r>
                        <a:rPr lang="fr-FR" sz="950">
                          <a:effectLst/>
                        </a:rPr>
                        <a:t>-</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905"/>
                        </a:spcAft>
                      </a:pPr>
                      <a:r>
                        <a:rPr lang="fr-FR" sz="950" spc="-5" dirty="0">
                          <a:effectLst/>
                        </a:rPr>
                        <a:t>60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05"/>
                        </a:spcAft>
                      </a:pPr>
                      <a:r>
                        <a:rPr lang="fr-FR" sz="950">
                          <a:effectLst/>
                        </a:rPr>
                        <a:t>60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2733">
                <a:tc>
                  <a:txBody>
                    <a:bodyPr/>
                    <a:lstStyle/>
                    <a:p>
                      <a:pPr marL="45720" eaLnBrk="0" fontAlgn="base" hangingPunct="0">
                        <a:lnSpc>
                          <a:spcPts val="1140"/>
                        </a:lnSpc>
                        <a:spcBef>
                          <a:spcPts val="420"/>
                        </a:spcBef>
                        <a:spcAft>
                          <a:spcPts val="320"/>
                        </a:spcAft>
                      </a:pPr>
                      <a:r>
                        <a:rPr lang="fr-FR" sz="950" i="1" dirty="0" err="1">
                          <a:effectLst/>
                        </a:rPr>
                        <a:t>Aegiceras</a:t>
                      </a:r>
                      <a:r>
                        <a:rPr lang="fr-FR" sz="950" i="1" dirty="0">
                          <a:effectLst/>
                        </a:rPr>
                        <a:t> </a:t>
                      </a:r>
                      <a:r>
                        <a:rPr lang="fr-FR" sz="950" i="1" dirty="0" err="1">
                          <a:effectLst/>
                        </a:rPr>
                        <a:t>corniculatum</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05"/>
                        </a:spcBef>
                        <a:spcAft>
                          <a:spcPts val="910"/>
                        </a:spcAft>
                      </a:pPr>
                      <a:r>
                        <a:rPr lang="fr-FR" sz="950">
                          <a:effectLst/>
                        </a:rPr>
                        <a:t>Fruit</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910"/>
                        </a:spcAft>
                      </a:pPr>
                      <a:r>
                        <a:rPr lang="fr-FR" sz="950" spc="5" dirty="0">
                          <a:effectLst/>
                        </a:rPr>
                        <a:t>35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05"/>
                        </a:spcBef>
                        <a:spcAft>
                          <a:spcPts val="910"/>
                        </a:spcAft>
                      </a:pPr>
                      <a:r>
                        <a:rPr lang="fr-FR" sz="950" dirty="0">
                          <a:effectLst/>
                        </a:rPr>
                        <a:t>80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910"/>
                        </a:spcAft>
                      </a:pPr>
                      <a:r>
                        <a:rPr lang="fr-FR" sz="950">
                          <a:effectLst/>
                        </a:rPr>
                        <a:t>70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117">
                <a:tc>
                  <a:txBody>
                    <a:bodyPr/>
                    <a:lstStyle/>
                    <a:p>
                      <a:pPr marL="45720" eaLnBrk="0" fontAlgn="base" hangingPunct="0">
                        <a:lnSpc>
                          <a:spcPts val="1140"/>
                        </a:lnSpc>
                        <a:spcBef>
                          <a:spcPts val="420"/>
                        </a:spcBef>
                        <a:spcAft>
                          <a:spcPts val="250"/>
                        </a:spcAft>
                      </a:pPr>
                      <a:r>
                        <a:rPr lang="fr-FR" sz="950" i="1" dirty="0" err="1">
                          <a:effectLst/>
                        </a:rPr>
                        <a:t>Sonneratia</a:t>
                      </a:r>
                      <a:r>
                        <a:rPr lang="fr-FR" sz="950" i="1" dirty="0">
                          <a:effectLst/>
                        </a:rPr>
                        <a:t> </a:t>
                      </a:r>
                      <a:r>
                        <a:rPr lang="fr-FR" sz="950" i="1" dirty="0" err="1">
                          <a:effectLst/>
                        </a:rPr>
                        <a:t>apetala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05"/>
                        </a:spcBef>
                        <a:spcAft>
                          <a:spcPts val="840"/>
                        </a:spcAft>
                      </a:pPr>
                      <a:r>
                        <a:rPr lang="fr-FR" sz="950" spc="5" dirty="0">
                          <a:effectLst/>
                        </a:rPr>
                        <a:t>semences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840"/>
                        </a:spcAft>
                      </a:pPr>
                      <a:r>
                        <a:rPr lang="fr-FR" sz="950" spc="5" dirty="0">
                          <a:effectLst/>
                        </a:rPr>
                        <a:t>30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05"/>
                        </a:spcBef>
                        <a:spcAft>
                          <a:spcPts val="840"/>
                        </a:spcAft>
                      </a:pPr>
                      <a:r>
                        <a:rPr lang="fr-FR" sz="950" spc="-5">
                          <a:effectLst/>
                        </a:rPr>
                        <a:t>20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840"/>
                        </a:spcAft>
                      </a:pPr>
                      <a:r>
                        <a:rPr lang="fr-FR" sz="950" dirty="0">
                          <a:effectLst/>
                        </a:rPr>
                        <a:t>80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2733">
                <a:tc>
                  <a:txBody>
                    <a:bodyPr/>
                    <a:lstStyle/>
                    <a:p>
                      <a:pPr marL="45720" eaLnBrk="0" fontAlgn="base" hangingPunct="0">
                        <a:lnSpc>
                          <a:spcPts val="1140"/>
                        </a:lnSpc>
                        <a:spcBef>
                          <a:spcPts val="425"/>
                        </a:spcBef>
                        <a:spcAft>
                          <a:spcPts val="245"/>
                        </a:spcAft>
                      </a:pPr>
                      <a:r>
                        <a:rPr lang="fr-FR" sz="950" i="1" dirty="0" err="1">
                          <a:effectLst/>
                        </a:rPr>
                        <a:t>Xylocarpus</a:t>
                      </a:r>
                      <a:r>
                        <a:rPr lang="fr-FR" sz="950" i="1" dirty="0">
                          <a:effectLst/>
                        </a:rPr>
                        <a:t> </a:t>
                      </a:r>
                      <a:r>
                        <a:rPr lang="fr-FR" sz="950" i="1" dirty="0" err="1">
                          <a:effectLst/>
                        </a:rPr>
                        <a:t>molluccensis</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10"/>
                        </a:spcBef>
                        <a:spcAft>
                          <a:spcPts val="835"/>
                        </a:spcAft>
                      </a:pPr>
                      <a:r>
                        <a:rPr lang="fr-FR" sz="950" spc="5" dirty="0">
                          <a:effectLst/>
                        </a:rPr>
                        <a:t>semences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835"/>
                        </a:spcAft>
                      </a:pPr>
                      <a:r>
                        <a:rPr lang="fr-FR" sz="950" spc="5" dirty="0">
                          <a:effectLst/>
                        </a:rPr>
                        <a:t>20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835"/>
                        </a:spcAft>
                      </a:pPr>
                      <a:r>
                        <a:rPr lang="fr-FR" sz="950">
                          <a:effectLst/>
                        </a:rPr>
                        <a:t>90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835"/>
                        </a:spcAft>
                      </a:pPr>
                      <a:r>
                        <a:rPr lang="fr-FR" sz="950" dirty="0">
                          <a:effectLst/>
                        </a:rPr>
                        <a:t>80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2733">
                <a:tc>
                  <a:txBody>
                    <a:bodyPr/>
                    <a:lstStyle/>
                    <a:p>
                      <a:pPr marL="45720" eaLnBrk="0" fontAlgn="base" hangingPunct="0">
                        <a:lnSpc>
                          <a:spcPts val="1140"/>
                        </a:lnSpc>
                        <a:spcBef>
                          <a:spcPts val="425"/>
                        </a:spcBef>
                        <a:spcAft>
                          <a:spcPts val="320"/>
                        </a:spcAft>
                      </a:pPr>
                      <a:r>
                        <a:rPr lang="fr-FR" sz="950" i="1" dirty="0" err="1">
                          <a:effectLst/>
                        </a:rPr>
                        <a:t>Bruguiera</a:t>
                      </a:r>
                      <a:r>
                        <a:rPr lang="fr-FR" sz="950" i="1" dirty="0">
                          <a:effectLst/>
                        </a:rPr>
                        <a:t> </a:t>
                      </a:r>
                      <a:r>
                        <a:rPr lang="fr-FR" sz="950" i="1" dirty="0" err="1">
                          <a:effectLst/>
                        </a:rPr>
                        <a:t>gymnorrhiza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10"/>
                        </a:spcBef>
                        <a:spcAft>
                          <a:spcPts val="910"/>
                        </a:spcAft>
                      </a:pPr>
                      <a:r>
                        <a:rPr lang="fr-FR" sz="950" spc="-20" dirty="0">
                          <a:effectLst/>
                        </a:rPr>
                        <a:t>Propagule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10"/>
                        </a:spcAft>
                      </a:pPr>
                      <a:r>
                        <a:rPr lang="fr-FR" sz="950" spc="5" dirty="0">
                          <a:effectLst/>
                        </a:rPr>
                        <a:t>35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910"/>
                        </a:spcAft>
                      </a:pPr>
                      <a:r>
                        <a:rPr lang="fr-FR" sz="950" spc="-10">
                          <a:effectLst/>
                        </a:rPr>
                        <a:t>100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10"/>
                        </a:spcAft>
                      </a:pPr>
                      <a:r>
                        <a:rPr lang="fr-FR" sz="950" dirty="0">
                          <a:effectLst/>
                        </a:rPr>
                        <a:t>60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733">
                <a:tc>
                  <a:txBody>
                    <a:bodyPr/>
                    <a:lstStyle/>
                    <a:p>
                      <a:pPr marL="45720" eaLnBrk="0" fontAlgn="base" hangingPunct="0">
                        <a:lnSpc>
                          <a:spcPts val="1140"/>
                        </a:lnSpc>
                        <a:spcBef>
                          <a:spcPts val="425"/>
                        </a:spcBef>
                        <a:spcAft>
                          <a:spcPts val="315"/>
                        </a:spcAft>
                      </a:pPr>
                      <a:r>
                        <a:rPr lang="fr-FR" sz="950" i="1" dirty="0">
                          <a:effectLst/>
                        </a:rPr>
                        <a:t>Rhizophora </a:t>
                      </a:r>
                      <a:r>
                        <a:rPr lang="fr-FR" sz="950" i="1" dirty="0" err="1">
                          <a:effectLst/>
                        </a:rPr>
                        <a:t>apiculata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10"/>
                        </a:spcBef>
                        <a:spcAft>
                          <a:spcPts val="905"/>
                        </a:spcAft>
                      </a:pPr>
                      <a:r>
                        <a:rPr lang="fr-FR" sz="950" spc="-20" dirty="0">
                          <a:effectLst/>
                        </a:rPr>
                        <a:t>Propagule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05"/>
                        </a:spcAft>
                      </a:pPr>
                      <a:r>
                        <a:rPr lang="fr-FR" sz="950" spc="10" dirty="0">
                          <a:effectLst/>
                        </a:rPr>
                        <a:t>40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10"/>
                        </a:spcBef>
                        <a:spcAft>
                          <a:spcPts val="905"/>
                        </a:spcAft>
                      </a:pPr>
                      <a:r>
                        <a:rPr lang="fr-FR" sz="950" spc="-10">
                          <a:effectLst/>
                        </a:rPr>
                        <a:t>100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10"/>
                        </a:spcBef>
                        <a:spcAft>
                          <a:spcPts val="905"/>
                        </a:spcAft>
                      </a:pPr>
                      <a:r>
                        <a:rPr lang="fr-FR" sz="950" dirty="0">
                          <a:effectLst/>
                        </a:rPr>
                        <a:t>70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8278">
                <a:tc>
                  <a:txBody>
                    <a:bodyPr/>
                    <a:lstStyle/>
                    <a:p>
                      <a:pPr marL="45720" eaLnBrk="0" fontAlgn="base" hangingPunct="0">
                        <a:lnSpc>
                          <a:spcPts val="1140"/>
                        </a:lnSpc>
                        <a:spcBef>
                          <a:spcPts val="420"/>
                        </a:spcBef>
                        <a:spcAft>
                          <a:spcPts val="320"/>
                        </a:spcAft>
                      </a:pPr>
                      <a:r>
                        <a:rPr lang="fr-FR" sz="950" i="1" dirty="0">
                          <a:effectLst/>
                        </a:rPr>
                        <a:t>Rhizophora </a:t>
                      </a:r>
                      <a:r>
                        <a:rPr lang="fr-FR" sz="950" i="1" dirty="0" err="1">
                          <a:effectLst/>
                        </a:rPr>
                        <a:t>mucronata</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260" eaLnBrk="0" fontAlgn="base" hangingPunct="0">
                        <a:lnSpc>
                          <a:spcPts val="1105"/>
                        </a:lnSpc>
                        <a:spcBef>
                          <a:spcPts val="1005"/>
                        </a:spcBef>
                        <a:spcAft>
                          <a:spcPts val="910"/>
                        </a:spcAft>
                      </a:pPr>
                      <a:r>
                        <a:rPr lang="fr-FR" sz="950" spc="-20" dirty="0">
                          <a:effectLst/>
                        </a:rPr>
                        <a:t>Propagule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910"/>
                        </a:spcAft>
                      </a:pPr>
                      <a:r>
                        <a:rPr lang="fr-FR" sz="950" spc="10" dirty="0">
                          <a:effectLst/>
                        </a:rPr>
                        <a:t>40 </a:t>
                      </a:r>
                      <a:r>
                        <a:rPr lang="fr-FR" sz="950" dirty="0">
                          <a:effectLst/>
                        </a:rPr>
                        <a:t>jours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105"/>
                        </a:lnSpc>
                        <a:spcBef>
                          <a:spcPts val="1005"/>
                        </a:spcBef>
                        <a:spcAft>
                          <a:spcPts val="910"/>
                        </a:spcAft>
                      </a:pPr>
                      <a:r>
                        <a:rPr lang="fr-FR" sz="950" spc="-10">
                          <a:effectLst/>
                        </a:rPr>
                        <a:t>100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8895" eaLnBrk="0" fontAlgn="base" hangingPunct="0">
                        <a:lnSpc>
                          <a:spcPts val="1105"/>
                        </a:lnSpc>
                        <a:spcBef>
                          <a:spcPts val="1005"/>
                        </a:spcBef>
                        <a:spcAft>
                          <a:spcPts val="910"/>
                        </a:spcAft>
                      </a:pPr>
                      <a:r>
                        <a:rPr lang="fr-FR" sz="950" dirty="0">
                          <a:effectLst/>
                        </a:rPr>
                        <a:t>80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ZoneTexte 24"/>
          <p:cNvSpPr txBox="1">
            <a:spLocks noChangeArrowheads="1"/>
          </p:cNvSpPr>
          <p:nvPr/>
        </p:nvSpPr>
        <p:spPr bwMode="auto">
          <a:xfrm>
            <a:off x="1517017" y="138468"/>
            <a:ext cx="3415365" cy="36749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5" name="ZoneTexte 4"/>
          <p:cNvSpPr txBox="1"/>
          <p:nvPr/>
        </p:nvSpPr>
        <p:spPr>
          <a:xfrm>
            <a:off x="371140" y="5314683"/>
            <a:ext cx="4561242" cy="276999"/>
          </a:xfrm>
          <a:prstGeom prst="rect">
            <a:avLst/>
          </a:prstGeom>
          <a:noFill/>
        </p:spPr>
        <p:txBody>
          <a:bodyPr wrap="square" rtlCol="0">
            <a:spAutoFit/>
          </a:bodyPr>
          <a:lstStyle/>
          <a:p>
            <a:pPr algn="ctr"/>
            <a:r>
              <a:rPr lang="fr-FR" sz="1200" dirty="0">
                <a:solidFill>
                  <a:srgbClr val="008000"/>
                </a:solidFill>
              </a:rPr>
              <a:t>Détails d'espèces de palétuviers à suivre pour une meilleure survie</a:t>
            </a:r>
          </a:p>
        </p:txBody>
      </p:sp>
      <p:sp>
        <p:nvSpPr>
          <p:cNvPr id="7" name="ZoneTexte 6"/>
          <p:cNvSpPr txBox="1"/>
          <p:nvPr/>
        </p:nvSpPr>
        <p:spPr>
          <a:xfrm>
            <a:off x="4830184" y="5692743"/>
            <a:ext cx="1624406" cy="1015663"/>
          </a:xfrm>
          <a:prstGeom prst="rect">
            <a:avLst/>
          </a:prstGeom>
          <a:noFill/>
        </p:spPr>
        <p:txBody>
          <a:bodyPr wrap="square" rtlCol="0">
            <a:spAutoFit/>
          </a:bodyPr>
          <a:lstStyle/>
          <a:p>
            <a:pPr algn="r"/>
            <a:r>
              <a:rPr lang="fr-FR" sz="1200" dirty="0">
                <a:solidFill>
                  <a:srgbClr val="008000"/>
                </a:solidFill>
              </a:rPr>
              <a:t>Actions pour la préparation de la pépinière →</a:t>
            </a:r>
          </a:p>
          <a:p>
            <a:pPr algn="r"/>
            <a:r>
              <a:rPr lang="fr-FR" sz="1200" dirty="0">
                <a:solidFill>
                  <a:srgbClr val="008000"/>
                </a:solidFill>
              </a:rPr>
              <a:t>(les périodes indiquées sont adaptée à l’Inde)</a:t>
            </a:r>
          </a:p>
        </p:txBody>
      </p:sp>
      <p:sp>
        <p:nvSpPr>
          <p:cNvPr id="8" name="ZoneTexte 7"/>
          <p:cNvSpPr txBox="1"/>
          <p:nvPr/>
        </p:nvSpPr>
        <p:spPr>
          <a:xfrm>
            <a:off x="204396" y="693137"/>
            <a:ext cx="4894730" cy="371869"/>
          </a:xfrm>
          <a:prstGeom prst="rect">
            <a:avLst/>
          </a:prstGeom>
          <a:noFill/>
        </p:spPr>
        <p:txBody>
          <a:bodyPr wrap="square" rtlCol="0">
            <a:spAutoFit/>
          </a:bodyPr>
          <a:lstStyle/>
          <a:p>
            <a:r>
              <a:rPr lang="fr-FR" dirty="0">
                <a:solidFill>
                  <a:srgbClr val="008000"/>
                </a:solidFill>
              </a:rPr>
              <a:t>22. </a:t>
            </a:r>
            <a:r>
              <a:rPr lang="fr-FR" b="1" dirty="0">
                <a:solidFill>
                  <a:srgbClr val="008000"/>
                </a:solidFill>
              </a:rPr>
              <a:t>Soins et entretiens dans une pépinière</a:t>
            </a:r>
            <a:endParaRPr lang="fr-FR" dirty="0">
              <a:solidFill>
                <a:srgbClr val="00800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717801265"/>
              </p:ext>
            </p:extLst>
          </p:nvPr>
        </p:nvGraphicFramePr>
        <p:xfrm>
          <a:off x="6454590" y="444593"/>
          <a:ext cx="5572460" cy="6250296"/>
        </p:xfrm>
        <a:graphic>
          <a:graphicData uri="http://schemas.openxmlformats.org/drawingml/2006/table">
            <a:tbl>
              <a:tblPr>
                <a:tableStyleId>{5C22544A-7EE6-4342-B048-85BDC9FD1C3A}</a:tableStyleId>
              </a:tblPr>
              <a:tblGrid>
                <a:gridCol w="1763051">
                  <a:extLst>
                    <a:ext uri="{9D8B030D-6E8A-4147-A177-3AD203B41FA5}">
                      <a16:colId xmlns:a16="http://schemas.microsoft.com/office/drawing/2014/main" val="20000"/>
                    </a:ext>
                  </a:extLst>
                </a:gridCol>
                <a:gridCol w="295431">
                  <a:extLst>
                    <a:ext uri="{9D8B030D-6E8A-4147-A177-3AD203B41FA5}">
                      <a16:colId xmlns:a16="http://schemas.microsoft.com/office/drawing/2014/main" val="20001"/>
                    </a:ext>
                  </a:extLst>
                </a:gridCol>
                <a:gridCol w="295431">
                  <a:extLst>
                    <a:ext uri="{9D8B030D-6E8A-4147-A177-3AD203B41FA5}">
                      <a16:colId xmlns:a16="http://schemas.microsoft.com/office/drawing/2014/main" val="20002"/>
                    </a:ext>
                  </a:extLst>
                </a:gridCol>
                <a:gridCol w="295431">
                  <a:extLst>
                    <a:ext uri="{9D8B030D-6E8A-4147-A177-3AD203B41FA5}">
                      <a16:colId xmlns:a16="http://schemas.microsoft.com/office/drawing/2014/main" val="20003"/>
                    </a:ext>
                  </a:extLst>
                </a:gridCol>
                <a:gridCol w="336150">
                  <a:extLst>
                    <a:ext uri="{9D8B030D-6E8A-4147-A177-3AD203B41FA5}">
                      <a16:colId xmlns:a16="http://schemas.microsoft.com/office/drawing/2014/main" val="20004"/>
                    </a:ext>
                  </a:extLst>
                </a:gridCol>
                <a:gridCol w="336150">
                  <a:extLst>
                    <a:ext uri="{9D8B030D-6E8A-4147-A177-3AD203B41FA5}">
                      <a16:colId xmlns:a16="http://schemas.microsoft.com/office/drawing/2014/main" val="20005"/>
                    </a:ext>
                  </a:extLst>
                </a:gridCol>
                <a:gridCol w="295431">
                  <a:extLst>
                    <a:ext uri="{9D8B030D-6E8A-4147-A177-3AD203B41FA5}">
                      <a16:colId xmlns:a16="http://schemas.microsoft.com/office/drawing/2014/main" val="20006"/>
                    </a:ext>
                  </a:extLst>
                </a:gridCol>
                <a:gridCol w="324021">
                  <a:extLst>
                    <a:ext uri="{9D8B030D-6E8A-4147-A177-3AD203B41FA5}">
                      <a16:colId xmlns:a16="http://schemas.microsoft.com/office/drawing/2014/main" val="20007"/>
                    </a:ext>
                  </a:extLst>
                </a:gridCol>
                <a:gridCol w="324021">
                  <a:extLst>
                    <a:ext uri="{9D8B030D-6E8A-4147-A177-3AD203B41FA5}">
                      <a16:colId xmlns:a16="http://schemas.microsoft.com/office/drawing/2014/main" val="20008"/>
                    </a:ext>
                  </a:extLst>
                </a:gridCol>
                <a:gridCol w="295431">
                  <a:extLst>
                    <a:ext uri="{9D8B030D-6E8A-4147-A177-3AD203B41FA5}">
                      <a16:colId xmlns:a16="http://schemas.microsoft.com/office/drawing/2014/main" val="20009"/>
                    </a:ext>
                  </a:extLst>
                </a:gridCol>
                <a:gridCol w="320556">
                  <a:extLst>
                    <a:ext uri="{9D8B030D-6E8A-4147-A177-3AD203B41FA5}">
                      <a16:colId xmlns:a16="http://schemas.microsoft.com/office/drawing/2014/main" val="20010"/>
                    </a:ext>
                  </a:extLst>
                </a:gridCol>
                <a:gridCol w="345678">
                  <a:extLst>
                    <a:ext uri="{9D8B030D-6E8A-4147-A177-3AD203B41FA5}">
                      <a16:colId xmlns:a16="http://schemas.microsoft.com/office/drawing/2014/main" val="20011"/>
                    </a:ext>
                  </a:extLst>
                </a:gridCol>
                <a:gridCol w="345678">
                  <a:extLst>
                    <a:ext uri="{9D8B030D-6E8A-4147-A177-3AD203B41FA5}">
                      <a16:colId xmlns:a16="http://schemas.microsoft.com/office/drawing/2014/main" val="20012"/>
                    </a:ext>
                  </a:extLst>
                </a:gridCol>
              </a:tblGrid>
              <a:tr h="158655">
                <a:tc>
                  <a:txBody>
                    <a:bodyPr/>
                    <a:lstStyle/>
                    <a:p>
                      <a:pPr marL="36000" indent="0" eaLnBrk="0" fontAlgn="base" hangingPunct="0">
                        <a:lnSpc>
                          <a:spcPct val="100000"/>
                        </a:lnSpc>
                        <a:spcBef>
                          <a:spcPts val="0"/>
                        </a:spcBef>
                        <a:spcAft>
                          <a:spcPts val="0"/>
                        </a:spcAft>
                      </a:pPr>
                      <a:r>
                        <a:rPr lang="fr-FR" sz="1000" spc="-50" dirty="0">
                          <a:effectLst/>
                        </a:rPr>
                        <a:t>Espèces/ Sujet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marL="0" marR="1468120" indent="0" algn="r" eaLnBrk="0" fontAlgn="base" hangingPunct="0">
                        <a:lnSpc>
                          <a:spcPct val="100000"/>
                        </a:lnSpc>
                        <a:spcBef>
                          <a:spcPts val="0"/>
                        </a:spcBef>
                        <a:spcAft>
                          <a:spcPts val="0"/>
                        </a:spcAft>
                      </a:pPr>
                      <a:r>
                        <a:rPr lang="fr-FR" sz="1000" spc="-65" dirty="0">
                          <a:effectLst/>
                        </a:rPr>
                        <a:t>Mois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17313">
                <a:tc>
                  <a:txBody>
                    <a:bodyPr/>
                    <a:lstStyle/>
                    <a:p>
                      <a:pPr marL="3600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95">
                          <a:effectLst/>
                        </a:rPr>
                        <a:t>Jan</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100" dirty="0" err="1">
                          <a:effectLst/>
                        </a:rPr>
                        <a:t>Fév</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90">
                          <a:effectLst/>
                        </a:rPr>
                        <a:t>Mar</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60" dirty="0" err="1">
                          <a:effectLst/>
                        </a:rPr>
                        <a:t>Avr</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50" dirty="0">
                          <a:effectLst/>
                        </a:rPr>
                        <a:t>Mai</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80" dirty="0">
                          <a:effectLst/>
                        </a:rPr>
                        <a:t>Juin</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65" dirty="0" err="1">
                          <a:effectLst/>
                        </a:rPr>
                        <a:t>Juil</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85" dirty="0" err="1">
                          <a:effectLst/>
                        </a:rPr>
                        <a:t>Aou</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115" dirty="0">
                          <a:effectLst/>
                        </a:rPr>
                        <a:t>Sep</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45" dirty="0" err="1">
                          <a:effectLst/>
                        </a:rPr>
                        <a:t>Cct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95">
                          <a:effectLst/>
                        </a:rPr>
                        <a:t>Nov</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75">
                          <a:effectLst/>
                        </a:rPr>
                        <a:t>Dec</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4717">
                <a:tc rowSpan="2">
                  <a:txBody>
                    <a:bodyPr/>
                    <a:lstStyle/>
                    <a:p>
                      <a:pPr marL="36000" marR="45720" indent="0" eaLnBrk="0" fontAlgn="base" hangingPunct="0">
                        <a:lnSpc>
                          <a:spcPct val="100000"/>
                        </a:lnSpc>
                        <a:spcBef>
                          <a:spcPts val="0"/>
                        </a:spcBef>
                        <a:spcAft>
                          <a:spcPts val="0"/>
                        </a:spcAft>
                      </a:pPr>
                      <a:r>
                        <a:rPr lang="fr-FR" sz="1000" i="1" spc="-25" dirty="0" err="1">
                          <a:effectLst/>
                        </a:rPr>
                        <a:t>Avicennia</a:t>
                      </a:r>
                      <a:r>
                        <a:rPr lang="fr-FR" sz="1000" i="1" spc="-25" dirty="0">
                          <a:effectLst/>
                        </a:rPr>
                        <a:t> </a:t>
                      </a:r>
                      <a:r>
                        <a:rPr lang="fr-FR" sz="1000" i="1" spc="-25" dirty="0" err="1">
                          <a:effectLst/>
                        </a:rPr>
                        <a:t>oificinalis</a:t>
                      </a:r>
                      <a:r>
                        <a:rPr lang="fr-FR" sz="1000" i="1" spc="-25" dirty="0">
                          <a:effectLst/>
                        </a:rPr>
                        <a:t> </a:t>
                      </a: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5504">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3"/>
                  </a:ext>
                </a:extLst>
              </a:tr>
              <a:tr h="248703">
                <a:tc rowSpan="2">
                  <a:txBody>
                    <a:bodyPr/>
                    <a:lstStyle/>
                    <a:p>
                      <a:pPr marL="36000" marR="45720" indent="0" eaLnBrk="0" fontAlgn="base" hangingPunct="0">
                        <a:lnSpc>
                          <a:spcPct val="100000"/>
                        </a:lnSpc>
                        <a:spcBef>
                          <a:spcPts val="0"/>
                        </a:spcBef>
                        <a:spcAft>
                          <a:spcPts val="0"/>
                        </a:spcAft>
                      </a:pPr>
                      <a:r>
                        <a:rPr lang="fr-FR" sz="1000" i="1" spc="-25" dirty="0" err="1">
                          <a:effectLst/>
                        </a:rPr>
                        <a:t>Avicennia</a:t>
                      </a:r>
                      <a:r>
                        <a:rPr lang="fr-FR" sz="1000" i="1" spc="-25" dirty="0">
                          <a:effectLst/>
                        </a:rPr>
                        <a:t> marina </a:t>
                      </a: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3540">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255296">
                <a:tc rowSpan="2">
                  <a:txBody>
                    <a:bodyPr/>
                    <a:lstStyle/>
                    <a:p>
                      <a:pPr marL="36000" marR="45720" indent="0" eaLnBrk="0" fontAlgn="base" hangingPunct="0">
                        <a:lnSpc>
                          <a:spcPct val="100000"/>
                        </a:lnSpc>
                        <a:spcBef>
                          <a:spcPts val="0"/>
                        </a:spcBef>
                        <a:spcAft>
                          <a:spcPts val="0"/>
                        </a:spcAft>
                      </a:pPr>
                      <a:r>
                        <a:rPr lang="fr-FR" sz="1000" i="1" spc="-25" dirty="0" err="1">
                          <a:effectLst/>
                        </a:rPr>
                        <a:t>Excoecaria</a:t>
                      </a:r>
                      <a:r>
                        <a:rPr lang="fr-FR" sz="1000" i="1" spc="-25" dirty="0">
                          <a:effectLst/>
                        </a:rPr>
                        <a:t> </a:t>
                      </a:r>
                      <a:r>
                        <a:rPr lang="fr-FR" sz="1000" i="1" spc="-25" dirty="0" err="1">
                          <a:effectLst/>
                        </a:rPr>
                        <a:t>agallocha</a:t>
                      </a:r>
                      <a:r>
                        <a:rPr lang="fr-FR" sz="1000" i="1" spc="-25" dirty="0">
                          <a:effectLst/>
                        </a:rPr>
                        <a:t> </a:t>
                      </a: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6946">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171926">
                <a:tc rowSpan="3">
                  <a:txBody>
                    <a:bodyPr/>
                    <a:lstStyle/>
                    <a:p>
                      <a:pPr marL="36000" indent="0" eaLnBrk="0" fontAlgn="base" hangingPunct="0">
                        <a:lnSpc>
                          <a:spcPct val="100000"/>
                        </a:lnSpc>
                        <a:spcBef>
                          <a:spcPts val="0"/>
                        </a:spcBef>
                        <a:spcAft>
                          <a:spcPts val="0"/>
                        </a:spcAft>
                      </a:pPr>
                      <a:r>
                        <a:rPr lang="fr-FR" sz="1000" i="1" spc="-75" dirty="0" err="1">
                          <a:effectLst/>
                        </a:rPr>
                        <a:t>Aegiceras</a:t>
                      </a:r>
                      <a:r>
                        <a:rPr lang="fr-FR" sz="1000" i="1" spc="-75" dirty="0">
                          <a:effectLst/>
                        </a:rPr>
                        <a:t> </a:t>
                      </a:r>
                      <a:r>
                        <a:rPr lang="fr-FR" sz="1000" i="1" spc="-75" dirty="0" err="1">
                          <a:effectLst/>
                        </a:rPr>
                        <a:t>corniculatum</a:t>
                      </a:r>
                      <a:endParaRPr lang="fr-FR" sz="1000" i="1" dirty="0">
                        <a:effectLst/>
                      </a:endParaRP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586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291662">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58655">
                <a:tc rowSpan="3">
                  <a:txBody>
                    <a:bodyPr/>
                    <a:lstStyle/>
                    <a:p>
                      <a:pPr marL="36000" marR="45720" indent="0" eaLnBrk="0" fontAlgn="base" hangingPunct="0">
                        <a:lnSpc>
                          <a:spcPct val="100000"/>
                        </a:lnSpc>
                        <a:spcBef>
                          <a:spcPts val="0"/>
                        </a:spcBef>
                        <a:spcAft>
                          <a:spcPts val="0"/>
                        </a:spcAft>
                      </a:pPr>
                      <a:r>
                        <a:rPr lang="fr-FR" sz="1000" i="1" spc="-25" dirty="0" err="1">
                          <a:effectLst/>
                        </a:rPr>
                        <a:t>Sonneratia</a:t>
                      </a:r>
                      <a:r>
                        <a:rPr lang="fr-FR" sz="1000" i="1" spc="-25" dirty="0">
                          <a:effectLst/>
                        </a:rPr>
                        <a:t> </a:t>
                      </a:r>
                      <a:r>
                        <a:rPr lang="fr-FR" sz="1000" i="1" spc="-25" dirty="0" err="1">
                          <a:effectLst/>
                        </a:rPr>
                        <a:t>apetala</a:t>
                      </a:r>
                      <a:r>
                        <a:rPr lang="fr-FR" sz="1000" i="1" spc="-25" dirty="0">
                          <a:effectLst/>
                        </a:rPr>
                        <a:t> </a:t>
                      </a: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586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2"/>
                  </a:ext>
                </a:extLst>
              </a:tr>
              <a:tr h="304931">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5330">
                <a:tc rowSpan="3">
                  <a:txBody>
                    <a:bodyPr/>
                    <a:lstStyle/>
                    <a:p>
                      <a:pPr marL="36000" indent="0" eaLnBrk="0" fontAlgn="base" hangingPunct="0">
                        <a:lnSpc>
                          <a:spcPct val="100000"/>
                        </a:lnSpc>
                        <a:spcBef>
                          <a:spcPts val="0"/>
                        </a:spcBef>
                        <a:spcAft>
                          <a:spcPts val="0"/>
                        </a:spcAft>
                      </a:pPr>
                      <a:r>
                        <a:rPr lang="fr-FR" sz="1000" i="1" spc="-75" dirty="0" err="1">
                          <a:effectLst/>
                        </a:rPr>
                        <a:t>Xylocarpus</a:t>
                      </a:r>
                      <a:r>
                        <a:rPr lang="fr-FR" sz="1000" i="1" spc="-75" dirty="0">
                          <a:effectLst/>
                        </a:rPr>
                        <a:t> </a:t>
                      </a:r>
                      <a:r>
                        <a:rPr lang="fr-FR" sz="1000" i="1" spc="-75" dirty="0" err="1">
                          <a:effectLst/>
                        </a:rPr>
                        <a:t>moluccensis</a:t>
                      </a:r>
                      <a:endParaRPr lang="fr-FR" sz="1000" i="1" dirty="0">
                        <a:effectLst/>
                      </a:endParaRP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44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15"/>
                  </a:ext>
                </a:extLst>
              </a:tr>
              <a:tr h="430471">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6"/>
                  </a:ext>
                </a:extLst>
              </a:tr>
              <a:tr h="162975">
                <a:tc rowSpan="3">
                  <a:txBody>
                    <a:bodyPr/>
                    <a:lstStyle/>
                    <a:p>
                      <a:pPr marL="36000" indent="0" eaLnBrk="0" fontAlgn="base" hangingPunct="0">
                        <a:lnSpc>
                          <a:spcPct val="100000"/>
                        </a:lnSpc>
                        <a:spcBef>
                          <a:spcPts val="0"/>
                        </a:spcBef>
                        <a:spcAft>
                          <a:spcPts val="0"/>
                        </a:spcAft>
                      </a:pPr>
                      <a:r>
                        <a:rPr lang="fr-FR" sz="1000" i="1" spc="-85" dirty="0" err="1">
                          <a:effectLst/>
                        </a:rPr>
                        <a:t>Bruguiera</a:t>
                      </a:r>
                      <a:r>
                        <a:rPr lang="fr-FR" sz="1000" i="1" spc="-85" dirty="0">
                          <a:effectLst/>
                        </a:rPr>
                        <a:t> </a:t>
                      </a:r>
                      <a:r>
                        <a:rPr lang="fr-FR" sz="1000" i="1" spc="-85" dirty="0" err="1">
                          <a:effectLst/>
                        </a:rPr>
                        <a:t>gymnorrhiza</a:t>
                      </a:r>
                      <a:endParaRPr lang="fr-FR" sz="1000" i="1" dirty="0">
                        <a:effectLst/>
                      </a:endParaRP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586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8"/>
                  </a:ext>
                </a:extLst>
              </a:tr>
              <a:tr h="300613">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9"/>
                  </a:ext>
                </a:extLst>
              </a:tr>
              <a:tr h="162975">
                <a:tc rowSpan="3">
                  <a:txBody>
                    <a:bodyPr/>
                    <a:lstStyle/>
                    <a:p>
                      <a:pPr marL="36000" marR="45720" indent="0" eaLnBrk="0" fontAlgn="base" hangingPunct="0">
                        <a:lnSpc>
                          <a:spcPct val="100000"/>
                        </a:lnSpc>
                        <a:spcBef>
                          <a:spcPts val="0"/>
                        </a:spcBef>
                        <a:spcAft>
                          <a:spcPts val="0"/>
                        </a:spcAft>
                      </a:pPr>
                      <a:r>
                        <a:rPr lang="fr-FR" sz="1000" i="1" spc="-25" dirty="0">
                          <a:effectLst/>
                        </a:rPr>
                        <a:t>Rhizophora </a:t>
                      </a:r>
                      <a:r>
                        <a:rPr lang="fr-FR" sz="1000" i="1" spc="-25" dirty="0" err="1">
                          <a:effectLst/>
                        </a:rPr>
                        <a:t>apiculata</a:t>
                      </a:r>
                      <a:r>
                        <a:rPr lang="fr-FR" sz="1000" i="1" spc="-25" dirty="0">
                          <a:effectLst/>
                        </a:rPr>
                        <a:t> </a:t>
                      </a: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586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1"/>
                  </a:ext>
                </a:extLst>
              </a:tr>
              <a:tr h="300613">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60622">
                <a:tc rowSpan="3">
                  <a:txBody>
                    <a:bodyPr/>
                    <a:lstStyle/>
                    <a:p>
                      <a:pPr marL="36000" indent="0" eaLnBrk="0" fontAlgn="base" hangingPunct="0">
                        <a:lnSpc>
                          <a:spcPct val="100000"/>
                        </a:lnSpc>
                        <a:spcBef>
                          <a:spcPts val="0"/>
                        </a:spcBef>
                        <a:spcAft>
                          <a:spcPts val="0"/>
                        </a:spcAft>
                      </a:pPr>
                      <a:r>
                        <a:rPr lang="fr-FR" sz="1000" i="1" spc="-90" dirty="0">
                          <a:effectLst/>
                        </a:rPr>
                        <a:t>Rhizophora </a:t>
                      </a:r>
                      <a:r>
                        <a:rPr lang="fr-FR" sz="1000" i="1" spc="-90" dirty="0" err="1">
                          <a:effectLst/>
                        </a:rPr>
                        <a:t>mucronata</a:t>
                      </a:r>
                      <a:endParaRPr lang="fr-FR" sz="1000" i="1" dirty="0">
                        <a:effectLst/>
                      </a:endParaRPr>
                    </a:p>
                    <a:p>
                      <a:pPr marL="36000" marR="45720" indent="0" eaLnBrk="0" fontAlgn="base" hangingPunct="0">
                        <a:lnSpc>
                          <a:spcPct val="100000"/>
                        </a:lnSpc>
                        <a:spcBef>
                          <a:spcPts val="0"/>
                        </a:spcBef>
                        <a:spcAft>
                          <a:spcPts val="0"/>
                        </a:spcAft>
                      </a:pPr>
                      <a:r>
                        <a:rPr lang="fr-FR" sz="1000" spc="-25" dirty="0">
                          <a:effectLst/>
                        </a:rPr>
                        <a:t>Récolte et semis</a:t>
                      </a:r>
                    </a:p>
                    <a:p>
                      <a:pPr marL="36000" marR="45720" indent="0" eaLnBrk="0" fontAlgn="base" hangingPunct="0">
                        <a:lnSpc>
                          <a:spcPct val="100000"/>
                        </a:lnSpc>
                        <a:spcBef>
                          <a:spcPts val="0"/>
                        </a:spcBef>
                        <a:spcAft>
                          <a:spcPts val="0"/>
                        </a:spcAft>
                      </a:pPr>
                      <a:r>
                        <a:rPr lang="fr-FR" sz="1000" spc="-25" dirty="0">
                          <a:effectLst/>
                        </a:rPr>
                        <a:t>Période levée </a:t>
                      </a:r>
                    </a:p>
                    <a:p>
                      <a:pPr marL="36000" marR="45720" indent="0" eaLnBrk="0" fontAlgn="base" hangingPunct="0">
                        <a:lnSpc>
                          <a:spcPct val="100000"/>
                        </a:lnSpc>
                        <a:spcBef>
                          <a:spcPts val="0"/>
                        </a:spcBef>
                        <a:spcAft>
                          <a:spcPts val="0"/>
                        </a:spcAft>
                      </a:pPr>
                      <a:r>
                        <a:rPr lang="fr-FR" sz="1000" spc="-25" dirty="0">
                          <a:effectLst/>
                        </a:rPr>
                        <a:t>Plantation</a:t>
                      </a:r>
                      <a:r>
                        <a:rPr lang="fr-FR" sz="1000" spc="-25" baseline="0" dirty="0">
                          <a:effectLst/>
                        </a:rPr>
                        <a:t> dans la zone</a:t>
                      </a:r>
                      <a:r>
                        <a:rPr lang="fr-FR" sz="1000" spc="-25" dirty="0">
                          <a:effectLst/>
                        </a:rPr>
                        <a:t> dégradée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586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4"/>
                  </a:ext>
                </a:extLst>
              </a:tr>
              <a:tr h="302968">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176165">
                <a:tc>
                  <a:txBody>
                    <a:bodyPr/>
                    <a:lstStyle/>
                    <a:p>
                      <a:pPr marL="36000" indent="0" eaLnBrk="0" fontAlgn="base" hangingPunct="0">
                        <a:lnSpc>
                          <a:spcPct val="100000"/>
                        </a:lnSpc>
                        <a:spcBef>
                          <a:spcPts val="0"/>
                        </a:spcBef>
                        <a:spcAft>
                          <a:spcPts val="0"/>
                        </a:spcAft>
                      </a:pPr>
                      <a:r>
                        <a:rPr lang="fr-FR" sz="1000" spc="-75" dirty="0">
                          <a:effectLst/>
                        </a:rPr>
                        <a:t>Collecte de la boue (</a:t>
                      </a:r>
                      <a:r>
                        <a:rPr lang="fr-FR" sz="1000" spc="-75" dirty="0" err="1">
                          <a:effectLst/>
                        </a:rPr>
                        <a:t>Gathering</a:t>
                      </a:r>
                      <a:r>
                        <a:rPr lang="fr-FR" sz="1000" spc="-75" dirty="0">
                          <a:effectLst/>
                        </a:rPr>
                        <a:t> </a:t>
                      </a:r>
                      <a:r>
                        <a:rPr lang="fr-FR" sz="1000" spc="-75" dirty="0" err="1">
                          <a:effectLst/>
                        </a:rPr>
                        <a:t>soil</a:t>
                      </a:r>
                      <a:r>
                        <a:rPr lang="fr-FR" sz="1000" spc="-75"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cxnSp>
        <p:nvCxnSpPr>
          <p:cNvPr id="11" name="Connecteur droit avec flèche 10"/>
          <p:cNvCxnSpPr/>
          <p:nvPr/>
        </p:nvCxnSpPr>
        <p:spPr>
          <a:xfrm flipV="1">
            <a:off x="8326419" y="1283793"/>
            <a:ext cx="229137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8283389" y="1875464"/>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8326419" y="2477893"/>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283385" y="3200163"/>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8283385" y="3781076"/>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283386" y="4340759"/>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8283385" y="5023855"/>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8283385" y="5692743"/>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8283385" y="6278925"/>
            <a:ext cx="2334409" cy="107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1727501" y="4395704"/>
            <a:ext cx="266502" cy="89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0791713" y="1436194"/>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1126993" y="1104500"/>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1098305" y="1653140"/>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0791713" y="2343422"/>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0791712" y="2667945"/>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0434918" y="3015395"/>
            <a:ext cx="778135" cy="45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0813675" y="3271718"/>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1439411" y="3198369"/>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10210798" y="3627506"/>
            <a:ext cx="710005" cy="8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10813674" y="3897902"/>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1439411" y="3791849"/>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10813674" y="4269989"/>
            <a:ext cx="723897" cy="31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0802912" y="4578640"/>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10210798" y="4866141"/>
            <a:ext cx="730172" cy="13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10210798" y="5341847"/>
            <a:ext cx="710005" cy="63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0198250" y="6093128"/>
            <a:ext cx="722553" cy="35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10813673" y="5201585"/>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10823985" y="5816191"/>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10781395" y="6410549"/>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10779607" y="6594343"/>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11466750" y="4979031"/>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11466750" y="5684931"/>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11466749" y="6288786"/>
            <a:ext cx="421341" cy="1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11727501" y="1274829"/>
            <a:ext cx="266502" cy="89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11347646" y="1870086"/>
            <a:ext cx="266502" cy="89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5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734170" y="201613"/>
            <a:ext cx="875852" cy="309917"/>
          </a:xfrm>
        </p:spPr>
        <p:txBody>
          <a:bodyPr/>
          <a:lstStyle/>
          <a:p>
            <a:pPr>
              <a:defRPr/>
            </a:pPr>
            <a:fld id="{B9A0520F-169C-4FEB-8EFB-32F303BFD3FD}" type="slidenum">
              <a:rPr lang="fr-FR"/>
              <a:pPr>
                <a:defRPr/>
              </a:pPr>
              <a:t>4</a:t>
            </a:fld>
            <a:endParaRPr lang="fr-FR"/>
          </a:p>
        </p:txBody>
      </p:sp>
      <p:sp>
        <p:nvSpPr>
          <p:cNvPr id="7171"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7172" name="ZoneTexte 3"/>
          <p:cNvSpPr txBox="1">
            <a:spLocks noChangeArrowheads="1"/>
          </p:cNvSpPr>
          <p:nvPr/>
        </p:nvSpPr>
        <p:spPr bwMode="auto">
          <a:xfrm>
            <a:off x="225424" y="643011"/>
            <a:ext cx="4077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0. </a:t>
            </a:r>
            <a:r>
              <a:rPr lang="fr-FR" altLang="fr-FR" sz="1800" b="1" dirty="0">
                <a:solidFill>
                  <a:srgbClr val="008000"/>
                </a:solidFill>
              </a:rPr>
              <a:t>Sommaire (suite)</a:t>
            </a:r>
            <a:endParaRPr lang="fr-FR" altLang="fr-FR" sz="1800" dirty="0">
              <a:solidFill>
                <a:srgbClr val="008000"/>
              </a:solidFill>
            </a:endParaRPr>
          </a:p>
        </p:txBody>
      </p:sp>
      <p:sp>
        <p:nvSpPr>
          <p:cNvPr id="7174" name="ZoneTexte 5"/>
          <p:cNvSpPr txBox="1">
            <a:spLocks noChangeArrowheads="1"/>
          </p:cNvSpPr>
          <p:nvPr/>
        </p:nvSpPr>
        <p:spPr bwMode="auto">
          <a:xfrm>
            <a:off x="225424" y="1089354"/>
            <a:ext cx="671325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400" dirty="0">
                <a:solidFill>
                  <a:srgbClr val="008000"/>
                </a:solidFill>
              </a:rPr>
              <a:t>20. Techniques de reboisement de la mangrove [</a:t>
            </a:r>
            <a:r>
              <a:rPr lang="fr-FR" altLang="fr-FR" sz="1400" i="1" dirty="0">
                <a:solidFill>
                  <a:srgbClr val="008000"/>
                </a:solidFill>
              </a:rPr>
              <a:t>Rhizophora </a:t>
            </a:r>
            <a:r>
              <a:rPr lang="fr-FR" altLang="fr-FR" sz="1400" i="1" dirty="0" err="1">
                <a:solidFill>
                  <a:srgbClr val="008000"/>
                </a:solidFill>
              </a:rPr>
              <a:t>sp</a:t>
            </a:r>
            <a:r>
              <a:rPr lang="fr-FR" altLang="fr-FR" sz="1400" dirty="0">
                <a:solidFill>
                  <a:srgbClr val="008000"/>
                </a:solidFill>
              </a:rPr>
              <a:t>.]</a:t>
            </a:r>
          </a:p>
          <a:p>
            <a:pPr eaLnBrk="1" hangingPunct="1">
              <a:lnSpc>
                <a:spcPct val="100000"/>
              </a:lnSpc>
              <a:spcBef>
                <a:spcPct val="0"/>
              </a:spcBef>
              <a:buFontTx/>
              <a:buNone/>
            </a:pPr>
            <a:r>
              <a:rPr lang="fr-FR" altLang="fr-FR" sz="1400" dirty="0">
                <a:solidFill>
                  <a:srgbClr val="008000"/>
                </a:solidFill>
              </a:rPr>
              <a:t>20.1. ETAPE 1 : Organiser les équipes</a:t>
            </a:r>
          </a:p>
          <a:p>
            <a:pPr eaLnBrk="1" hangingPunct="1">
              <a:lnSpc>
                <a:spcPct val="100000"/>
              </a:lnSpc>
              <a:spcBef>
                <a:spcPct val="0"/>
              </a:spcBef>
              <a:buFontTx/>
              <a:buNone/>
            </a:pPr>
            <a:r>
              <a:rPr lang="fr-FR" altLang="fr-FR" sz="1400" dirty="0">
                <a:solidFill>
                  <a:srgbClr val="008000"/>
                </a:solidFill>
              </a:rPr>
              <a:t>20.2. ETAPE 2 : Choisir la zone de reboisement</a:t>
            </a:r>
          </a:p>
          <a:p>
            <a:pPr eaLnBrk="1" hangingPunct="1">
              <a:lnSpc>
                <a:spcPct val="100000"/>
              </a:lnSpc>
              <a:spcBef>
                <a:spcPct val="0"/>
              </a:spcBef>
              <a:buFontTx/>
              <a:buNone/>
            </a:pPr>
            <a:r>
              <a:rPr lang="fr-FR" altLang="fr-FR" sz="1400" dirty="0">
                <a:solidFill>
                  <a:srgbClr val="008000"/>
                </a:solidFill>
              </a:rPr>
              <a:t>20.3. ETAPE 3 : Délimiter la zone de plantation</a:t>
            </a:r>
          </a:p>
          <a:p>
            <a:pPr eaLnBrk="1" hangingPunct="1">
              <a:lnSpc>
                <a:spcPct val="100000"/>
              </a:lnSpc>
              <a:spcBef>
                <a:spcPct val="0"/>
              </a:spcBef>
              <a:buFontTx/>
              <a:buNone/>
            </a:pPr>
            <a:r>
              <a:rPr lang="fr-FR" altLang="fr-FR" sz="1400" dirty="0">
                <a:solidFill>
                  <a:srgbClr val="008000"/>
                </a:solidFill>
              </a:rPr>
              <a:t>20.4. ETAPE 4 : Récolter les propagules</a:t>
            </a:r>
          </a:p>
          <a:p>
            <a:pPr eaLnBrk="1" hangingPunct="1">
              <a:lnSpc>
                <a:spcPct val="100000"/>
              </a:lnSpc>
              <a:spcBef>
                <a:spcPct val="0"/>
              </a:spcBef>
              <a:buFontTx/>
              <a:buNone/>
            </a:pPr>
            <a:r>
              <a:rPr lang="fr-FR" altLang="fr-FR" sz="1400" dirty="0">
                <a:solidFill>
                  <a:srgbClr val="008000"/>
                </a:solidFill>
              </a:rPr>
              <a:t>20.5. ETAPE 5 : Trier les propagules</a:t>
            </a:r>
          </a:p>
          <a:p>
            <a:pPr eaLnBrk="1" hangingPunct="1">
              <a:lnSpc>
                <a:spcPct val="100000"/>
              </a:lnSpc>
              <a:spcBef>
                <a:spcPct val="0"/>
              </a:spcBef>
              <a:buFontTx/>
              <a:buNone/>
            </a:pPr>
            <a:r>
              <a:rPr lang="fr-FR" altLang="fr-FR" sz="1400" dirty="0">
                <a:solidFill>
                  <a:srgbClr val="008000"/>
                </a:solidFill>
              </a:rPr>
              <a:t>20.6. ETAPE 6 : Quadriller le terrain</a:t>
            </a:r>
          </a:p>
          <a:p>
            <a:pPr eaLnBrk="1" hangingPunct="1">
              <a:lnSpc>
                <a:spcPct val="100000"/>
              </a:lnSpc>
              <a:spcBef>
                <a:spcPct val="0"/>
              </a:spcBef>
              <a:buFontTx/>
              <a:buNone/>
            </a:pPr>
            <a:r>
              <a:rPr lang="fr-FR" altLang="fr-FR" sz="1400" dirty="0">
                <a:solidFill>
                  <a:srgbClr val="008000"/>
                </a:solidFill>
              </a:rPr>
              <a:t>20.7. ETAPE 7 : Planter !</a:t>
            </a:r>
          </a:p>
          <a:p>
            <a:pPr eaLnBrk="1" hangingPunct="1">
              <a:lnSpc>
                <a:spcPct val="100000"/>
              </a:lnSpc>
              <a:spcBef>
                <a:spcPct val="0"/>
              </a:spcBef>
              <a:buFontTx/>
              <a:buNone/>
            </a:pPr>
            <a:r>
              <a:rPr lang="fr-FR" altLang="fr-FR" sz="1400" dirty="0">
                <a:solidFill>
                  <a:srgbClr val="008000"/>
                </a:solidFill>
              </a:rPr>
              <a:t>20.8. ETAPE 8 : Prendre soin des jeunes plants</a:t>
            </a:r>
            <a:endParaRPr lang="fr-FR" altLang="fr-FR" dirty="0"/>
          </a:p>
          <a:p>
            <a:pPr eaLnBrk="1" hangingPunct="1">
              <a:lnSpc>
                <a:spcPct val="100000"/>
              </a:lnSpc>
              <a:spcBef>
                <a:spcPct val="0"/>
              </a:spcBef>
              <a:buFontTx/>
              <a:buNone/>
            </a:pPr>
            <a:r>
              <a:rPr lang="fr-FR" altLang="fr-FR" sz="1400" dirty="0">
                <a:solidFill>
                  <a:srgbClr val="008000"/>
                </a:solidFill>
              </a:rPr>
              <a:t>21. Des projets de reboisement de mangroves dans le monde, sources d’inspiration</a:t>
            </a:r>
          </a:p>
          <a:p>
            <a:pPr eaLnBrk="1" hangingPunct="1">
              <a:lnSpc>
                <a:spcPct val="100000"/>
              </a:lnSpc>
              <a:spcBef>
                <a:spcPct val="0"/>
              </a:spcBef>
              <a:buNone/>
            </a:pPr>
            <a:r>
              <a:rPr lang="fr-FR" sz="1400" dirty="0">
                <a:solidFill>
                  <a:srgbClr val="008000"/>
                </a:solidFill>
              </a:rPr>
              <a:t>22. Soins et entretiens dans une pépinière</a:t>
            </a:r>
          </a:p>
          <a:p>
            <a:pPr eaLnBrk="1" hangingPunct="1">
              <a:lnSpc>
                <a:spcPct val="100000"/>
              </a:lnSpc>
              <a:spcBef>
                <a:spcPct val="0"/>
              </a:spcBef>
              <a:buNone/>
            </a:pPr>
            <a:r>
              <a:rPr lang="fr-FR" sz="1400" dirty="0">
                <a:solidFill>
                  <a:srgbClr val="008000"/>
                </a:solidFill>
              </a:rPr>
              <a:t>23. Budget prévisionnel</a:t>
            </a:r>
            <a:endParaRPr lang="fr-FR" altLang="fr-FR" sz="1400" dirty="0">
              <a:solidFill>
                <a:srgbClr val="008000"/>
              </a:solidFill>
            </a:endParaRPr>
          </a:p>
          <a:p>
            <a:pPr eaLnBrk="1" hangingPunct="1">
              <a:lnSpc>
                <a:spcPct val="100000"/>
              </a:lnSpc>
              <a:spcBef>
                <a:spcPct val="0"/>
              </a:spcBef>
              <a:buFontTx/>
              <a:buNone/>
            </a:pPr>
            <a:r>
              <a:rPr lang="fr-FR" altLang="fr-FR" sz="1400" dirty="0">
                <a:solidFill>
                  <a:srgbClr val="008000"/>
                </a:solidFill>
              </a:rPr>
              <a:t>A1.  Annexe : Lexique </a:t>
            </a:r>
          </a:p>
          <a:p>
            <a:pPr eaLnBrk="1" hangingPunct="1">
              <a:lnSpc>
                <a:spcPct val="100000"/>
              </a:lnSpc>
              <a:spcBef>
                <a:spcPct val="0"/>
              </a:spcBef>
              <a:buFontTx/>
              <a:buNone/>
            </a:pPr>
            <a:r>
              <a:rPr lang="fr-FR" altLang="fr-FR" sz="1400" dirty="0">
                <a:solidFill>
                  <a:srgbClr val="008000"/>
                </a:solidFill>
              </a:rPr>
              <a:t>A2.  Annexe : zonations</a:t>
            </a:r>
          </a:p>
          <a:p>
            <a:pPr eaLnBrk="1" hangingPunct="1">
              <a:lnSpc>
                <a:spcPct val="100000"/>
              </a:lnSpc>
              <a:spcBef>
                <a:spcPct val="0"/>
              </a:spcBef>
              <a:buFontTx/>
              <a:buNone/>
            </a:pPr>
            <a:r>
              <a:rPr lang="fr-FR" altLang="fr-FR" sz="1400" dirty="0">
                <a:solidFill>
                  <a:srgbClr val="008000"/>
                </a:solidFill>
              </a:rPr>
              <a:t>A3.  Annexe : Bibliographie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336" y="915988"/>
            <a:ext cx="5545846" cy="3065123"/>
          </a:xfrm>
          <a:prstGeom prst="rect">
            <a:avLst/>
          </a:prstGeom>
        </p:spPr>
      </p:pic>
      <p:sp>
        <p:nvSpPr>
          <p:cNvPr id="4" name="Rectangle 3"/>
          <p:cNvSpPr/>
          <p:nvPr/>
        </p:nvSpPr>
        <p:spPr>
          <a:xfrm>
            <a:off x="1303864" y="6481317"/>
            <a:ext cx="2307042" cy="276999"/>
          </a:xfrm>
          <a:prstGeom prst="rect">
            <a:avLst/>
          </a:prstGeom>
        </p:spPr>
        <p:txBody>
          <a:bodyPr wrap="none">
            <a:spAutoFit/>
          </a:bodyPr>
          <a:lstStyle/>
          <a:p>
            <a:r>
              <a:rPr lang="fr-FR" sz="1200" dirty="0">
                <a:solidFill>
                  <a:srgbClr val="008000"/>
                </a:solidFill>
              </a:rPr>
              <a:t>Propagules de </a:t>
            </a:r>
            <a:r>
              <a:rPr lang="fr-FR" sz="1200" i="1" dirty="0">
                <a:solidFill>
                  <a:srgbClr val="008000"/>
                </a:solidFill>
              </a:rPr>
              <a:t>Rhizophora mangle</a:t>
            </a:r>
            <a:endParaRPr lang="fr-FR" sz="1200" dirty="0">
              <a:solidFill>
                <a:srgbClr val="008000"/>
              </a:solidFill>
            </a:endParaRPr>
          </a:p>
        </p:txBody>
      </p:sp>
      <p:sp>
        <p:nvSpPr>
          <p:cNvPr id="5" name="Rectangle 4"/>
          <p:cNvSpPr/>
          <p:nvPr/>
        </p:nvSpPr>
        <p:spPr>
          <a:xfrm>
            <a:off x="5762304" y="6481317"/>
            <a:ext cx="2331920" cy="276999"/>
          </a:xfrm>
          <a:prstGeom prst="rect">
            <a:avLst/>
          </a:prstGeom>
        </p:spPr>
        <p:txBody>
          <a:bodyPr wrap="none">
            <a:spAutoFit/>
          </a:bodyPr>
          <a:lstStyle/>
          <a:p>
            <a:r>
              <a:rPr lang="fr-FR" sz="1200" dirty="0">
                <a:solidFill>
                  <a:srgbClr val="008000"/>
                </a:solidFill>
              </a:rPr>
              <a:t>Propagule de </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germinans</a:t>
            </a:r>
            <a:endParaRPr lang="fr-FR" sz="1200"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751" y="5024780"/>
            <a:ext cx="2152650" cy="14478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817" y="4366608"/>
            <a:ext cx="1597444" cy="2075866"/>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4256" y="4302053"/>
            <a:ext cx="2143125" cy="214312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40" y="4597328"/>
            <a:ext cx="2466975" cy="1847850"/>
          </a:xfrm>
          <a:prstGeom prst="rect">
            <a:avLst/>
          </a:prstGeom>
        </p:spPr>
      </p:pic>
      <p:sp>
        <p:nvSpPr>
          <p:cNvPr id="10" name="ZoneTexte 9"/>
          <p:cNvSpPr txBox="1"/>
          <p:nvPr/>
        </p:nvSpPr>
        <p:spPr>
          <a:xfrm>
            <a:off x="6938681" y="3981111"/>
            <a:ext cx="1495314" cy="461665"/>
          </a:xfrm>
          <a:prstGeom prst="rect">
            <a:avLst/>
          </a:prstGeom>
          <a:noFill/>
        </p:spPr>
        <p:txBody>
          <a:bodyPr wrap="square" rtlCol="0">
            <a:spAutoFit/>
          </a:bodyPr>
          <a:lstStyle/>
          <a:p>
            <a:pPr algn="ctr"/>
            <a:r>
              <a:rPr lang="fr-FR" sz="1200" dirty="0">
                <a:solidFill>
                  <a:srgbClr val="008000"/>
                </a:solidFill>
              </a:rPr>
              <a:t>Zone 4 : Vraie forêt mangrove</a:t>
            </a:r>
          </a:p>
        </p:txBody>
      </p:sp>
      <p:sp>
        <p:nvSpPr>
          <p:cNvPr id="14" name="ZoneTexte 13"/>
          <p:cNvSpPr txBox="1"/>
          <p:nvPr/>
        </p:nvSpPr>
        <p:spPr>
          <a:xfrm>
            <a:off x="8355509" y="3946219"/>
            <a:ext cx="1110572" cy="646331"/>
          </a:xfrm>
          <a:prstGeom prst="rect">
            <a:avLst/>
          </a:prstGeom>
          <a:noFill/>
        </p:spPr>
        <p:txBody>
          <a:bodyPr wrap="square" rtlCol="0">
            <a:spAutoFit/>
          </a:bodyPr>
          <a:lstStyle/>
          <a:p>
            <a:pPr algn="ctr"/>
            <a:r>
              <a:rPr lang="fr-FR" sz="1200" dirty="0">
                <a:solidFill>
                  <a:srgbClr val="008000"/>
                </a:solidFill>
              </a:rPr>
              <a:t>Zone 3 : rive ou grève érodée (?)</a:t>
            </a:r>
          </a:p>
        </p:txBody>
      </p:sp>
      <p:sp>
        <p:nvSpPr>
          <p:cNvPr id="15" name="ZoneTexte 14"/>
          <p:cNvSpPr txBox="1"/>
          <p:nvPr/>
        </p:nvSpPr>
        <p:spPr>
          <a:xfrm>
            <a:off x="9358552" y="3911848"/>
            <a:ext cx="1264720" cy="461665"/>
          </a:xfrm>
          <a:prstGeom prst="rect">
            <a:avLst/>
          </a:prstGeom>
          <a:noFill/>
        </p:spPr>
        <p:txBody>
          <a:bodyPr wrap="square" rtlCol="0">
            <a:spAutoFit/>
          </a:bodyPr>
          <a:lstStyle/>
          <a:p>
            <a:pPr algn="ctr"/>
            <a:r>
              <a:rPr lang="fr-FR" sz="1200" dirty="0">
                <a:solidFill>
                  <a:srgbClr val="008000"/>
                </a:solidFill>
              </a:rPr>
              <a:t>Zone 2 : zone pionnière</a:t>
            </a:r>
          </a:p>
        </p:txBody>
      </p:sp>
      <p:sp>
        <p:nvSpPr>
          <p:cNvPr id="16" name="ZoneTexte 15"/>
          <p:cNvSpPr txBox="1"/>
          <p:nvPr/>
        </p:nvSpPr>
        <p:spPr>
          <a:xfrm>
            <a:off x="10515918" y="3857949"/>
            <a:ext cx="1264720" cy="276999"/>
          </a:xfrm>
          <a:prstGeom prst="rect">
            <a:avLst/>
          </a:prstGeom>
          <a:noFill/>
        </p:spPr>
        <p:txBody>
          <a:bodyPr wrap="square" rtlCol="0">
            <a:spAutoFit/>
          </a:bodyPr>
          <a:lstStyle/>
          <a:p>
            <a:pPr algn="ctr"/>
            <a:r>
              <a:rPr lang="fr-FR" sz="1200" dirty="0">
                <a:solidFill>
                  <a:srgbClr val="008000"/>
                </a:solidFill>
              </a:rPr>
              <a:t>Zone 1 : estran</a:t>
            </a:r>
          </a:p>
        </p:txBody>
      </p:sp>
      <p:sp>
        <p:nvSpPr>
          <p:cNvPr id="17" name="ZoneTexte 16"/>
          <p:cNvSpPr txBox="1"/>
          <p:nvPr/>
        </p:nvSpPr>
        <p:spPr>
          <a:xfrm>
            <a:off x="5074956" y="936203"/>
            <a:ext cx="1495314" cy="646331"/>
          </a:xfrm>
          <a:prstGeom prst="rect">
            <a:avLst/>
          </a:prstGeom>
          <a:noFill/>
        </p:spPr>
        <p:txBody>
          <a:bodyPr wrap="square" rtlCol="0">
            <a:spAutoFit/>
          </a:bodyPr>
          <a:lstStyle/>
          <a:p>
            <a:pPr algn="ctr"/>
            <a:r>
              <a:rPr lang="fr-FR" sz="1200" dirty="0">
                <a:solidFill>
                  <a:srgbClr val="008000"/>
                </a:solidFill>
              </a:rPr>
              <a:t>Zone 5 : marge (lisière/bord) terrestre</a:t>
            </a:r>
          </a:p>
        </p:txBody>
      </p:sp>
    </p:spTree>
    <p:extLst>
      <p:ext uri="{BB962C8B-B14F-4D97-AF65-F5344CB8AC3E}">
        <p14:creationId xmlns:p14="http://schemas.microsoft.com/office/powerpoint/2010/main" val="417234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04395" y="203014"/>
            <a:ext cx="586291" cy="337699"/>
          </a:xfrm>
        </p:spPr>
        <p:txBody>
          <a:bodyPr/>
          <a:lstStyle/>
          <a:p>
            <a:pPr>
              <a:defRPr/>
            </a:pPr>
            <a:fld id="{C5E4E61B-8B82-470A-979A-E8504A399FDB}" type="slidenum">
              <a:rPr lang="fr-FR" smtClean="0"/>
              <a:pPr>
                <a:defRPr/>
              </a:pPr>
              <a:t>40</a:t>
            </a:fld>
            <a:endParaRPr lang="fr-FR" dirty="0"/>
          </a:p>
        </p:txBody>
      </p:sp>
      <p:sp>
        <p:nvSpPr>
          <p:cNvPr id="4" name="ZoneTexte 24"/>
          <p:cNvSpPr txBox="1">
            <a:spLocks noChangeArrowheads="1"/>
          </p:cNvSpPr>
          <p:nvPr/>
        </p:nvSpPr>
        <p:spPr bwMode="auto">
          <a:xfrm>
            <a:off x="1665415" y="183744"/>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5" name="ZoneTexte 4"/>
          <p:cNvSpPr txBox="1"/>
          <p:nvPr/>
        </p:nvSpPr>
        <p:spPr>
          <a:xfrm>
            <a:off x="129091" y="3001768"/>
            <a:ext cx="5819889" cy="462194"/>
          </a:xfrm>
          <a:prstGeom prst="rect">
            <a:avLst/>
          </a:prstGeom>
          <a:noFill/>
        </p:spPr>
        <p:txBody>
          <a:bodyPr wrap="square" rtlCol="0">
            <a:spAutoFit/>
          </a:bodyPr>
          <a:lstStyle/>
          <a:p>
            <a:pPr algn="ctr"/>
            <a:r>
              <a:rPr lang="fr-FR" sz="1200" dirty="0">
                <a:solidFill>
                  <a:srgbClr val="008000"/>
                </a:solidFill>
              </a:rPr>
              <a:t>Détails sur les jeunes palétuviers cultivés par les </a:t>
            </a:r>
            <a:r>
              <a:rPr lang="fr-FR" sz="1200" b="1" dirty="0" err="1">
                <a:solidFill>
                  <a:srgbClr val="008000"/>
                </a:solidFill>
              </a:rPr>
              <a:t>VLIs</a:t>
            </a:r>
            <a:r>
              <a:rPr lang="fr-FR" sz="1200" dirty="0">
                <a:solidFill>
                  <a:srgbClr val="008000"/>
                </a:solidFill>
              </a:rPr>
              <a:t> (°). (+) </a:t>
            </a:r>
            <a:r>
              <a:rPr lang="fr-FR" sz="1200" dirty="0" err="1">
                <a:solidFill>
                  <a:srgbClr val="008000"/>
                </a:solidFill>
              </a:rPr>
              <a:t>Sapling</a:t>
            </a:r>
            <a:r>
              <a:rPr lang="fr-FR" sz="1200" dirty="0">
                <a:solidFill>
                  <a:srgbClr val="008000"/>
                </a:solidFill>
              </a:rPr>
              <a:t> = jeune plant.</a:t>
            </a:r>
          </a:p>
          <a:p>
            <a:pPr algn="ctr"/>
            <a:r>
              <a:rPr lang="fr-FR" sz="1200" dirty="0">
                <a:solidFill>
                  <a:srgbClr val="008000"/>
                </a:solidFill>
              </a:rPr>
              <a:t>(°) </a:t>
            </a:r>
            <a:r>
              <a:rPr lang="fr-FR" sz="1200" b="1" dirty="0">
                <a:solidFill>
                  <a:srgbClr val="008000"/>
                </a:solidFill>
              </a:rPr>
              <a:t>VLI </a:t>
            </a:r>
            <a:r>
              <a:rPr lang="fr-FR" sz="1200" dirty="0">
                <a:solidFill>
                  <a:srgbClr val="008000"/>
                </a:solidFill>
              </a:rPr>
              <a:t>= Village </a:t>
            </a:r>
            <a:r>
              <a:rPr lang="fr-FR" sz="1200" dirty="0" err="1">
                <a:solidFill>
                  <a:srgbClr val="008000"/>
                </a:solidFill>
              </a:rPr>
              <a:t>level</a:t>
            </a:r>
            <a:r>
              <a:rPr lang="fr-FR" sz="1200" dirty="0">
                <a:solidFill>
                  <a:srgbClr val="008000"/>
                </a:solidFill>
              </a:rPr>
              <a:t> institution = Institution au niveau du village. </a:t>
            </a:r>
          </a:p>
        </p:txBody>
      </p:sp>
      <p:sp>
        <p:nvSpPr>
          <p:cNvPr id="8" name="ZoneTexte 7"/>
          <p:cNvSpPr txBox="1"/>
          <p:nvPr/>
        </p:nvSpPr>
        <p:spPr>
          <a:xfrm>
            <a:off x="129091" y="703895"/>
            <a:ext cx="5056095" cy="371869"/>
          </a:xfrm>
          <a:prstGeom prst="rect">
            <a:avLst/>
          </a:prstGeom>
          <a:noFill/>
        </p:spPr>
        <p:txBody>
          <a:bodyPr wrap="square" rtlCol="0">
            <a:spAutoFit/>
          </a:bodyPr>
          <a:lstStyle/>
          <a:p>
            <a:r>
              <a:rPr lang="fr-FR" dirty="0">
                <a:solidFill>
                  <a:srgbClr val="008000"/>
                </a:solidFill>
              </a:rPr>
              <a:t>22. </a:t>
            </a:r>
            <a:r>
              <a:rPr lang="fr-FR" b="1" dirty="0">
                <a:solidFill>
                  <a:srgbClr val="008000"/>
                </a:solidFill>
              </a:rPr>
              <a:t>Soins et entretiens dans une pépinière (suite)</a:t>
            </a:r>
            <a:endParaRPr lang="fr-FR" dirty="0">
              <a:solidFill>
                <a:srgbClr val="0080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60251719"/>
              </p:ext>
            </p:extLst>
          </p:nvPr>
        </p:nvGraphicFramePr>
        <p:xfrm>
          <a:off x="185798" y="1145483"/>
          <a:ext cx="5766098" cy="1872619"/>
        </p:xfrm>
        <a:graphic>
          <a:graphicData uri="http://schemas.openxmlformats.org/drawingml/2006/table">
            <a:tbl>
              <a:tblPr>
                <a:tableStyleId>{5C22544A-7EE6-4342-B048-85BDC9FD1C3A}</a:tableStyleId>
              </a:tblPr>
              <a:tblGrid>
                <a:gridCol w="2035691">
                  <a:extLst>
                    <a:ext uri="{9D8B030D-6E8A-4147-A177-3AD203B41FA5}">
                      <a16:colId xmlns:a16="http://schemas.microsoft.com/office/drawing/2014/main" val="20000"/>
                    </a:ext>
                  </a:extLst>
                </a:gridCol>
                <a:gridCol w="1636499">
                  <a:extLst>
                    <a:ext uri="{9D8B030D-6E8A-4147-A177-3AD203B41FA5}">
                      <a16:colId xmlns:a16="http://schemas.microsoft.com/office/drawing/2014/main" val="20001"/>
                    </a:ext>
                  </a:extLst>
                </a:gridCol>
                <a:gridCol w="891713">
                  <a:extLst>
                    <a:ext uri="{9D8B030D-6E8A-4147-A177-3AD203B41FA5}">
                      <a16:colId xmlns:a16="http://schemas.microsoft.com/office/drawing/2014/main" val="20002"/>
                    </a:ext>
                  </a:extLst>
                </a:gridCol>
                <a:gridCol w="1202195">
                  <a:extLst>
                    <a:ext uri="{9D8B030D-6E8A-4147-A177-3AD203B41FA5}">
                      <a16:colId xmlns:a16="http://schemas.microsoft.com/office/drawing/2014/main" val="20003"/>
                    </a:ext>
                  </a:extLst>
                </a:gridCol>
              </a:tblGrid>
              <a:tr h="392843">
                <a:tc>
                  <a:txBody>
                    <a:bodyPr/>
                    <a:lstStyle/>
                    <a:p>
                      <a:pPr marL="0" algn="ctr" eaLnBrk="0" fontAlgn="base" hangingPunct="0">
                        <a:lnSpc>
                          <a:spcPct val="100000"/>
                        </a:lnSpc>
                        <a:spcBef>
                          <a:spcPts val="0"/>
                        </a:spcBef>
                        <a:spcAft>
                          <a:spcPts val="0"/>
                        </a:spcAft>
                      </a:pPr>
                      <a:r>
                        <a:rPr lang="fr-FR" sz="1000" dirty="0">
                          <a:effectLst/>
                        </a:rPr>
                        <a:t>Nom</a:t>
                      </a:r>
                      <a:r>
                        <a:rPr lang="fr-FR" sz="1000" baseline="0" dirty="0">
                          <a:effectLst/>
                        </a:rPr>
                        <a:t> du</a:t>
                      </a:r>
                      <a:r>
                        <a:rPr lang="fr-FR" sz="1000" dirty="0">
                          <a:effectLst/>
                        </a:rPr>
                        <a:t> VLI et du Village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Bef>
                          <a:spcPts val="0"/>
                        </a:spcBef>
                        <a:spcAft>
                          <a:spcPts val="0"/>
                        </a:spcAft>
                      </a:pPr>
                      <a:r>
                        <a:rPr lang="fr-FR" sz="1000" spc="-5" dirty="0">
                          <a:effectLst/>
                        </a:rPr>
                        <a:t>Espèces cultivée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Bef>
                          <a:spcPts val="0"/>
                        </a:spcBef>
                        <a:spcAft>
                          <a:spcPts val="0"/>
                        </a:spcAft>
                      </a:pPr>
                      <a:r>
                        <a:rPr lang="fr-FR" sz="1000" dirty="0">
                          <a:effectLst/>
                        </a:rPr>
                        <a:t>Nombre de plants (+)</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Bef>
                          <a:spcPts val="0"/>
                        </a:spcBef>
                        <a:spcAft>
                          <a:spcPts val="0"/>
                        </a:spcAft>
                      </a:pPr>
                      <a:r>
                        <a:rPr lang="fr-FR" sz="1000" dirty="0">
                          <a:effectLst/>
                        </a:rPr>
                        <a:t>Revenus pour la communauté</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30718">
                <a:tc>
                  <a:txBody>
                    <a:bodyPr/>
                    <a:lstStyle/>
                    <a:p>
                      <a:pPr marL="0" algn="ctr" eaLnBrk="0" fontAlgn="base" hangingPunct="0">
                        <a:lnSpc>
                          <a:spcPct val="100000"/>
                        </a:lnSpc>
                        <a:spcBef>
                          <a:spcPts val="0"/>
                        </a:spcBef>
                        <a:spcAft>
                          <a:spcPts val="0"/>
                        </a:spcAft>
                      </a:pPr>
                      <a:r>
                        <a:rPr lang="fr-FR" sz="1000" dirty="0">
                          <a:effectLst/>
                        </a:rPr>
                        <a:t>Sri </a:t>
                      </a:r>
                      <a:r>
                        <a:rPr lang="fr-FR" sz="1000" dirty="0" err="1">
                          <a:effectLst/>
                        </a:rPr>
                        <a:t>Vigneswara</a:t>
                      </a:r>
                      <a:r>
                        <a:rPr lang="fr-FR" sz="1000" dirty="0">
                          <a:effectLst/>
                        </a:rPr>
                        <a:t> EDC, </a:t>
                      </a:r>
                      <a:r>
                        <a:rPr lang="fr-FR" sz="1000" dirty="0" err="1">
                          <a:effectLst/>
                        </a:rPr>
                        <a:t>Matlapalem</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02920" algn="ctr" eaLnBrk="0" fontAlgn="base" hangingPunct="0">
                        <a:lnSpc>
                          <a:spcPct val="100000"/>
                        </a:lnSpc>
                        <a:spcBef>
                          <a:spcPts val="0"/>
                        </a:spcBef>
                        <a:spcAft>
                          <a:spcPts val="0"/>
                        </a:spcAft>
                      </a:pPr>
                      <a:r>
                        <a:rPr lang="fr-FR" sz="1000" i="1" spc="-15" dirty="0" err="1">
                          <a:effectLst/>
                        </a:rPr>
                        <a:t>Excoecaria</a:t>
                      </a:r>
                      <a:r>
                        <a:rPr lang="fr-FR" sz="1000" i="1" spc="-15" dirty="0">
                          <a:effectLst/>
                        </a:rPr>
                        <a:t>  </a:t>
                      </a:r>
                      <a:r>
                        <a:rPr lang="fr-FR" sz="1000" i="1" spc="-15" dirty="0" err="1">
                          <a:effectLst/>
                        </a:rPr>
                        <a:t>agallocha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tabLst>
                          <a:tab pos="320040" algn="dec"/>
                        </a:tabLst>
                      </a:pPr>
                      <a:r>
                        <a:rPr lang="fr-FR" sz="1000" spc="-20">
                          <a:effectLst/>
                        </a:rPr>
                        <a:t>12,000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0485" algn="ctr" eaLnBrk="0" fontAlgn="base" hangingPunct="0">
                        <a:lnSpc>
                          <a:spcPct val="100000"/>
                        </a:lnSpc>
                        <a:spcBef>
                          <a:spcPts val="0"/>
                        </a:spcBef>
                        <a:spcAft>
                          <a:spcPts val="0"/>
                        </a:spcAft>
                      </a:pPr>
                      <a:r>
                        <a:rPr lang="fr-FR" sz="1000" spc="-5">
                          <a:effectLst/>
                        </a:rPr>
                        <a:t>Rs. 12,000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2400">
                <a:tc>
                  <a:txBody>
                    <a:bodyPr/>
                    <a:lstStyle/>
                    <a:p>
                      <a:pPr marL="0" algn="ctr" eaLnBrk="0" fontAlgn="base" hangingPunct="0">
                        <a:lnSpc>
                          <a:spcPct val="100000"/>
                        </a:lnSpc>
                        <a:spcBef>
                          <a:spcPts val="0"/>
                        </a:spcBef>
                        <a:spcAft>
                          <a:spcPts val="0"/>
                        </a:spcAft>
                      </a:pPr>
                      <a:r>
                        <a:rPr lang="fr-FR" sz="1000" spc="-5" dirty="0">
                          <a:effectLst/>
                        </a:rPr>
                        <a:t>Dr. B.R. </a:t>
                      </a:r>
                      <a:r>
                        <a:rPr lang="fr-FR" sz="1000" spc="-5" dirty="0" err="1">
                          <a:effectLst/>
                        </a:rPr>
                        <a:t>Ambedkar</a:t>
                      </a:r>
                      <a:r>
                        <a:rPr lang="fr-FR" sz="1000" spc="-5" dirty="0">
                          <a:effectLst/>
                        </a:rPr>
                        <a:t> VSS,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i="1" dirty="0" err="1">
                          <a:effectLst/>
                        </a:rPr>
                        <a:t>Avicennia</a:t>
                      </a:r>
                      <a:r>
                        <a:rPr lang="fr-FR" sz="1000" i="1" dirty="0">
                          <a:effectLst/>
                        </a:rPr>
                        <a:t> </a:t>
                      </a:r>
                      <a:r>
                        <a:rPr lang="fr-FR" sz="1000" i="1" dirty="0" err="1">
                          <a:effectLst/>
                        </a:rPr>
                        <a:t>officinalis</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tabLst>
                          <a:tab pos="320040" algn="dec"/>
                        </a:tabLst>
                      </a:pPr>
                      <a:r>
                        <a:rPr lang="fr-FR" sz="1000" spc="-25">
                          <a:effectLst/>
                        </a:rPr>
                        <a:t>1,000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0485" algn="ctr" eaLnBrk="0" fontAlgn="base" hangingPunct="0">
                        <a:lnSpc>
                          <a:spcPct val="100000"/>
                        </a:lnSpc>
                        <a:spcBef>
                          <a:spcPts val="0"/>
                        </a:spcBef>
                        <a:spcAft>
                          <a:spcPts val="0"/>
                        </a:spcAft>
                      </a:pPr>
                      <a:r>
                        <a:rPr lang="fr-FR" sz="1000" spc="-10">
                          <a:effectLst/>
                        </a:rPr>
                        <a:t>Rs. 3,000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837">
                <a:tc>
                  <a:txBody>
                    <a:bodyPr/>
                    <a:lstStyle/>
                    <a:p>
                      <a:pPr marL="0" algn="ctr" eaLnBrk="0" fontAlgn="base" hangingPunct="0">
                        <a:lnSpc>
                          <a:spcPct val="100000"/>
                        </a:lnSpc>
                        <a:spcBef>
                          <a:spcPts val="0"/>
                        </a:spcBef>
                        <a:spcAft>
                          <a:spcPts val="0"/>
                        </a:spcAft>
                      </a:pPr>
                      <a:r>
                        <a:rPr lang="fr-FR" sz="1000" spc="-5">
                          <a:effectLst/>
                        </a:rPr>
                        <a:t>Bhairavalanka</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i="1" dirty="0" err="1">
                          <a:effectLst/>
                        </a:rPr>
                        <a:t>Avicennia</a:t>
                      </a:r>
                      <a:r>
                        <a:rPr lang="fr-FR" sz="1000" i="1" dirty="0">
                          <a:effectLst/>
                        </a:rPr>
                        <a:t> marina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tabLst>
                          <a:tab pos="320040" algn="dec"/>
                        </a:tabLst>
                      </a:pPr>
                      <a:r>
                        <a:rPr lang="fr-FR" sz="1000" spc="-10">
                          <a:effectLst/>
                        </a:rPr>
                        <a:t>2,000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0408">
                <a:tc>
                  <a:txBody>
                    <a:bodyPr/>
                    <a:lstStyle/>
                    <a:p>
                      <a:pPr marL="0" algn="ctr" eaLnBrk="0" fontAlgn="base" hangingPunct="0">
                        <a:lnSpc>
                          <a:spcPct val="100000"/>
                        </a:lnSpc>
                        <a:spcBef>
                          <a:spcPts val="0"/>
                        </a:spcBef>
                        <a:spcAft>
                          <a:spcPts val="0"/>
                        </a:spcAft>
                      </a:pPr>
                      <a:r>
                        <a:rPr lang="fr-FR" sz="1000" spc="-5">
                          <a:effectLst/>
                        </a:rPr>
                        <a:t>Dheenadayaljee EDC,</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i="1" dirty="0" err="1">
                          <a:effectLst/>
                        </a:rPr>
                        <a:t>Avicennia</a:t>
                      </a:r>
                      <a:r>
                        <a:rPr lang="fr-FR" sz="1000" i="1" dirty="0">
                          <a:effectLst/>
                        </a:rPr>
                        <a:t> </a:t>
                      </a:r>
                      <a:r>
                        <a:rPr lang="fr-FR" sz="1000" i="1" dirty="0" err="1">
                          <a:effectLst/>
                        </a:rPr>
                        <a:t>officinalis</a:t>
                      </a:r>
                      <a:endParaRPr lang="fr-FR" sz="1000" i="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tabLst>
                          <a:tab pos="320040" algn="dec"/>
                        </a:tabLst>
                      </a:pPr>
                      <a:r>
                        <a:rPr lang="fr-FR" sz="1000" spc="-10" dirty="0">
                          <a:effectLst/>
                        </a:rPr>
                        <a:t>60,000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0485" algn="ctr" eaLnBrk="0" fontAlgn="base" hangingPunct="0">
                        <a:lnSpc>
                          <a:spcPct val="100000"/>
                        </a:lnSpc>
                        <a:spcBef>
                          <a:spcPts val="0"/>
                        </a:spcBef>
                        <a:spcAft>
                          <a:spcPts val="0"/>
                        </a:spcAft>
                      </a:pPr>
                      <a:r>
                        <a:rPr lang="fr-FR" sz="1000" spc="-5">
                          <a:effectLst/>
                        </a:rPr>
                        <a:t>Rs. 2,00,000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0408">
                <a:tc>
                  <a:txBody>
                    <a:bodyPr/>
                    <a:lstStyle/>
                    <a:p>
                      <a:pPr marL="0" algn="ctr" eaLnBrk="0" fontAlgn="base" hangingPunct="0">
                        <a:lnSpc>
                          <a:spcPct val="100000"/>
                        </a:lnSpc>
                        <a:spcBef>
                          <a:spcPts val="0"/>
                        </a:spcBef>
                        <a:spcAft>
                          <a:spcPts val="0"/>
                        </a:spcAft>
                      </a:pPr>
                      <a:r>
                        <a:rPr lang="fr-FR" sz="1000" spc="-5">
                          <a:effectLst/>
                        </a:rPr>
                        <a:t>Dheenadayalapuram</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i="1" dirty="0" err="1">
                          <a:effectLst/>
                        </a:rPr>
                        <a:t>Avicennia</a:t>
                      </a:r>
                      <a:r>
                        <a:rPr lang="fr-FR" sz="1000" i="1" dirty="0">
                          <a:effectLst/>
                        </a:rPr>
                        <a:t> marina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4135" algn="ctr" eaLnBrk="0" fontAlgn="base" hangingPunct="0">
                        <a:lnSpc>
                          <a:spcPct val="100000"/>
                        </a:lnSpc>
                        <a:spcBef>
                          <a:spcPts val="0"/>
                        </a:spcBef>
                        <a:spcAft>
                          <a:spcPts val="0"/>
                        </a:spcAft>
                      </a:pPr>
                      <a:r>
                        <a:rPr lang="fr-FR" sz="1000" spc="-15" dirty="0">
                          <a:effectLst/>
                        </a:rPr>
                        <a:t>1,40,000</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4005">
                <a:tc gridSpan="2">
                  <a:txBody>
                    <a:bodyPr/>
                    <a:lstStyle/>
                    <a:p>
                      <a:pPr marL="0" algn="ctr" eaLnBrk="0" fontAlgn="base" hangingPunct="0">
                        <a:lnSpc>
                          <a:spcPct val="100000"/>
                        </a:lnSpc>
                        <a:spcBef>
                          <a:spcPts val="0"/>
                        </a:spcBef>
                        <a:spcAft>
                          <a:spcPts val="0"/>
                        </a:spcAft>
                      </a:pPr>
                      <a:r>
                        <a:rPr lang="fr-FR" sz="1000" spc="-5" dirty="0">
                          <a:effectLst/>
                        </a:rPr>
                        <a:t>Total</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marR="64135" algn="ctr" eaLnBrk="0" fontAlgn="base" hangingPunct="0">
                        <a:lnSpc>
                          <a:spcPct val="100000"/>
                        </a:lnSpc>
                        <a:spcBef>
                          <a:spcPts val="0"/>
                        </a:spcBef>
                        <a:spcAft>
                          <a:spcPts val="0"/>
                        </a:spcAft>
                      </a:pPr>
                      <a:r>
                        <a:rPr lang="fr-FR" sz="1000" spc="-5" dirty="0">
                          <a:effectLst/>
                        </a:rPr>
                        <a:t>2,15,000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0485" algn="ctr" eaLnBrk="0" fontAlgn="base" hangingPunct="0">
                        <a:lnSpc>
                          <a:spcPct val="100000"/>
                        </a:lnSpc>
                        <a:spcBef>
                          <a:spcPts val="0"/>
                        </a:spcBef>
                        <a:spcAft>
                          <a:spcPts val="0"/>
                        </a:spcAft>
                      </a:pPr>
                      <a:r>
                        <a:rPr lang="fr-FR" sz="1000" spc="-5" dirty="0" err="1">
                          <a:effectLst/>
                        </a:rPr>
                        <a:t>Rs</a:t>
                      </a:r>
                      <a:r>
                        <a:rPr lang="fr-FR" sz="1000" spc="-5" dirty="0">
                          <a:effectLst/>
                        </a:rPr>
                        <a:t>. 2,15,000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8672042"/>
              </p:ext>
            </p:extLst>
          </p:nvPr>
        </p:nvGraphicFramePr>
        <p:xfrm>
          <a:off x="522324" y="3576590"/>
          <a:ext cx="5168473" cy="2815071"/>
        </p:xfrm>
        <a:graphic>
          <a:graphicData uri="http://schemas.openxmlformats.org/drawingml/2006/table">
            <a:tbl>
              <a:tblPr>
                <a:tableStyleId>{5C22544A-7EE6-4342-B048-85BDC9FD1C3A}</a:tableStyleId>
              </a:tblPr>
              <a:tblGrid>
                <a:gridCol w="1499132">
                  <a:extLst>
                    <a:ext uri="{9D8B030D-6E8A-4147-A177-3AD203B41FA5}">
                      <a16:colId xmlns:a16="http://schemas.microsoft.com/office/drawing/2014/main" val="20000"/>
                    </a:ext>
                  </a:extLst>
                </a:gridCol>
                <a:gridCol w="613781">
                  <a:extLst>
                    <a:ext uri="{9D8B030D-6E8A-4147-A177-3AD203B41FA5}">
                      <a16:colId xmlns:a16="http://schemas.microsoft.com/office/drawing/2014/main" val="20001"/>
                    </a:ext>
                  </a:extLst>
                </a:gridCol>
                <a:gridCol w="613781">
                  <a:extLst>
                    <a:ext uri="{9D8B030D-6E8A-4147-A177-3AD203B41FA5}">
                      <a16:colId xmlns:a16="http://schemas.microsoft.com/office/drawing/2014/main" val="20002"/>
                    </a:ext>
                  </a:extLst>
                </a:gridCol>
                <a:gridCol w="655380">
                  <a:extLst>
                    <a:ext uri="{9D8B030D-6E8A-4147-A177-3AD203B41FA5}">
                      <a16:colId xmlns:a16="http://schemas.microsoft.com/office/drawing/2014/main" val="20003"/>
                    </a:ext>
                  </a:extLst>
                </a:gridCol>
                <a:gridCol w="587879">
                  <a:extLst>
                    <a:ext uri="{9D8B030D-6E8A-4147-A177-3AD203B41FA5}">
                      <a16:colId xmlns:a16="http://schemas.microsoft.com/office/drawing/2014/main" val="20004"/>
                    </a:ext>
                  </a:extLst>
                </a:gridCol>
                <a:gridCol w="587879">
                  <a:extLst>
                    <a:ext uri="{9D8B030D-6E8A-4147-A177-3AD203B41FA5}">
                      <a16:colId xmlns:a16="http://schemas.microsoft.com/office/drawing/2014/main" val="20005"/>
                    </a:ext>
                  </a:extLst>
                </a:gridCol>
                <a:gridCol w="610641">
                  <a:extLst>
                    <a:ext uri="{9D8B030D-6E8A-4147-A177-3AD203B41FA5}">
                      <a16:colId xmlns:a16="http://schemas.microsoft.com/office/drawing/2014/main" val="20006"/>
                    </a:ext>
                  </a:extLst>
                </a:gridCol>
              </a:tblGrid>
              <a:tr h="232854">
                <a:tc rowSpan="2">
                  <a:txBody>
                    <a:bodyPr/>
                    <a:lstStyle/>
                    <a:p>
                      <a:pPr marL="0" indent="0" algn="ctr" eaLnBrk="0" fontAlgn="base" hangingPunct="0">
                        <a:lnSpc>
                          <a:spcPct val="100000"/>
                        </a:lnSpc>
                        <a:spcBef>
                          <a:spcPts val="0"/>
                        </a:spcBef>
                        <a:spcAft>
                          <a:spcPts val="0"/>
                        </a:spcAft>
                      </a:pPr>
                      <a:r>
                        <a:rPr lang="fr-FR" sz="1000" spc="15" dirty="0">
                          <a:effectLst/>
                        </a:rPr>
                        <a:t>Tâche</a:t>
                      </a:r>
                      <a:r>
                        <a:rPr lang="fr-FR" sz="1000" spc="15" baseline="0" dirty="0">
                          <a:effectLst/>
                        </a:rPr>
                        <a:t>s / Travaux</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indent="0" algn="ctr" eaLnBrk="0" fontAlgn="base" hangingPunct="0">
                        <a:lnSpc>
                          <a:spcPct val="100000"/>
                        </a:lnSpc>
                        <a:spcBef>
                          <a:spcPts val="0"/>
                        </a:spcBef>
                        <a:spcAft>
                          <a:spcPts val="0"/>
                        </a:spcAft>
                      </a:pPr>
                      <a:r>
                        <a:rPr lang="fr-FR" sz="1000" dirty="0">
                          <a:effectLst/>
                        </a:rPr>
                        <a:t>Personnes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fr-FR"/>
                    </a:p>
                  </a:txBody>
                  <a:tcPr/>
                </a:tc>
                <a:tc rowSpan="2">
                  <a:txBody>
                    <a:bodyPr/>
                    <a:lstStyle/>
                    <a:p>
                      <a:pPr marL="0" indent="0" algn="ctr" eaLnBrk="0" fontAlgn="base" hangingPunct="0">
                        <a:lnSpc>
                          <a:spcPct val="100000"/>
                        </a:lnSpc>
                        <a:spcBef>
                          <a:spcPts val="0"/>
                        </a:spcBef>
                        <a:spcAft>
                          <a:spcPts val="0"/>
                        </a:spcAft>
                      </a:pPr>
                      <a:r>
                        <a:rPr lang="fr-FR" sz="1000" dirty="0">
                          <a:effectLst/>
                        </a:rPr>
                        <a:t>Nb</a:t>
                      </a:r>
                      <a:r>
                        <a:rPr lang="fr-FR" sz="1000" baseline="0" dirty="0">
                          <a:effectLst/>
                        </a:rPr>
                        <a:t> d’h</a:t>
                      </a:r>
                      <a:r>
                        <a:rPr lang="fr-FR" sz="1000" dirty="0">
                          <a:effectLst/>
                        </a:rPr>
                        <a:t>eures de travail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indent="0" algn="ctr" eaLnBrk="0" fontAlgn="base" hangingPunct="0">
                        <a:lnSpc>
                          <a:spcPct val="100000"/>
                        </a:lnSpc>
                        <a:spcBef>
                          <a:spcPts val="0"/>
                        </a:spcBef>
                        <a:spcAft>
                          <a:spcPts val="0"/>
                        </a:spcAft>
                      </a:pPr>
                      <a:r>
                        <a:rPr lang="fr-FR" sz="1000" spc="10" dirty="0">
                          <a:effectLst/>
                        </a:rPr>
                        <a:t>Salaires [En.</a:t>
                      </a:r>
                      <a:r>
                        <a:rPr lang="fr-FR" sz="1000" spc="10" baseline="0" dirty="0">
                          <a:effectLst/>
                        </a:rPr>
                        <a:t> : </a:t>
                      </a:r>
                      <a:r>
                        <a:rPr lang="fr-FR" sz="1000" spc="10" dirty="0" err="1">
                          <a:effectLst/>
                        </a:rPr>
                        <a:t>Wages</a:t>
                      </a:r>
                      <a:r>
                        <a:rPr lang="fr-FR" sz="1000" spc="10"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fr-FR"/>
                    </a:p>
                  </a:txBody>
                  <a:tcPr/>
                </a:tc>
                <a:tc rowSpan="2">
                  <a:txBody>
                    <a:bodyPr/>
                    <a:lstStyle/>
                    <a:p>
                      <a:pPr marL="0" indent="0" algn="ctr" eaLnBrk="0" fontAlgn="base" hangingPunct="0">
                        <a:lnSpc>
                          <a:spcPct val="100000"/>
                        </a:lnSpc>
                        <a:spcBef>
                          <a:spcPts val="0"/>
                        </a:spcBef>
                        <a:spcAft>
                          <a:spcPts val="0"/>
                        </a:spcAft>
                      </a:pPr>
                      <a:r>
                        <a:rPr lang="fr-FR" sz="1000" spc="5" dirty="0">
                          <a:effectLst/>
                        </a:rPr>
                        <a:t>Montant</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49425">
                <a:tc vMerge="1">
                  <a:txBody>
                    <a:bodyPr/>
                    <a:lstStyle/>
                    <a:p>
                      <a:endParaRPr lang="fr-FR"/>
                    </a:p>
                  </a:txBody>
                  <a:tcPr/>
                </a:tc>
                <a:tc>
                  <a:txBody>
                    <a:bodyPr/>
                    <a:lstStyle/>
                    <a:p>
                      <a:pPr marL="0" indent="0" algn="ctr" eaLnBrk="0" fontAlgn="base" hangingPunct="0">
                        <a:lnSpc>
                          <a:spcPct val="100000"/>
                        </a:lnSpc>
                        <a:spcBef>
                          <a:spcPts val="0"/>
                        </a:spcBef>
                        <a:spcAft>
                          <a:spcPts val="0"/>
                        </a:spcAft>
                      </a:pPr>
                      <a:r>
                        <a:rPr lang="fr-FR" sz="1000" spc="-15" dirty="0">
                          <a:effectLst/>
                        </a:rPr>
                        <a:t>Homme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Femme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fr-FR"/>
                    </a:p>
                  </a:txBody>
                  <a:tcPr/>
                </a:tc>
                <a:tc>
                  <a:txBody>
                    <a:bodyPr/>
                    <a:lstStyle/>
                    <a:p>
                      <a:pPr marL="0" indent="0" algn="ctr" eaLnBrk="0" fontAlgn="base" hangingPunct="0">
                        <a:lnSpc>
                          <a:spcPct val="100000"/>
                        </a:lnSpc>
                        <a:spcBef>
                          <a:spcPts val="0"/>
                        </a:spcBef>
                        <a:spcAft>
                          <a:spcPts val="0"/>
                        </a:spcAft>
                      </a:pPr>
                      <a:r>
                        <a:rPr lang="fr-FR" sz="1000" spc="-15" dirty="0">
                          <a:effectLst/>
                        </a:rPr>
                        <a:t>Homme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Femme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fr-FR"/>
                    </a:p>
                  </a:txBody>
                  <a:tcPr/>
                </a:tc>
                <a:extLst>
                  <a:ext uri="{0D108BD9-81ED-4DB2-BD59-A6C34878D82A}">
                    <a16:rowId xmlns:a16="http://schemas.microsoft.com/office/drawing/2014/main" val="10001"/>
                  </a:ext>
                </a:extLst>
              </a:tr>
              <a:tr h="349903">
                <a:tc>
                  <a:txBody>
                    <a:bodyPr/>
                    <a:lstStyle/>
                    <a:p>
                      <a:pPr marL="0" indent="0" algn="ctr" eaLnBrk="0" fontAlgn="base" hangingPunct="0">
                        <a:lnSpc>
                          <a:spcPct val="100000"/>
                        </a:lnSpc>
                        <a:spcBef>
                          <a:spcPts val="0"/>
                        </a:spcBef>
                        <a:spcAft>
                          <a:spcPts val="0"/>
                        </a:spcAft>
                      </a:pPr>
                      <a:r>
                        <a:rPr lang="fr-FR" sz="1000" dirty="0">
                          <a:effectLst/>
                        </a:rPr>
                        <a:t>Défrichement de la zone et débroussaillage</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2070" indent="0" algn="ctr" eaLnBrk="0" fontAlgn="base" hangingPunct="0">
                        <a:lnSpc>
                          <a:spcPct val="100000"/>
                        </a:lnSpc>
                        <a:spcBef>
                          <a:spcPts val="0"/>
                        </a:spcBef>
                        <a:spcAft>
                          <a:spcPts val="0"/>
                        </a:spcAft>
                      </a:pPr>
                      <a:r>
                        <a:rPr lang="fr-FR" sz="1000">
                          <a:effectLst/>
                        </a:rPr>
                        <a:t>7</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420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9741">
                <a:tc>
                  <a:txBody>
                    <a:bodyPr/>
                    <a:lstStyle/>
                    <a:p>
                      <a:pPr marL="0" indent="0" algn="ctr" eaLnBrk="0" fontAlgn="base" hangingPunct="0">
                        <a:lnSpc>
                          <a:spcPct val="100000"/>
                        </a:lnSpc>
                        <a:spcBef>
                          <a:spcPts val="0"/>
                        </a:spcBef>
                        <a:spcAft>
                          <a:spcPts val="0"/>
                        </a:spcAft>
                      </a:pPr>
                      <a:r>
                        <a:rPr lang="fr-FR" sz="1000" dirty="0">
                          <a:effectLst/>
                        </a:rPr>
                        <a:t>Préparation de la planche (culturale)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2070" indent="0" algn="ctr" eaLnBrk="0" fontAlgn="base" hangingPunct="0">
                        <a:lnSpc>
                          <a:spcPct val="100000"/>
                        </a:lnSpc>
                        <a:spcBef>
                          <a:spcPts val="0"/>
                        </a:spcBef>
                        <a:spcAft>
                          <a:spcPts val="0"/>
                        </a:spcAft>
                      </a:pPr>
                      <a:r>
                        <a:rPr lang="fr-FR" sz="1000" dirty="0">
                          <a:effectLst/>
                        </a:rPr>
                        <a:t>70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4200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0363">
                <a:tc>
                  <a:txBody>
                    <a:bodyPr/>
                    <a:lstStyle/>
                    <a:p>
                      <a:pPr marL="0" indent="0" algn="ctr" eaLnBrk="0" fontAlgn="base" hangingPunct="0">
                        <a:lnSpc>
                          <a:spcPct val="100000"/>
                        </a:lnSpc>
                        <a:spcBef>
                          <a:spcPts val="0"/>
                        </a:spcBef>
                        <a:spcAft>
                          <a:spcPts val="0"/>
                        </a:spcAft>
                      </a:pPr>
                      <a:r>
                        <a:rPr lang="fr-FR" sz="1000" dirty="0">
                          <a:effectLst/>
                        </a:rPr>
                        <a:t>clôture / protection</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2070" indent="0" algn="ctr" eaLnBrk="0" fontAlgn="base" hangingPunct="0">
                        <a:lnSpc>
                          <a:spcPct val="100000"/>
                        </a:lnSpc>
                        <a:spcBef>
                          <a:spcPts val="0"/>
                        </a:spcBef>
                        <a:spcAft>
                          <a:spcPts val="0"/>
                        </a:spcAft>
                      </a:pPr>
                      <a:r>
                        <a:rPr lang="fr-FR" sz="1000" spc="5" dirty="0">
                          <a:effectLst/>
                        </a:rPr>
                        <a:t>40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2400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2854">
                <a:tc>
                  <a:txBody>
                    <a:bodyPr/>
                    <a:lstStyle/>
                    <a:p>
                      <a:pPr marL="0" indent="0" algn="ctr" eaLnBrk="0" fontAlgn="base" hangingPunct="0">
                        <a:lnSpc>
                          <a:spcPct val="100000"/>
                        </a:lnSpc>
                        <a:spcBef>
                          <a:spcPts val="0"/>
                        </a:spcBef>
                        <a:spcAft>
                          <a:spcPts val="0"/>
                        </a:spcAft>
                      </a:pPr>
                      <a:r>
                        <a:rPr lang="fr-FR" sz="1000" dirty="0">
                          <a:effectLst/>
                        </a:rPr>
                        <a:t>Remplissage</a:t>
                      </a:r>
                      <a:r>
                        <a:rPr lang="fr-FR" sz="1000" baseline="0" dirty="0">
                          <a:effectLst/>
                        </a:rPr>
                        <a:t> des sacs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2070" indent="0" algn="ctr" eaLnBrk="0" fontAlgn="base" hangingPunct="0">
                        <a:lnSpc>
                          <a:spcPct val="100000"/>
                        </a:lnSpc>
                        <a:spcBef>
                          <a:spcPts val="0"/>
                        </a:spcBef>
                        <a:spcAft>
                          <a:spcPts val="0"/>
                        </a:spcAft>
                      </a:pPr>
                      <a:r>
                        <a:rPr lang="fr-FR" sz="1000" spc="-5">
                          <a:effectLst/>
                        </a:rPr>
                        <a:t>28</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spc="-10" dirty="0">
                          <a:effectLst/>
                        </a:rPr>
                        <a:t>98</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4610" indent="0" algn="ctr" eaLnBrk="0" fontAlgn="base" hangingPunct="0">
                        <a:lnSpc>
                          <a:spcPct val="100000"/>
                        </a:lnSpc>
                        <a:spcBef>
                          <a:spcPts val="0"/>
                        </a:spcBef>
                        <a:spcAft>
                          <a:spcPts val="0"/>
                        </a:spcAft>
                      </a:pPr>
                      <a:r>
                        <a:rPr lang="fr-FR" sz="1000" spc="5">
                          <a:effectLst/>
                        </a:rPr>
                        <a:t>40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5600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476">
                <a:tc>
                  <a:txBody>
                    <a:bodyPr/>
                    <a:lstStyle/>
                    <a:p>
                      <a:pPr marL="0" indent="0" algn="ctr" eaLnBrk="0" fontAlgn="base" hangingPunct="0">
                        <a:lnSpc>
                          <a:spcPct val="100000"/>
                        </a:lnSpc>
                        <a:spcBef>
                          <a:spcPts val="0"/>
                        </a:spcBef>
                        <a:spcAft>
                          <a:spcPts val="0"/>
                        </a:spcAft>
                      </a:pPr>
                      <a:r>
                        <a:rPr lang="fr-FR" sz="1000" dirty="0">
                          <a:effectLst/>
                        </a:rPr>
                        <a:t>Collecte de semences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spc="5">
                          <a:effectLst/>
                        </a:rPr>
                        <a:t>42</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4610" indent="0" algn="ctr" eaLnBrk="0" fontAlgn="base" hangingPunct="0">
                        <a:lnSpc>
                          <a:spcPct val="100000"/>
                        </a:lnSpc>
                        <a:spcBef>
                          <a:spcPts val="0"/>
                        </a:spcBef>
                        <a:spcAft>
                          <a:spcPts val="0"/>
                        </a:spcAft>
                      </a:pPr>
                      <a:r>
                        <a:rPr lang="fr-FR" sz="1000" spc="5">
                          <a:effectLst/>
                        </a:rPr>
                        <a:t>40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1680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741">
                <a:tc>
                  <a:txBody>
                    <a:bodyPr/>
                    <a:lstStyle/>
                    <a:p>
                      <a:pPr marL="0" marR="0" indent="0" algn="ctr" defTabSz="914400" rtl="0" eaLnBrk="0" fontAlgn="base" latinLnBrk="0" hangingPunct="0">
                        <a:lnSpc>
                          <a:spcPct val="100000"/>
                        </a:lnSpc>
                        <a:spcBef>
                          <a:spcPts val="0"/>
                        </a:spcBef>
                        <a:spcAft>
                          <a:spcPts val="0"/>
                        </a:spcAft>
                        <a:buClrTx/>
                        <a:buSzTx/>
                        <a:buFontTx/>
                        <a:buNone/>
                        <a:tabLst/>
                        <a:defRPr/>
                      </a:pPr>
                      <a:r>
                        <a:rPr lang="fr-FR" sz="1000" spc="5" dirty="0">
                          <a:effectLst/>
                        </a:rPr>
                        <a:t>Transfert des sacs vers les planches </a:t>
                      </a:r>
                      <a:r>
                        <a:rPr lang="fr-FR" sz="1000" dirty="0">
                          <a:effectLst/>
                        </a:rPr>
                        <a:t>(culturale)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spc="-20">
                          <a:effectLst/>
                        </a:rPr>
                        <a:t>16</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dirty="0">
                          <a:effectLst/>
                        </a:rPr>
                        <a:t>6</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4610" indent="0" algn="ctr" eaLnBrk="0" fontAlgn="base" hangingPunct="0">
                        <a:lnSpc>
                          <a:spcPct val="100000"/>
                        </a:lnSpc>
                        <a:spcBef>
                          <a:spcPts val="0"/>
                        </a:spcBef>
                        <a:spcAft>
                          <a:spcPts val="0"/>
                        </a:spcAft>
                      </a:pPr>
                      <a:r>
                        <a:rPr lang="fr-FR" sz="1000" spc="5" dirty="0">
                          <a:effectLst/>
                        </a:rPr>
                        <a:t>40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a:effectLst/>
                        </a:rPr>
                        <a:t>640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0363">
                <a:tc>
                  <a:txBody>
                    <a:bodyPr/>
                    <a:lstStyle/>
                    <a:p>
                      <a:pPr marL="0" indent="0" algn="ctr" eaLnBrk="0" fontAlgn="base" hangingPunct="0">
                        <a:lnSpc>
                          <a:spcPct val="100000"/>
                        </a:lnSpc>
                        <a:spcBef>
                          <a:spcPts val="0"/>
                        </a:spcBef>
                        <a:spcAft>
                          <a:spcPts val="0"/>
                        </a:spcAft>
                      </a:pPr>
                      <a:r>
                        <a:rPr lang="fr-FR" sz="1000" spc="5" dirty="0">
                          <a:effectLst/>
                        </a:rPr>
                        <a:t>Planter</a:t>
                      </a:r>
                      <a:r>
                        <a:rPr lang="fr-FR" sz="1000" spc="5" baseline="0" dirty="0">
                          <a:effectLst/>
                        </a:rPr>
                        <a:t>  les graines dans des sacs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spc="-15">
                          <a:effectLst/>
                        </a:rPr>
                        <a:t>108</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4610" indent="0" algn="ctr" eaLnBrk="0" fontAlgn="base" hangingPunct="0">
                        <a:lnSpc>
                          <a:spcPct val="100000"/>
                        </a:lnSpc>
                        <a:spcBef>
                          <a:spcPts val="0"/>
                        </a:spcBef>
                        <a:spcAft>
                          <a:spcPts val="0"/>
                        </a:spcAft>
                      </a:pPr>
                      <a:r>
                        <a:rPr lang="fr-FR" sz="1000" spc="5" dirty="0">
                          <a:effectLst/>
                        </a:rPr>
                        <a:t>40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a:effectLst/>
                        </a:rPr>
                        <a:t>4320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2854">
                <a:tc>
                  <a:txBody>
                    <a:bodyPr/>
                    <a:lstStyle/>
                    <a:p>
                      <a:pPr marL="0" indent="0" algn="ctr" eaLnBrk="0" fontAlgn="base" hangingPunct="0">
                        <a:lnSpc>
                          <a:spcPct val="100000"/>
                        </a:lnSpc>
                        <a:spcBef>
                          <a:spcPts val="0"/>
                        </a:spcBef>
                        <a:spcAft>
                          <a:spcPts val="0"/>
                        </a:spcAft>
                      </a:pPr>
                      <a:r>
                        <a:rPr lang="fr-FR" sz="1000" dirty="0">
                          <a:effectLst/>
                        </a:rPr>
                        <a:t>Maintenance / Soins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96</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6</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4610" indent="0" algn="ctr" eaLnBrk="0" fontAlgn="base" hangingPunct="0">
                        <a:lnSpc>
                          <a:spcPct val="100000"/>
                        </a:lnSpc>
                        <a:spcBef>
                          <a:spcPts val="0"/>
                        </a:spcBef>
                        <a:spcAft>
                          <a:spcPts val="0"/>
                        </a:spcAft>
                      </a:pPr>
                      <a:r>
                        <a:rPr lang="fr-FR" sz="1000" spc="5" dirty="0">
                          <a:effectLst/>
                        </a:rPr>
                        <a:t>40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spc="5" dirty="0">
                          <a:effectLst/>
                        </a:rPr>
                        <a:t>3840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5967">
                <a:tc>
                  <a:txBody>
                    <a:bodyPr/>
                    <a:lstStyle/>
                    <a:p>
                      <a:pPr marL="0" indent="0" algn="ctr" eaLnBrk="0" fontAlgn="base" hangingPunct="0">
                        <a:lnSpc>
                          <a:spcPct val="100000"/>
                        </a:lnSpc>
                        <a:spcBef>
                          <a:spcPts val="0"/>
                        </a:spcBef>
                        <a:spcAft>
                          <a:spcPts val="0"/>
                        </a:spcAft>
                      </a:pPr>
                      <a:r>
                        <a:rPr lang="fr-FR" sz="1000" spc="5" dirty="0">
                          <a:effectLst/>
                        </a:rPr>
                        <a:t>Total</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2070" indent="0" algn="ctr" eaLnBrk="0" fontAlgn="base" hangingPunct="0">
                        <a:lnSpc>
                          <a:spcPct val="100000"/>
                        </a:lnSpc>
                        <a:spcBef>
                          <a:spcPts val="0"/>
                        </a:spcBef>
                        <a:spcAft>
                          <a:spcPts val="0"/>
                        </a:spcAft>
                      </a:pPr>
                      <a:r>
                        <a:rPr lang="fr-FR" sz="1000" spc="-15">
                          <a:effectLst/>
                        </a:rPr>
                        <a:t>145</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435" indent="0" algn="ctr" eaLnBrk="0" fontAlgn="base" hangingPunct="0">
                        <a:lnSpc>
                          <a:spcPct val="100000"/>
                        </a:lnSpc>
                        <a:spcBef>
                          <a:spcPts val="0"/>
                        </a:spcBef>
                        <a:spcAft>
                          <a:spcPts val="0"/>
                        </a:spcAft>
                      </a:pPr>
                      <a:r>
                        <a:rPr lang="fr-FR" sz="1000">
                          <a:effectLst/>
                        </a:rPr>
                        <a:t>360</a:t>
                      </a:r>
                      <a:endParaRPr lang="fr-FR"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8420" indent="0" algn="ctr" eaLnBrk="0" fontAlgn="base" hangingPunct="0">
                        <a:lnSpc>
                          <a:spcPct val="100000"/>
                        </a:lnSpc>
                        <a:spcBef>
                          <a:spcPts val="0"/>
                        </a:spcBef>
                        <a:spcAft>
                          <a:spcPts val="0"/>
                        </a:spcAft>
                      </a:pPr>
                      <a:r>
                        <a:rPr lang="fr-FR" sz="1000" dirty="0">
                          <a:effectLst/>
                        </a:rPr>
                        <a:t>23100</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Line 1"/>
          <p:cNvSpPr>
            <a:spLocks noChangeShapeType="1"/>
          </p:cNvSpPr>
          <p:nvPr/>
        </p:nvSpPr>
        <p:spPr bwMode="auto">
          <a:xfrm>
            <a:off x="7760914" y="9206660"/>
            <a:ext cx="3986213" cy="0"/>
          </a:xfrm>
          <a:prstGeom prst="line">
            <a:avLst/>
          </a:prstGeom>
          <a:noFill/>
          <a:ln w="8890">
            <a:solidFill>
              <a:srgbClr val="231E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51822" y="6407093"/>
            <a:ext cx="5701553" cy="276999"/>
          </a:xfrm>
          <a:prstGeom prst="rect">
            <a:avLst/>
          </a:prstGeom>
          <a:noFill/>
        </p:spPr>
        <p:txBody>
          <a:bodyPr wrap="square" rtlCol="0">
            <a:spAutoFit/>
          </a:bodyPr>
          <a:lstStyle/>
          <a:p>
            <a:pPr algn="ctr"/>
            <a:r>
              <a:rPr lang="fr-FR" sz="1200" dirty="0">
                <a:solidFill>
                  <a:srgbClr val="008000"/>
                </a:solidFill>
              </a:rPr>
              <a:t>Quantité de travail, dans la pépinière, pour cultiver 30.000 jeunes plants de palétuviers.</a:t>
            </a:r>
          </a:p>
        </p:txBody>
      </p:sp>
      <p:sp>
        <p:nvSpPr>
          <p:cNvPr id="16" name="Rectangle 15"/>
          <p:cNvSpPr/>
          <p:nvPr/>
        </p:nvSpPr>
        <p:spPr>
          <a:xfrm>
            <a:off x="7760914" y="6545592"/>
            <a:ext cx="3034420" cy="276999"/>
          </a:xfrm>
          <a:prstGeom prst="rect">
            <a:avLst/>
          </a:prstGeom>
        </p:spPr>
        <p:txBody>
          <a:bodyPr wrap="none">
            <a:spAutoFit/>
          </a:bodyPr>
          <a:lstStyle/>
          <a:p>
            <a:pPr algn="ctr"/>
            <a:r>
              <a:rPr lang="fr-FR" sz="1200" dirty="0">
                <a:solidFill>
                  <a:srgbClr val="008000"/>
                </a:solidFill>
              </a:rPr>
              <a:t>procédure pour la préparation de la pépinière</a:t>
            </a: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375" y="35876"/>
            <a:ext cx="5809746" cy="6509716"/>
          </a:xfrm>
          <a:prstGeom prst="rect">
            <a:avLst/>
          </a:prstGeom>
        </p:spPr>
      </p:pic>
      <p:sp>
        <p:nvSpPr>
          <p:cNvPr id="18" name="ZoneTexte 17"/>
          <p:cNvSpPr txBox="1"/>
          <p:nvPr/>
        </p:nvSpPr>
        <p:spPr>
          <a:xfrm>
            <a:off x="6428591" y="375345"/>
            <a:ext cx="1269402" cy="400110"/>
          </a:xfrm>
          <a:prstGeom prst="rect">
            <a:avLst/>
          </a:prstGeom>
          <a:noFill/>
        </p:spPr>
        <p:txBody>
          <a:bodyPr wrap="square" rtlCol="0">
            <a:spAutoFit/>
          </a:bodyPr>
          <a:lstStyle/>
          <a:p>
            <a:pPr algn="ctr"/>
            <a:r>
              <a:rPr lang="fr-FR" sz="1000" b="1" dirty="0">
                <a:solidFill>
                  <a:srgbClr val="008000"/>
                </a:solidFill>
              </a:rPr>
              <a:t>Matériau d'ensemencement</a:t>
            </a:r>
          </a:p>
        </p:txBody>
      </p:sp>
      <p:sp>
        <p:nvSpPr>
          <p:cNvPr id="19" name="ZoneTexte 18"/>
          <p:cNvSpPr txBox="1"/>
          <p:nvPr/>
        </p:nvSpPr>
        <p:spPr>
          <a:xfrm>
            <a:off x="8273248" y="471136"/>
            <a:ext cx="1538343" cy="400110"/>
          </a:xfrm>
          <a:prstGeom prst="rect">
            <a:avLst/>
          </a:prstGeom>
          <a:noFill/>
        </p:spPr>
        <p:txBody>
          <a:bodyPr wrap="square" rtlCol="0">
            <a:spAutoFit/>
          </a:bodyPr>
          <a:lstStyle/>
          <a:p>
            <a:pPr algn="ctr"/>
            <a:r>
              <a:rPr lang="fr-FR" sz="1000" b="1" dirty="0">
                <a:solidFill>
                  <a:srgbClr val="008000"/>
                </a:solidFill>
              </a:rPr>
              <a:t>Préparation de sacs de pépinière</a:t>
            </a:r>
          </a:p>
        </p:txBody>
      </p:sp>
      <p:sp>
        <p:nvSpPr>
          <p:cNvPr id="20" name="ZoneTexte 19"/>
          <p:cNvSpPr txBox="1"/>
          <p:nvPr/>
        </p:nvSpPr>
        <p:spPr>
          <a:xfrm>
            <a:off x="10386846" y="394192"/>
            <a:ext cx="1204856" cy="553998"/>
          </a:xfrm>
          <a:prstGeom prst="rect">
            <a:avLst/>
          </a:prstGeom>
          <a:noFill/>
        </p:spPr>
        <p:txBody>
          <a:bodyPr wrap="square" rtlCol="0">
            <a:spAutoFit/>
          </a:bodyPr>
          <a:lstStyle/>
          <a:p>
            <a:pPr algn="ctr"/>
            <a:r>
              <a:rPr lang="fr-FR" sz="1000" b="1" dirty="0">
                <a:solidFill>
                  <a:srgbClr val="008000"/>
                </a:solidFill>
              </a:rPr>
              <a:t>Préparation des planches de la pépinière</a:t>
            </a:r>
          </a:p>
        </p:txBody>
      </p:sp>
      <p:sp>
        <p:nvSpPr>
          <p:cNvPr id="21" name="Rectangle 20"/>
          <p:cNvSpPr/>
          <p:nvPr/>
        </p:nvSpPr>
        <p:spPr>
          <a:xfrm>
            <a:off x="6556334" y="871246"/>
            <a:ext cx="1197764" cy="230832"/>
          </a:xfrm>
          <a:prstGeom prst="rect">
            <a:avLst/>
          </a:prstGeom>
        </p:spPr>
        <p:txBody>
          <a:bodyPr wrap="none">
            <a:spAutoFit/>
          </a:bodyPr>
          <a:lstStyle/>
          <a:p>
            <a:pPr algn="ctr">
              <a:spcBef>
                <a:spcPts val="0"/>
              </a:spcBef>
              <a:spcAft>
                <a:spcPts val="0"/>
              </a:spcAft>
            </a:pPr>
            <a:r>
              <a:rPr lang="fr-FR" sz="900" dirty="0">
                <a:solidFill>
                  <a:srgbClr val="008000"/>
                </a:solidFill>
              </a:rPr>
              <a:t>Collecte de semences</a:t>
            </a:r>
            <a:endParaRPr lang="fr-FR" sz="900" dirty="0">
              <a:solidFill>
                <a:srgbClr val="008000"/>
              </a:solidFill>
              <a:latin typeface="Times New Roman" panose="02020603050405020304" pitchFamily="18" charset="0"/>
              <a:ea typeface="Times New Roman" panose="02020603050405020304" pitchFamily="18" charset="0"/>
            </a:endParaRPr>
          </a:p>
        </p:txBody>
      </p:sp>
      <p:sp>
        <p:nvSpPr>
          <p:cNvPr id="22" name="ZoneTexte 21"/>
          <p:cNvSpPr txBox="1"/>
          <p:nvPr/>
        </p:nvSpPr>
        <p:spPr>
          <a:xfrm>
            <a:off x="8499643" y="1546901"/>
            <a:ext cx="1161341" cy="230832"/>
          </a:xfrm>
          <a:prstGeom prst="rect">
            <a:avLst/>
          </a:prstGeom>
          <a:noFill/>
        </p:spPr>
        <p:txBody>
          <a:bodyPr wrap="square" rtlCol="0">
            <a:spAutoFit/>
          </a:bodyPr>
          <a:lstStyle/>
          <a:p>
            <a:pPr algn="ctr"/>
            <a:r>
              <a:rPr lang="fr-FR" sz="900" dirty="0">
                <a:solidFill>
                  <a:srgbClr val="008000"/>
                </a:solidFill>
              </a:rPr>
              <a:t>Enlever les débris</a:t>
            </a:r>
          </a:p>
        </p:txBody>
      </p:sp>
      <p:sp>
        <p:nvSpPr>
          <p:cNvPr id="23" name="ZoneTexte 22"/>
          <p:cNvSpPr txBox="1"/>
          <p:nvPr/>
        </p:nvSpPr>
        <p:spPr>
          <a:xfrm>
            <a:off x="8489801" y="947349"/>
            <a:ext cx="1161341" cy="230832"/>
          </a:xfrm>
          <a:prstGeom prst="rect">
            <a:avLst/>
          </a:prstGeom>
          <a:noFill/>
        </p:spPr>
        <p:txBody>
          <a:bodyPr wrap="square" rtlCol="0">
            <a:spAutoFit/>
          </a:bodyPr>
          <a:lstStyle/>
          <a:p>
            <a:pPr algn="ctr"/>
            <a:r>
              <a:rPr lang="fr-FR" sz="900" dirty="0">
                <a:solidFill>
                  <a:srgbClr val="008000"/>
                </a:solidFill>
              </a:rPr>
              <a:t>Collecte de la boue</a:t>
            </a:r>
          </a:p>
        </p:txBody>
      </p:sp>
      <p:sp>
        <p:nvSpPr>
          <p:cNvPr id="24" name="ZoneTexte 23"/>
          <p:cNvSpPr txBox="1"/>
          <p:nvPr/>
        </p:nvSpPr>
        <p:spPr>
          <a:xfrm>
            <a:off x="8391583" y="2453387"/>
            <a:ext cx="1269401" cy="369332"/>
          </a:xfrm>
          <a:prstGeom prst="rect">
            <a:avLst/>
          </a:prstGeom>
          <a:noFill/>
        </p:spPr>
        <p:txBody>
          <a:bodyPr wrap="square" rtlCol="0">
            <a:spAutoFit/>
          </a:bodyPr>
          <a:lstStyle/>
          <a:p>
            <a:pPr algn="ctr"/>
            <a:r>
              <a:rPr lang="fr-FR" sz="900" dirty="0">
                <a:solidFill>
                  <a:srgbClr val="008000"/>
                </a:solidFill>
              </a:rPr>
              <a:t>Remplir la boue dans les sacs de pépinière</a:t>
            </a:r>
          </a:p>
        </p:txBody>
      </p:sp>
      <p:sp>
        <p:nvSpPr>
          <p:cNvPr id="25" name="ZoneTexte 24"/>
          <p:cNvSpPr txBox="1"/>
          <p:nvPr/>
        </p:nvSpPr>
        <p:spPr>
          <a:xfrm>
            <a:off x="8671281" y="4077872"/>
            <a:ext cx="806823" cy="246221"/>
          </a:xfrm>
          <a:prstGeom prst="rect">
            <a:avLst/>
          </a:prstGeom>
          <a:noFill/>
        </p:spPr>
        <p:txBody>
          <a:bodyPr wrap="square" rtlCol="0">
            <a:spAutoFit/>
          </a:bodyPr>
          <a:lstStyle/>
          <a:p>
            <a:pPr algn="ctr"/>
            <a:r>
              <a:rPr lang="fr-FR" sz="1000" dirty="0">
                <a:solidFill>
                  <a:srgbClr val="008000"/>
                </a:solidFill>
              </a:rPr>
              <a:t>semis</a:t>
            </a:r>
          </a:p>
        </p:txBody>
      </p:sp>
      <p:sp>
        <p:nvSpPr>
          <p:cNvPr id="26" name="ZoneTexte 25"/>
          <p:cNvSpPr txBox="1"/>
          <p:nvPr/>
        </p:nvSpPr>
        <p:spPr>
          <a:xfrm>
            <a:off x="10290027" y="968823"/>
            <a:ext cx="1398494" cy="746358"/>
          </a:xfrm>
          <a:prstGeom prst="rect">
            <a:avLst/>
          </a:prstGeom>
          <a:noFill/>
        </p:spPr>
        <p:txBody>
          <a:bodyPr wrap="square" rtlCol="0">
            <a:spAutoFit/>
          </a:bodyPr>
          <a:lstStyle/>
          <a:p>
            <a:pPr algn="ctr"/>
            <a:r>
              <a:rPr lang="fr-FR" sz="850" dirty="0">
                <a:solidFill>
                  <a:srgbClr val="008000"/>
                </a:solidFill>
              </a:rPr>
              <a:t>Faire les planches enfoncées, installation de l'eau, des perches de bambou pour garder les sacs de pépinière</a:t>
            </a:r>
          </a:p>
        </p:txBody>
      </p:sp>
      <p:sp>
        <p:nvSpPr>
          <p:cNvPr id="27" name="ZoneTexte 26"/>
          <p:cNvSpPr txBox="1"/>
          <p:nvPr/>
        </p:nvSpPr>
        <p:spPr>
          <a:xfrm>
            <a:off x="6428591" y="1385536"/>
            <a:ext cx="1325507" cy="369332"/>
          </a:xfrm>
          <a:prstGeom prst="rect">
            <a:avLst/>
          </a:prstGeom>
          <a:noFill/>
        </p:spPr>
        <p:txBody>
          <a:bodyPr wrap="square" rtlCol="0">
            <a:spAutoFit/>
          </a:bodyPr>
          <a:lstStyle/>
          <a:p>
            <a:pPr algn="ctr"/>
            <a:r>
              <a:rPr lang="fr-FR" sz="900" dirty="0">
                <a:solidFill>
                  <a:srgbClr val="008000"/>
                </a:solidFill>
              </a:rPr>
              <a:t>Sélection et traitement des semences</a:t>
            </a:r>
          </a:p>
        </p:txBody>
      </p:sp>
      <p:sp>
        <p:nvSpPr>
          <p:cNvPr id="28" name="ZoneTexte 27"/>
          <p:cNvSpPr txBox="1"/>
          <p:nvPr/>
        </p:nvSpPr>
        <p:spPr>
          <a:xfrm>
            <a:off x="6453408" y="1937448"/>
            <a:ext cx="1307506" cy="369332"/>
          </a:xfrm>
          <a:prstGeom prst="rect">
            <a:avLst/>
          </a:prstGeom>
          <a:noFill/>
        </p:spPr>
        <p:txBody>
          <a:bodyPr wrap="square" rtlCol="0">
            <a:spAutoFit/>
          </a:bodyPr>
          <a:lstStyle/>
          <a:p>
            <a:pPr algn="ctr"/>
            <a:r>
              <a:rPr lang="fr-FR" sz="900" dirty="0">
                <a:solidFill>
                  <a:srgbClr val="008000"/>
                </a:solidFill>
              </a:rPr>
              <a:t>Graines pour stockage (temporaire)</a:t>
            </a:r>
          </a:p>
        </p:txBody>
      </p:sp>
      <p:sp>
        <p:nvSpPr>
          <p:cNvPr id="29" name="ZoneTexte 28"/>
          <p:cNvSpPr txBox="1"/>
          <p:nvPr/>
        </p:nvSpPr>
        <p:spPr>
          <a:xfrm>
            <a:off x="8609535" y="4559041"/>
            <a:ext cx="988303" cy="230832"/>
          </a:xfrm>
          <a:prstGeom prst="rect">
            <a:avLst/>
          </a:prstGeom>
          <a:noFill/>
        </p:spPr>
        <p:txBody>
          <a:bodyPr wrap="square" rtlCol="0">
            <a:spAutoFit/>
          </a:bodyPr>
          <a:lstStyle/>
          <a:p>
            <a:pPr algn="ctr"/>
            <a:r>
              <a:rPr lang="fr-FR" sz="900" u="sng" dirty="0">
                <a:solidFill>
                  <a:srgbClr val="008000"/>
                </a:solidFill>
              </a:rPr>
              <a:t>soins</a:t>
            </a:r>
          </a:p>
        </p:txBody>
      </p:sp>
      <p:sp>
        <p:nvSpPr>
          <p:cNvPr id="30" name="ZoneTexte 29"/>
          <p:cNvSpPr txBox="1"/>
          <p:nvPr/>
        </p:nvSpPr>
        <p:spPr>
          <a:xfrm>
            <a:off x="8176429" y="4789873"/>
            <a:ext cx="1742739" cy="353943"/>
          </a:xfrm>
          <a:prstGeom prst="rect">
            <a:avLst/>
          </a:prstGeom>
          <a:noFill/>
        </p:spPr>
        <p:txBody>
          <a:bodyPr wrap="square" rtlCol="0">
            <a:spAutoFit/>
          </a:bodyPr>
          <a:lstStyle/>
          <a:p>
            <a:pPr algn="ctr"/>
            <a:r>
              <a:rPr lang="fr-FR" sz="850" dirty="0">
                <a:solidFill>
                  <a:srgbClr val="008000"/>
                </a:solidFill>
              </a:rPr>
              <a:t>Arrosage, lutte antiparasitaire, affermissement</a:t>
            </a:r>
          </a:p>
        </p:txBody>
      </p:sp>
      <p:sp>
        <p:nvSpPr>
          <p:cNvPr id="31" name="ZoneTexte 30"/>
          <p:cNvSpPr txBox="1"/>
          <p:nvPr/>
        </p:nvSpPr>
        <p:spPr>
          <a:xfrm>
            <a:off x="8391583" y="5473442"/>
            <a:ext cx="1420008" cy="246221"/>
          </a:xfrm>
          <a:prstGeom prst="rect">
            <a:avLst/>
          </a:prstGeom>
          <a:noFill/>
        </p:spPr>
        <p:txBody>
          <a:bodyPr wrap="square" rtlCol="0">
            <a:spAutoFit/>
          </a:bodyPr>
          <a:lstStyle/>
          <a:p>
            <a:pPr algn="ctr"/>
            <a:r>
              <a:rPr lang="fr-FR" sz="1000" dirty="0">
                <a:solidFill>
                  <a:srgbClr val="008000"/>
                </a:solidFill>
              </a:rPr>
              <a:t>Sélection des plants</a:t>
            </a:r>
          </a:p>
        </p:txBody>
      </p:sp>
      <p:sp>
        <p:nvSpPr>
          <p:cNvPr id="32" name="ZoneTexte 31"/>
          <p:cNvSpPr txBox="1"/>
          <p:nvPr/>
        </p:nvSpPr>
        <p:spPr>
          <a:xfrm>
            <a:off x="8499643" y="5932178"/>
            <a:ext cx="1151499" cy="246221"/>
          </a:xfrm>
          <a:prstGeom prst="rect">
            <a:avLst/>
          </a:prstGeom>
          <a:noFill/>
        </p:spPr>
        <p:txBody>
          <a:bodyPr wrap="square" rtlCol="0">
            <a:spAutoFit/>
          </a:bodyPr>
          <a:lstStyle/>
          <a:p>
            <a:pPr algn="ctr"/>
            <a:r>
              <a:rPr lang="fr-FR" sz="1000" dirty="0">
                <a:solidFill>
                  <a:srgbClr val="008000"/>
                </a:solidFill>
              </a:rPr>
              <a:t>Repiquage</a:t>
            </a:r>
          </a:p>
        </p:txBody>
      </p:sp>
    </p:spTree>
    <p:extLst>
      <p:ext uri="{BB962C8B-B14F-4D97-AF65-F5344CB8AC3E}">
        <p14:creationId xmlns:p14="http://schemas.microsoft.com/office/powerpoint/2010/main" val="3312158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91134" y="161365"/>
            <a:ext cx="854336" cy="385222"/>
          </a:xfrm>
        </p:spPr>
        <p:txBody>
          <a:bodyPr/>
          <a:lstStyle/>
          <a:p>
            <a:pPr>
              <a:defRPr/>
            </a:pPr>
            <a:fld id="{C5E4E61B-8B82-470A-979A-E8504A399FDB}" type="slidenum">
              <a:rPr lang="fr-FR" smtClean="0"/>
              <a:pPr>
                <a:defRPr/>
              </a:pPr>
              <a:t>41</a:t>
            </a:fld>
            <a:endParaRPr lang="fr-FR"/>
          </a:p>
        </p:txBody>
      </p:sp>
      <p:sp>
        <p:nvSpPr>
          <p:cNvPr id="3" name="ZoneTexte 2"/>
          <p:cNvSpPr txBox="1"/>
          <p:nvPr/>
        </p:nvSpPr>
        <p:spPr>
          <a:xfrm>
            <a:off x="5935924" y="6258688"/>
            <a:ext cx="5308002" cy="461665"/>
          </a:xfrm>
          <a:prstGeom prst="rect">
            <a:avLst/>
          </a:prstGeom>
          <a:noFill/>
        </p:spPr>
        <p:txBody>
          <a:bodyPr wrap="square" rtlCol="0">
            <a:spAutoFit/>
          </a:bodyPr>
          <a:lstStyle/>
          <a:p>
            <a:pPr algn="ctr"/>
            <a:r>
              <a:rPr lang="fr-FR" sz="1200" dirty="0">
                <a:solidFill>
                  <a:srgbClr val="008000"/>
                </a:solidFill>
              </a:rPr>
              <a:t>Détails des semis et de l'entretien des espèces de palétuviers dans la pépinière</a:t>
            </a:r>
          </a:p>
          <a:p>
            <a:pPr algn="ctr"/>
            <a:r>
              <a:rPr lang="fr-FR" sz="1200" dirty="0">
                <a:solidFill>
                  <a:srgbClr val="008000"/>
                </a:solidFill>
              </a:rPr>
              <a:t>(°) En Inde.</a:t>
            </a:r>
          </a:p>
        </p:txBody>
      </p:sp>
      <p:sp>
        <p:nvSpPr>
          <p:cNvPr id="4" name="ZoneTexte 24"/>
          <p:cNvSpPr txBox="1">
            <a:spLocks noChangeArrowheads="1"/>
          </p:cNvSpPr>
          <p:nvPr/>
        </p:nvSpPr>
        <p:spPr bwMode="auto">
          <a:xfrm>
            <a:off x="542476" y="138468"/>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9" name="ZoneTexte 8"/>
          <p:cNvSpPr txBox="1"/>
          <p:nvPr/>
        </p:nvSpPr>
        <p:spPr>
          <a:xfrm>
            <a:off x="204395" y="693138"/>
            <a:ext cx="6303981" cy="369332"/>
          </a:xfrm>
          <a:prstGeom prst="rect">
            <a:avLst/>
          </a:prstGeom>
          <a:noFill/>
        </p:spPr>
        <p:txBody>
          <a:bodyPr wrap="square" rtlCol="0">
            <a:spAutoFit/>
          </a:bodyPr>
          <a:lstStyle/>
          <a:p>
            <a:r>
              <a:rPr lang="fr-FR" dirty="0">
                <a:solidFill>
                  <a:srgbClr val="008000"/>
                </a:solidFill>
              </a:rPr>
              <a:t>22. </a:t>
            </a:r>
            <a:r>
              <a:rPr lang="fr-FR" b="1" dirty="0">
                <a:solidFill>
                  <a:srgbClr val="008000"/>
                </a:solidFill>
              </a:rPr>
              <a:t>Soins et entretiens dans une pépinière (suite et fin)</a:t>
            </a:r>
            <a:endParaRPr lang="fr-FR" dirty="0">
              <a:solidFill>
                <a:srgbClr val="008000"/>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83" y="1359236"/>
            <a:ext cx="2466975" cy="1847850"/>
          </a:xfrm>
          <a:prstGeom prst="rect">
            <a:avLst/>
          </a:prstGeom>
        </p:spPr>
      </p:pic>
      <p:sp>
        <p:nvSpPr>
          <p:cNvPr id="10" name="ZoneTexte 9"/>
          <p:cNvSpPr txBox="1"/>
          <p:nvPr/>
        </p:nvSpPr>
        <p:spPr>
          <a:xfrm>
            <a:off x="204394" y="5174865"/>
            <a:ext cx="4227755" cy="461665"/>
          </a:xfrm>
          <a:prstGeom prst="rect">
            <a:avLst/>
          </a:prstGeom>
          <a:noFill/>
        </p:spPr>
        <p:txBody>
          <a:bodyPr wrap="square" rtlCol="0">
            <a:spAutoFit/>
          </a:bodyPr>
          <a:lstStyle/>
          <a:p>
            <a:pPr algn="ctr"/>
            <a:r>
              <a:rPr lang="fr-FR" sz="1200" dirty="0">
                <a:solidFill>
                  <a:srgbClr val="008000"/>
                </a:solidFill>
              </a:rPr>
              <a:t>Mangroves sur le Canal de </a:t>
            </a:r>
            <a:r>
              <a:rPr lang="fr-FR" sz="1200" dirty="0" err="1">
                <a:solidFill>
                  <a:srgbClr val="008000"/>
                </a:solidFill>
              </a:rPr>
              <a:t>Pangalane</a:t>
            </a:r>
            <a:r>
              <a:rPr lang="fr-FR" sz="1200" dirty="0">
                <a:solidFill>
                  <a:srgbClr val="008000"/>
                </a:solidFill>
              </a:rPr>
              <a:t> (côte Est de Madagascar)</a:t>
            </a:r>
          </a:p>
          <a:p>
            <a:pPr algn="ctr"/>
            <a:r>
              <a:rPr lang="fr-FR" sz="1200" dirty="0">
                <a:solidFill>
                  <a:srgbClr val="008000"/>
                </a:solidFill>
              </a:rPr>
              <a:t>Peut-être sur les photos des mangroves lagunaires ?</a:t>
            </a: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122" y="3326567"/>
            <a:ext cx="1848298" cy="1848298"/>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1868561701"/>
              </p:ext>
            </p:extLst>
          </p:nvPr>
        </p:nvGraphicFramePr>
        <p:xfrm>
          <a:off x="4603301" y="1954581"/>
          <a:ext cx="7390504" cy="4247930"/>
        </p:xfrm>
        <a:graphic>
          <a:graphicData uri="http://schemas.openxmlformats.org/drawingml/2006/table">
            <a:tbl>
              <a:tblPr>
                <a:tableStyleId>{5C22544A-7EE6-4342-B048-85BDC9FD1C3A}</a:tableStyleId>
              </a:tblPr>
              <a:tblGrid>
                <a:gridCol w="1036448">
                  <a:extLst>
                    <a:ext uri="{9D8B030D-6E8A-4147-A177-3AD203B41FA5}">
                      <a16:colId xmlns:a16="http://schemas.microsoft.com/office/drawing/2014/main" val="20000"/>
                    </a:ext>
                  </a:extLst>
                </a:gridCol>
                <a:gridCol w="759511">
                  <a:extLst>
                    <a:ext uri="{9D8B030D-6E8A-4147-A177-3AD203B41FA5}">
                      <a16:colId xmlns:a16="http://schemas.microsoft.com/office/drawing/2014/main" val="20001"/>
                    </a:ext>
                  </a:extLst>
                </a:gridCol>
                <a:gridCol w="1041615">
                  <a:extLst>
                    <a:ext uri="{9D8B030D-6E8A-4147-A177-3AD203B41FA5}">
                      <a16:colId xmlns:a16="http://schemas.microsoft.com/office/drawing/2014/main" val="20002"/>
                    </a:ext>
                  </a:extLst>
                </a:gridCol>
                <a:gridCol w="813245">
                  <a:extLst>
                    <a:ext uri="{9D8B030D-6E8A-4147-A177-3AD203B41FA5}">
                      <a16:colId xmlns:a16="http://schemas.microsoft.com/office/drawing/2014/main" val="20003"/>
                    </a:ext>
                  </a:extLst>
                </a:gridCol>
                <a:gridCol w="845877">
                  <a:extLst>
                    <a:ext uri="{9D8B030D-6E8A-4147-A177-3AD203B41FA5}">
                      <a16:colId xmlns:a16="http://schemas.microsoft.com/office/drawing/2014/main" val="20004"/>
                    </a:ext>
                  </a:extLst>
                </a:gridCol>
                <a:gridCol w="1008982">
                  <a:extLst>
                    <a:ext uri="{9D8B030D-6E8A-4147-A177-3AD203B41FA5}">
                      <a16:colId xmlns:a16="http://schemas.microsoft.com/office/drawing/2014/main" val="20005"/>
                    </a:ext>
                  </a:extLst>
                </a:gridCol>
                <a:gridCol w="892812">
                  <a:extLst>
                    <a:ext uri="{9D8B030D-6E8A-4147-A177-3AD203B41FA5}">
                      <a16:colId xmlns:a16="http://schemas.microsoft.com/office/drawing/2014/main" val="20006"/>
                    </a:ext>
                  </a:extLst>
                </a:gridCol>
                <a:gridCol w="992014">
                  <a:extLst>
                    <a:ext uri="{9D8B030D-6E8A-4147-A177-3AD203B41FA5}">
                      <a16:colId xmlns:a16="http://schemas.microsoft.com/office/drawing/2014/main" val="20007"/>
                    </a:ext>
                  </a:extLst>
                </a:gridCol>
              </a:tblGrid>
              <a:tr h="159723">
                <a:tc>
                  <a:txBody>
                    <a:bodyPr/>
                    <a:lstStyle/>
                    <a:p>
                      <a:pPr marL="0" marR="115570" indent="0" algn="ctr" eaLnBrk="0" fontAlgn="base" hangingPunct="0">
                        <a:lnSpc>
                          <a:spcPct val="100000"/>
                        </a:lnSpc>
                        <a:spcBef>
                          <a:spcPts val="0"/>
                        </a:spcBef>
                        <a:spcAft>
                          <a:spcPts val="0"/>
                        </a:spcAft>
                      </a:pPr>
                      <a:r>
                        <a:rPr lang="fr-FR" sz="1000" spc="15" dirty="0">
                          <a:effectLst/>
                        </a:rPr>
                        <a:t>Espèces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4">
                  <a:txBody>
                    <a:bodyPr/>
                    <a:lstStyle/>
                    <a:p>
                      <a:pPr marL="0" indent="0" algn="ctr" eaLnBrk="0" fontAlgn="base" hangingPunct="0">
                        <a:lnSpc>
                          <a:spcPct val="100000"/>
                        </a:lnSpc>
                        <a:spcBef>
                          <a:spcPts val="0"/>
                        </a:spcBef>
                        <a:spcAft>
                          <a:spcPts val="0"/>
                        </a:spcAft>
                      </a:pPr>
                      <a:r>
                        <a:rPr lang="fr-FR" sz="1000" spc="5" dirty="0">
                          <a:effectLst/>
                        </a:rPr>
                        <a:t>Caractéristiques</a:t>
                      </a:r>
                      <a:r>
                        <a:rPr lang="fr-FR" sz="1000" spc="5" baseline="0" dirty="0">
                          <a:effectLst/>
                        </a:rPr>
                        <a:t> des semences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0" indent="0" algn="ctr" eaLnBrk="0" fontAlgn="base" hangingPunct="0">
                        <a:lnSpc>
                          <a:spcPct val="100000"/>
                        </a:lnSpc>
                        <a:spcBef>
                          <a:spcPts val="0"/>
                        </a:spcBef>
                        <a:spcAft>
                          <a:spcPts val="0"/>
                        </a:spcAft>
                      </a:pPr>
                      <a:r>
                        <a:rPr lang="fr-FR" sz="1000" spc="10" dirty="0">
                          <a:effectLst/>
                        </a:rPr>
                        <a:t>Semis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indent="0" algn="ctr" eaLnBrk="0" fontAlgn="base" hangingPunct="0">
                        <a:lnSpc>
                          <a:spcPct val="100000"/>
                        </a:lnSpc>
                        <a:spcBef>
                          <a:spcPts val="0"/>
                        </a:spcBef>
                        <a:spcAft>
                          <a:spcPts val="0"/>
                        </a:spcAft>
                      </a:pPr>
                      <a:r>
                        <a:rPr lang="fr-FR" sz="1000" spc="5" dirty="0">
                          <a:effectLst/>
                        </a:rPr>
                        <a:t>Soins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fr-FR"/>
                    </a:p>
                  </a:txBody>
                  <a:tcPr/>
                </a:tc>
                <a:extLst>
                  <a:ext uri="{0D108BD9-81ED-4DB2-BD59-A6C34878D82A}">
                    <a16:rowId xmlns:a16="http://schemas.microsoft.com/office/drawing/2014/main" val="10000"/>
                  </a:ext>
                </a:extLst>
              </a:tr>
              <a:tr h="479168">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Collecte de semences</a:t>
                      </a:r>
                      <a:br>
                        <a:rPr lang="fr-FR" sz="1000" dirty="0">
                          <a:effectLst/>
                        </a:rPr>
                      </a:br>
                      <a:r>
                        <a:rPr lang="fr-FR" sz="1000" dirty="0">
                          <a:effectLst/>
                        </a:rPr>
                        <a:t>(mois) (°)</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Indicateurs de</a:t>
                      </a:r>
                      <a:r>
                        <a:rPr lang="fr-FR" sz="1000" baseline="0" dirty="0">
                          <a:effectLst/>
                        </a:rPr>
                        <a:t> maturité</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Collecte de semences</a:t>
                      </a:r>
                      <a:br>
                        <a:rPr lang="fr-FR" sz="1000" dirty="0">
                          <a:effectLst/>
                        </a:rPr>
                      </a:br>
                      <a:r>
                        <a:rPr lang="fr-FR" sz="1000" dirty="0">
                          <a:effectLst/>
                        </a:rPr>
                        <a:t>(critères)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stockage des semences (</a:t>
                      </a:r>
                      <a:r>
                        <a:rPr lang="fr-FR" sz="1000" dirty="0" err="1">
                          <a:effectLst/>
                        </a:rPr>
                        <a:t>Nbre</a:t>
                      </a:r>
                      <a:r>
                        <a:rPr lang="fr-FR" sz="1000" baseline="0" dirty="0">
                          <a:effectLst/>
                        </a:rPr>
                        <a:t> de jours max.</a:t>
                      </a:r>
                      <a:r>
                        <a:rPr lang="fr-FR" sz="1000"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dirty="0">
                          <a:effectLst/>
                        </a:rPr>
                        <a:t>Arrosage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indent="0" algn="ctr" eaLnBrk="0" fontAlgn="base" hangingPunct="0">
                        <a:lnSpc>
                          <a:spcPct val="100000"/>
                        </a:lnSpc>
                        <a:spcBef>
                          <a:spcPts val="0"/>
                        </a:spcBef>
                        <a:spcAft>
                          <a:spcPts val="0"/>
                        </a:spcAft>
                      </a:pPr>
                      <a:r>
                        <a:rPr lang="fr-FR" sz="1000" spc="20" dirty="0">
                          <a:effectLst/>
                        </a:rPr>
                        <a:t>Parasites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461522">
                <a:tc>
                  <a:txBody>
                    <a:bodyPr/>
                    <a:lstStyle/>
                    <a:p>
                      <a:pPr marL="0" indent="0" algn="ctr" eaLnBrk="0" fontAlgn="base" hangingPunct="0">
                        <a:lnSpc>
                          <a:spcPct val="100000"/>
                        </a:lnSpc>
                        <a:spcBef>
                          <a:spcPts val="0"/>
                        </a:spcBef>
                        <a:spcAft>
                          <a:spcPts val="0"/>
                        </a:spcAft>
                      </a:pPr>
                      <a:r>
                        <a:rPr lang="fr-FR" sz="1000" i="1" dirty="0" err="1">
                          <a:effectLst/>
                        </a:rPr>
                        <a:t>Avicennia</a:t>
                      </a:r>
                      <a:r>
                        <a:rPr lang="fr-FR" sz="1000" i="1" dirty="0">
                          <a:effectLst/>
                        </a:rPr>
                        <a:t> officines</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30">
                          <a:effectLst/>
                        </a:rPr>
                        <a:t>Oct — Nov</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Peau du fruit jaunâtre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Poids des graines &gt; 5g</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7</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Au-dessus du sol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Entièrement une fois par jour</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Crabes</a:t>
                      </a:r>
                      <a:br>
                        <a:rPr lang="fr-FR" sz="1000" dirty="0">
                          <a:effectLst/>
                        </a:rPr>
                      </a:br>
                      <a:r>
                        <a:rPr lang="fr-FR" sz="1000" dirty="0">
                          <a:effectLst/>
                        </a:rPr>
                        <a:t>chenilles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9168">
                <a:tc>
                  <a:txBody>
                    <a:bodyPr/>
                    <a:lstStyle/>
                    <a:p>
                      <a:pPr marL="0" indent="0" algn="ctr" eaLnBrk="0" fontAlgn="base" hangingPunct="0">
                        <a:lnSpc>
                          <a:spcPct val="100000"/>
                        </a:lnSpc>
                        <a:spcBef>
                          <a:spcPts val="0"/>
                        </a:spcBef>
                        <a:spcAft>
                          <a:spcPts val="0"/>
                        </a:spcAft>
                      </a:pPr>
                      <a:r>
                        <a:rPr lang="fr-FR" sz="1000" i="1" dirty="0" err="1">
                          <a:effectLst/>
                        </a:rPr>
                        <a:t>Avbennia</a:t>
                      </a:r>
                      <a:r>
                        <a:rPr lang="fr-FR" sz="1000" i="1" dirty="0">
                          <a:effectLst/>
                        </a:rPr>
                        <a:t> marina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10">
                          <a:effectLst/>
                        </a:rPr>
                        <a:t>Oct—Nov</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latin typeface="Calibri" panose="020F0502020204030204" pitchFamily="34" charset="0"/>
                          <a:ea typeface="Times New Roman" panose="02020603050405020304" pitchFamily="18" charset="0"/>
                        </a:rPr>
                        <a:t>Peau du fruit jaunâtre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Poids des graines &gt;</a:t>
                      </a:r>
                    </a:p>
                    <a:p>
                      <a:pPr marL="0" indent="0" algn="ctr" eaLnBrk="0" fontAlgn="base" hangingPunct="0">
                        <a:lnSpc>
                          <a:spcPct val="100000"/>
                        </a:lnSpc>
                        <a:spcBef>
                          <a:spcPts val="0"/>
                        </a:spcBef>
                        <a:spcAft>
                          <a:spcPts val="0"/>
                        </a:spcAft>
                      </a:pPr>
                      <a:r>
                        <a:rPr lang="fr-FR" sz="1000" spc="-35" dirty="0">
                          <a:effectLst/>
                        </a:rPr>
                        <a:t>1.5g.</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50">
                          <a:effectLst/>
                        </a:rPr>
                        <a:t>10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Au-dessus du sol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latin typeface="Calibri" panose="020F0502020204030204" pitchFamily="34" charset="0"/>
                          <a:ea typeface="Times New Roman" panose="02020603050405020304" pitchFamily="18" charset="0"/>
                        </a:rPr>
                        <a:t>Entièrement une fois par jour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Crabes</a:t>
                      </a:r>
                      <a:br>
                        <a:rPr lang="fr-FR" sz="1000" dirty="0">
                          <a:effectLst/>
                        </a:rPr>
                      </a:br>
                      <a:r>
                        <a:rPr lang="fr-FR" sz="1000" dirty="0">
                          <a:effectLst/>
                        </a:rPr>
                        <a:t>chenilles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1522">
                <a:tc>
                  <a:txBody>
                    <a:bodyPr/>
                    <a:lstStyle/>
                    <a:p>
                      <a:pPr marL="0" indent="0" algn="ctr" eaLnBrk="0" fontAlgn="base" hangingPunct="0">
                        <a:lnSpc>
                          <a:spcPct val="100000"/>
                        </a:lnSpc>
                        <a:spcBef>
                          <a:spcPts val="0"/>
                        </a:spcBef>
                        <a:spcAft>
                          <a:spcPts val="0"/>
                        </a:spcAft>
                      </a:pPr>
                      <a:r>
                        <a:rPr lang="fr-FR" sz="1000" i="1" dirty="0" err="1">
                          <a:effectLst/>
                        </a:rPr>
                        <a:t>Excoecaria</a:t>
                      </a:r>
                      <a:r>
                        <a:rPr lang="fr-FR" sz="1000" i="1" dirty="0">
                          <a:effectLst/>
                        </a:rPr>
                        <a:t> </a:t>
                      </a:r>
                      <a:r>
                        <a:rPr lang="fr-FR" sz="1000" i="1" dirty="0" err="1">
                          <a:effectLst/>
                        </a:rPr>
                        <a:t>agaliocha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30" dirty="0">
                          <a:effectLst/>
                        </a:rPr>
                        <a:t>Sep — </a:t>
                      </a:r>
                      <a:r>
                        <a:rPr lang="fr-FR" sz="1000" spc="-30" baseline="0" dirty="0" err="1">
                          <a:effectLst/>
                        </a:rPr>
                        <a:t>Oct</a:t>
                      </a:r>
                      <a:endParaRPr lang="fr-FR" sz="1000" baseline="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2880" indent="0" algn="ctr" eaLnBrk="0" fontAlgn="base" hangingPunct="0">
                        <a:lnSpc>
                          <a:spcPct val="100000"/>
                        </a:lnSpc>
                        <a:spcBef>
                          <a:spcPts val="0"/>
                        </a:spcBef>
                        <a:spcAft>
                          <a:spcPts val="0"/>
                        </a:spcAft>
                      </a:pPr>
                      <a:r>
                        <a:rPr lang="fr-FR" sz="1000" spc="-30" dirty="0">
                          <a:effectLst/>
                        </a:rPr>
                        <a:t>Fruits brun foncé</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35">
                          <a:effectLst/>
                        </a:rPr>
                        <a:t>&lt; 100 mg.</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45">
                          <a:effectLst/>
                        </a:rPr>
                        <a:t>10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Au-dessus du sol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Entièrement une fois par jour</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Crabes</a:t>
                      </a:r>
                      <a:br>
                        <a:rPr lang="fr-FR" sz="1000" dirty="0">
                          <a:effectLst/>
                        </a:rPr>
                      </a:br>
                      <a:r>
                        <a:rPr lang="fr-FR" sz="1000" dirty="0">
                          <a:effectLst/>
                        </a:rPr>
                        <a:t>chenilles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9168">
                <a:tc>
                  <a:txBody>
                    <a:bodyPr/>
                    <a:lstStyle/>
                    <a:p>
                      <a:pPr marL="0" indent="0" algn="ctr" eaLnBrk="0" fontAlgn="base" hangingPunct="0">
                        <a:lnSpc>
                          <a:spcPct val="100000"/>
                        </a:lnSpc>
                        <a:spcBef>
                          <a:spcPts val="0"/>
                        </a:spcBef>
                        <a:spcAft>
                          <a:spcPts val="0"/>
                        </a:spcAft>
                      </a:pPr>
                      <a:r>
                        <a:rPr lang="fr-FR" sz="1000" i="1" dirty="0" err="1">
                          <a:effectLst/>
                        </a:rPr>
                        <a:t>Aegiceras</a:t>
                      </a:r>
                      <a:r>
                        <a:rPr lang="fr-FR" sz="1000" i="1" dirty="0">
                          <a:effectLst/>
                        </a:rPr>
                        <a:t> </a:t>
                      </a:r>
                      <a:r>
                        <a:rPr lang="fr-FR" sz="1000" i="1" dirty="0" err="1">
                          <a:effectLst/>
                        </a:rPr>
                        <a:t>comiculatum</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25" dirty="0" err="1">
                          <a:effectLst/>
                        </a:rPr>
                        <a:t>Aou</a:t>
                      </a:r>
                      <a:r>
                        <a:rPr lang="fr-FR" sz="1000" spc="-25" dirty="0">
                          <a:effectLst/>
                        </a:rPr>
                        <a:t> — </a:t>
                      </a:r>
                      <a:r>
                        <a:rPr lang="fr-FR" sz="1000" spc="-25" dirty="0" err="1">
                          <a:effectLst/>
                        </a:rPr>
                        <a:t>Oct</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8895" indent="0" algn="ctr" eaLnBrk="0" fontAlgn="base" hangingPunct="0">
                        <a:lnSpc>
                          <a:spcPct val="100000"/>
                        </a:lnSpc>
                        <a:spcBef>
                          <a:spcPts val="0"/>
                        </a:spcBef>
                        <a:spcAft>
                          <a:spcPts val="0"/>
                        </a:spcAft>
                      </a:pPr>
                      <a:r>
                        <a:rPr lang="fr-FR" sz="1000" spc="-10" dirty="0">
                          <a:effectLst/>
                        </a:rPr>
                        <a:t>Epicarpe jaune</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5 à 6 cm</a:t>
                      </a:r>
                      <a:br>
                        <a:rPr lang="fr-FR" sz="1000" dirty="0">
                          <a:effectLst/>
                        </a:rPr>
                      </a:br>
                      <a:r>
                        <a:rPr lang="fr-FR" sz="1000" dirty="0">
                          <a:effectLst/>
                        </a:rPr>
                        <a:t>de long</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45">
                          <a:effectLst/>
                        </a:rPr>
                        <a:t>15</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Pousse de la partie du calice de 1cm de profondeur / d'épaisseur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Entièrement une fois par jour</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Crabes</a:t>
                      </a:r>
                      <a:br>
                        <a:rPr lang="fr-FR" sz="1000" dirty="0">
                          <a:effectLst/>
                        </a:rPr>
                      </a:br>
                      <a:r>
                        <a:rPr lang="fr-FR" sz="1000" dirty="0">
                          <a:effectLst/>
                        </a:rPr>
                        <a:t>chenilles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38891">
                <a:tc>
                  <a:txBody>
                    <a:bodyPr/>
                    <a:lstStyle/>
                    <a:p>
                      <a:pPr marL="0" indent="0" algn="ctr" eaLnBrk="0" fontAlgn="base" hangingPunct="0">
                        <a:lnSpc>
                          <a:spcPct val="100000"/>
                        </a:lnSpc>
                        <a:spcBef>
                          <a:spcPts val="0"/>
                        </a:spcBef>
                        <a:spcAft>
                          <a:spcPts val="0"/>
                        </a:spcAft>
                      </a:pPr>
                      <a:r>
                        <a:rPr lang="fr-FR" sz="1000" i="1" dirty="0" err="1">
                          <a:effectLst/>
                        </a:rPr>
                        <a:t>Sonneratia</a:t>
                      </a:r>
                      <a:r>
                        <a:rPr lang="fr-FR" sz="1000" i="1" dirty="0">
                          <a:effectLst/>
                        </a:rPr>
                        <a:t> </a:t>
                      </a:r>
                      <a:r>
                        <a:rPr lang="fr-FR" sz="1000" i="1" dirty="0" err="1">
                          <a:effectLst/>
                        </a:rPr>
                        <a:t>apetab</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25" dirty="0" err="1">
                          <a:effectLst/>
                        </a:rPr>
                        <a:t>Juil</a:t>
                      </a:r>
                      <a:r>
                        <a:rPr lang="fr-FR" sz="1000" spc="-25" dirty="0">
                          <a:effectLst/>
                        </a:rPr>
                        <a:t> — Sep</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8895" indent="0" algn="ctr" eaLnBrk="0" fontAlgn="base" hangingPunct="0">
                        <a:lnSpc>
                          <a:spcPct val="100000"/>
                        </a:lnSpc>
                        <a:spcBef>
                          <a:spcPts val="0"/>
                        </a:spcBef>
                        <a:spcAft>
                          <a:spcPts val="0"/>
                        </a:spcAft>
                      </a:pPr>
                      <a:r>
                        <a:rPr lang="fr-FR" sz="1000" spc="-20" dirty="0">
                          <a:effectLst/>
                        </a:rPr>
                        <a:t>dans l'eau</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Fruit</a:t>
                      </a:r>
                      <a:br>
                        <a:rPr lang="fr-FR" sz="1000" dirty="0">
                          <a:effectLst/>
                        </a:rPr>
                      </a:br>
                      <a:r>
                        <a:rPr lang="fr-FR" sz="1000" dirty="0">
                          <a:effectLst/>
                        </a:rPr>
                        <a:t>&gt;15mm.</a:t>
                      </a:r>
                    </a:p>
                    <a:p>
                      <a:pPr marL="0" indent="0" algn="ctr" eaLnBrk="0" fontAlgn="base" hangingPunct="0">
                        <a:lnSpc>
                          <a:spcPct val="100000"/>
                        </a:lnSpc>
                        <a:spcBef>
                          <a:spcPts val="0"/>
                        </a:spcBef>
                        <a:spcAft>
                          <a:spcPts val="0"/>
                        </a:spcAft>
                      </a:pPr>
                      <a:r>
                        <a:rPr lang="fr-FR" sz="1000" spc="-15" baseline="0" dirty="0">
                          <a:effectLst/>
                        </a:rPr>
                        <a:t>diamètre</a:t>
                      </a:r>
                      <a:endParaRPr lang="fr-FR" sz="1000" baseline="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a:effectLst/>
                        </a:rPr>
                        <a:t>5</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Pousse des radicelles des semences dans le sol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10" dirty="0">
                          <a:effectLst/>
                        </a:rPr>
                        <a:t>Deux fois par jour</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Rats. Crabes. chenilles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9168">
                <a:tc>
                  <a:txBody>
                    <a:bodyPr/>
                    <a:lstStyle/>
                    <a:p>
                      <a:pPr marL="0" indent="0" algn="ctr" eaLnBrk="0" fontAlgn="base" hangingPunct="0">
                        <a:lnSpc>
                          <a:spcPct val="100000"/>
                        </a:lnSpc>
                        <a:spcBef>
                          <a:spcPts val="0"/>
                        </a:spcBef>
                        <a:spcAft>
                          <a:spcPts val="0"/>
                        </a:spcAft>
                      </a:pPr>
                      <a:r>
                        <a:rPr lang="fr-FR" sz="1000" i="1" dirty="0" err="1">
                          <a:effectLst/>
                        </a:rPr>
                        <a:t>Xybcarpus</a:t>
                      </a:r>
                      <a:r>
                        <a:rPr lang="fr-FR" sz="1000" i="1" dirty="0">
                          <a:effectLst/>
                        </a:rPr>
                        <a:t> </a:t>
                      </a:r>
                      <a:r>
                        <a:rPr lang="fr-FR" sz="1000" i="1" dirty="0" err="1">
                          <a:effectLst/>
                        </a:rPr>
                        <a:t>moluccensis</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30">
                          <a:effectLst/>
                        </a:rPr>
                        <a:t>Sep — Nov</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8580" indent="0" algn="ctr" eaLnBrk="0" fontAlgn="base" hangingPunct="0">
                        <a:lnSpc>
                          <a:spcPct val="100000"/>
                        </a:lnSpc>
                        <a:spcBef>
                          <a:spcPts val="0"/>
                        </a:spcBef>
                        <a:spcAft>
                          <a:spcPts val="0"/>
                        </a:spcAft>
                      </a:pPr>
                      <a:r>
                        <a:rPr lang="fr-FR" sz="1000" spc="-25" dirty="0">
                          <a:effectLst/>
                        </a:rPr>
                        <a:t>Jaune à brun fruits</a:t>
                      </a:r>
                    </a:p>
                    <a:p>
                      <a:pPr marL="0" marR="68580" indent="0" algn="ctr" eaLnBrk="0" fontAlgn="base" hangingPunct="0">
                        <a:lnSpc>
                          <a:spcPct val="100000"/>
                        </a:lnSpc>
                        <a:spcBef>
                          <a:spcPts val="0"/>
                        </a:spcBef>
                        <a:spcAft>
                          <a:spcPts val="0"/>
                        </a:spcAft>
                      </a:pPr>
                      <a:r>
                        <a:rPr lang="fr-FR" sz="1000" spc="-25" dirty="0">
                          <a:effectLst/>
                        </a:rPr>
                        <a:t>Flotte sur l'eau</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Poids des graines &gt;</a:t>
                      </a:r>
                      <a:br>
                        <a:rPr lang="fr-FR" sz="1000" dirty="0">
                          <a:effectLst/>
                        </a:rPr>
                      </a:br>
                      <a:r>
                        <a:rPr lang="fr-FR" sz="1000" dirty="0">
                          <a:effectLst/>
                        </a:rPr>
                        <a:t>30g.</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40">
                          <a:effectLst/>
                        </a:rPr>
                        <a:t>10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Au-dessus du sol</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Entièrement une fois par jour</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Crabes</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9168">
                <a:tc>
                  <a:txBody>
                    <a:bodyPr/>
                    <a:lstStyle/>
                    <a:p>
                      <a:pPr marL="0" indent="0" algn="ctr" eaLnBrk="0" fontAlgn="base" hangingPunct="0">
                        <a:lnSpc>
                          <a:spcPct val="100000"/>
                        </a:lnSpc>
                        <a:spcBef>
                          <a:spcPts val="0"/>
                        </a:spcBef>
                        <a:spcAft>
                          <a:spcPts val="0"/>
                        </a:spcAft>
                      </a:pPr>
                      <a:r>
                        <a:rPr lang="fr-FR" sz="1000" i="1" dirty="0" err="1">
                          <a:effectLst/>
                        </a:rPr>
                        <a:t>Bniguiera</a:t>
                      </a:r>
                      <a:r>
                        <a:rPr lang="fr-FR" sz="1000" i="1" dirty="0">
                          <a:effectLst/>
                        </a:rPr>
                        <a:t> </a:t>
                      </a:r>
                      <a:r>
                        <a:rPr lang="fr-FR" sz="1000" i="1" dirty="0" err="1">
                          <a:effectLst/>
                        </a:rPr>
                        <a:t>gymnorrhiza</a:t>
                      </a:r>
                      <a:endParaRPr lang="fr-FR" sz="1000" i="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5" dirty="0" err="1">
                          <a:effectLst/>
                        </a:rPr>
                        <a:t>Juil</a:t>
                      </a:r>
                      <a:r>
                        <a:rPr lang="fr-FR" sz="1000" spc="-5" dirty="0">
                          <a:effectLst/>
                        </a:rPr>
                        <a:t>— Sep</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 indent="0" algn="ctr" eaLnBrk="0" fontAlgn="base" hangingPunct="0">
                        <a:lnSpc>
                          <a:spcPct val="100000"/>
                        </a:lnSpc>
                        <a:spcBef>
                          <a:spcPts val="0"/>
                        </a:spcBef>
                        <a:spcAft>
                          <a:spcPts val="0"/>
                        </a:spcAft>
                      </a:pPr>
                      <a:r>
                        <a:rPr lang="fr-FR" sz="1000" spc="-15" dirty="0" err="1">
                          <a:effectLst/>
                        </a:rPr>
                        <a:t>Hypocotyles</a:t>
                      </a:r>
                      <a:r>
                        <a:rPr lang="fr-FR" sz="1000" spc="-15" dirty="0">
                          <a:effectLst/>
                        </a:rPr>
                        <a:t> bruns rougeâtres ou rouges verdâtres</a:t>
                      </a:r>
                      <a:endParaRPr lang="fr-FR"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&gt;10 cm.</a:t>
                      </a:r>
                      <a:br>
                        <a:rPr lang="fr-FR" sz="1000" dirty="0">
                          <a:effectLst/>
                        </a:rPr>
                      </a:br>
                      <a:r>
                        <a:rPr lang="fr-FR" sz="1000" dirty="0">
                          <a:effectLst/>
                        </a:rPr>
                        <a:t>De long</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50">
                          <a:effectLst/>
                        </a:rPr>
                        <a:t>10</a:t>
                      </a:r>
                      <a:endParaRPr lang="fr-FR" sz="100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Pousse de</a:t>
                      </a:r>
                      <a:br>
                        <a:rPr lang="fr-FR" sz="1000" dirty="0">
                          <a:effectLst/>
                        </a:rPr>
                      </a:br>
                      <a:r>
                        <a:rPr lang="fr-FR" sz="1000" dirty="0">
                          <a:effectLst/>
                        </a:rPr>
                        <a:t>d’</a:t>
                      </a:r>
                      <a:r>
                        <a:rPr lang="fr-FR" sz="1000" dirty="0" err="1">
                          <a:effectLst/>
                        </a:rPr>
                        <a:t>hypocotyte</a:t>
                      </a:r>
                      <a:br>
                        <a:rPr lang="fr-FR" sz="1000" dirty="0">
                          <a:effectLst/>
                        </a:rPr>
                      </a:br>
                      <a:r>
                        <a:rPr lang="fr-FR" sz="1000" dirty="0">
                          <a:effectLst/>
                        </a:rPr>
                        <a:t>5 — 8 cm</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spc="-5" dirty="0">
                          <a:effectLst/>
                        </a:rPr>
                        <a:t>À marée de morte-eau</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eaLnBrk="0" fontAlgn="base" hangingPunct="0">
                        <a:lnSpc>
                          <a:spcPct val="100000"/>
                        </a:lnSpc>
                        <a:spcBef>
                          <a:spcPts val="0"/>
                        </a:spcBef>
                        <a:spcAft>
                          <a:spcPts val="0"/>
                        </a:spcAft>
                      </a:pPr>
                      <a:r>
                        <a:rPr lang="fr-FR" sz="1000" dirty="0">
                          <a:effectLst/>
                        </a:rPr>
                        <a:t>-</a:t>
                      </a:r>
                      <a:endParaRPr lang="fr-FR" sz="10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1725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05072" y="213772"/>
            <a:ext cx="897367" cy="291838"/>
          </a:xfrm>
        </p:spPr>
        <p:txBody>
          <a:bodyPr/>
          <a:lstStyle/>
          <a:p>
            <a:pPr>
              <a:defRPr/>
            </a:pPr>
            <a:fld id="{C5E4E61B-8B82-470A-979A-E8504A399FDB}" type="slidenum">
              <a:rPr lang="fr-FR" smtClean="0"/>
              <a:pPr>
                <a:defRPr/>
              </a:pPr>
              <a:t>42</a:t>
            </a:fld>
            <a:endParaRPr lang="fr-FR"/>
          </a:p>
        </p:txBody>
      </p:sp>
      <p:sp>
        <p:nvSpPr>
          <p:cNvPr id="3" name="ZoneTexte 24"/>
          <p:cNvSpPr txBox="1">
            <a:spLocks noChangeArrowheads="1"/>
          </p:cNvSpPr>
          <p:nvPr/>
        </p:nvSpPr>
        <p:spPr bwMode="auto">
          <a:xfrm>
            <a:off x="3651436" y="213771"/>
            <a:ext cx="4060825"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4" name="ZoneTexte 3"/>
          <p:cNvSpPr txBox="1"/>
          <p:nvPr/>
        </p:nvSpPr>
        <p:spPr>
          <a:xfrm>
            <a:off x="204395" y="590009"/>
            <a:ext cx="2614109" cy="365760"/>
          </a:xfrm>
          <a:prstGeom prst="rect">
            <a:avLst/>
          </a:prstGeom>
          <a:noFill/>
        </p:spPr>
        <p:txBody>
          <a:bodyPr wrap="square" rtlCol="0">
            <a:spAutoFit/>
          </a:bodyPr>
          <a:lstStyle/>
          <a:p>
            <a:r>
              <a:rPr lang="fr-FR" dirty="0">
                <a:solidFill>
                  <a:srgbClr val="008000"/>
                </a:solidFill>
              </a:rPr>
              <a:t>23. </a:t>
            </a:r>
            <a:r>
              <a:rPr lang="fr-FR" b="1" dirty="0">
                <a:solidFill>
                  <a:srgbClr val="008000"/>
                </a:solidFill>
              </a:rPr>
              <a:t>Budget prévisionnel</a:t>
            </a:r>
            <a:endParaRPr lang="fr-FR" dirty="0">
              <a:solidFill>
                <a:srgbClr val="008000"/>
              </a:solidFill>
            </a:endParaRPr>
          </a:p>
        </p:txBody>
      </p:sp>
      <p:sp>
        <p:nvSpPr>
          <p:cNvPr id="5" name="ZoneTexte 4"/>
          <p:cNvSpPr txBox="1"/>
          <p:nvPr/>
        </p:nvSpPr>
        <p:spPr>
          <a:xfrm>
            <a:off x="301214" y="1108038"/>
            <a:ext cx="11601225" cy="4247317"/>
          </a:xfrm>
          <a:prstGeom prst="rect">
            <a:avLst/>
          </a:prstGeom>
          <a:noFill/>
        </p:spPr>
        <p:txBody>
          <a:bodyPr wrap="square" rtlCol="0">
            <a:spAutoFit/>
          </a:bodyPr>
          <a:lstStyle/>
          <a:p>
            <a:r>
              <a:rPr lang="fr-FR" dirty="0">
                <a:solidFill>
                  <a:srgbClr val="008000"/>
                </a:solidFill>
              </a:rPr>
              <a:t>2 options :</a:t>
            </a:r>
          </a:p>
          <a:p>
            <a:endParaRPr lang="fr-FR" dirty="0">
              <a:solidFill>
                <a:srgbClr val="008000"/>
              </a:solidFill>
            </a:endParaRPr>
          </a:p>
          <a:p>
            <a:pPr marL="342900" indent="-342900">
              <a:buAutoNum type="arabicParenR"/>
            </a:pPr>
            <a:r>
              <a:rPr lang="fr-FR" u="sng" dirty="0">
                <a:solidFill>
                  <a:srgbClr val="008000"/>
                </a:solidFill>
              </a:rPr>
              <a:t>Option 1 : Faire intervenir uniquement le bénévolat </a:t>
            </a:r>
            <a:r>
              <a:rPr lang="fr-FR" dirty="0">
                <a:solidFill>
                  <a:srgbClr val="008000"/>
                </a:solidFill>
              </a:rPr>
              <a:t>:</a:t>
            </a:r>
          </a:p>
          <a:p>
            <a:endParaRPr lang="fr-FR" dirty="0">
              <a:solidFill>
                <a:srgbClr val="008000"/>
              </a:solidFill>
            </a:endParaRPr>
          </a:p>
          <a:p>
            <a:r>
              <a:rPr lang="fr-FR" dirty="0">
                <a:solidFill>
                  <a:srgbClr val="008000"/>
                </a:solidFill>
              </a:rPr>
              <a:t>La moins coûteuse : faire intervenir les enfants des écoles, avec leur parents _ une centaine de personnes _, lors de grands piques niques organisés certains jours (avec distribution d’eau ou de jus de fruits, de nourriture : riz ou de </a:t>
            </a:r>
            <a:r>
              <a:rPr lang="fr-FR" i="1" dirty="0" err="1">
                <a:solidFill>
                  <a:srgbClr val="008000"/>
                </a:solidFill>
              </a:rPr>
              <a:t>romazava</a:t>
            </a:r>
            <a:r>
              <a:rPr lang="fr-FR" dirty="0">
                <a:solidFill>
                  <a:srgbClr val="008000"/>
                </a:solidFill>
              </a:rPr>
              <a:t>).</a:t>
            </a:r>
          </a:p>
          <a:p>
            <a:r>
              <a:rPr lang="fr-FR" dirty="0">
                <a:solidFill>
                  <a:srgbClr val="008000"/>
                </a:solidFill>
              </a:rPr>
              <a:t>Le coût, c’est le coût des aliments et boissons : 1 € x 100 personnes x 24 fois par ans : 2400 € / ans = 6.000.000 </a:t>
            </a:r>
            <a:r>
              <a:rPr lang="fr-FR" dirty="0" err="1">
                <a:solidFill>
                  <a:srgbClr val="008000"/>
                </a:solidFill>
              </a:rPr>
              <a:t>Ariary</a:t>
            </a:r>
            <a:r>
              <a:rPr lang="fr-FR" dirty="0">
                <a:solidFill>
                  <a:srgbClr val="008000"/>
                </a:solidFill>
              </a:rPr>
              <a:t> / an.</a:t>
            </a:r>
          </a:p>
          <a:p>
            <a:endParaRPr lang="fr-FR" dirty="0">
              <a:solidFill>
                <a:srgbClr val="008000"/>
              </a:solidFill>
            </a:endParaRPr>
          </a:p>
          <a:p>
            <a:endParaRPr lang="fr-FR" dirty="0">
              <a:solidFill>
                <a:srgbClr val="008000"/>
              </a:solidFill>
            </a:endParaRPr>
          </a:p>
          <a:p>
            <a:r>
              <a:rPr lang="fr-FR" dirty="0">
                <a:solidFill>
                  <a:srgbClr val="008000"/>
                </a:solidFill>
              </a:rPr>
              <a:t>2) </a:t>
            </a:r>
            <a:r>
              <a:rPr lang="fr-FR" u="sng" dirty="0">
                <a:solidFill>
                  <a:srgbClr val="008000"/>
                </a:solidFill>
              </a:rPr>
              <a:t>Option 2 : Rémunérer les intervenants</a:t>
            </a:r>
            <a:r>
              <a:rPr lang="fr-FR" dirty="0">
                <a:solidFill>
                  <a:srgbClr val="008000"/>
                </a:solidFill>
              </a:rPr>
              <a:t> :</a:t>
            </a:r>
          </a:p>
          <a:p>
            <a:endParaRPr lang="fr-FR" dirty="0">
              <a:solidFill>
                <a:srgbClr val="008000"/>
              </a:solidFill>
            </a:endParaRPr>
          </a:p>
          <a:p>
            <a:r>
              <a:rPr lang="fr-FR" dirty="0">
                <a:solidFill>
                  <a:srgbClr val="008000"/>
                </a:solidFill>
              </a:rPr>
              <a:t>Si l’on plante, par an, 100.000 plants à 50 US cent / le plant produit et planté, cela fait : </a:t>
            </a:r>
          </a:p>
          <a:p>
            <a:r>
              <a:rPr lang="fr-FR" dirty="0">
                <a:solidFill>
                  <a:srgbClr val="008000"/>
                </a:solidFill>
              </a:rPr>
              <a:t>50.000 US $ =  44 984,25 € = 112.460.000 </a:t>
            </a:r>
            <a:r>
              <a:rPr lang="fr-FR" dirty="0" err="1">
                <a:solidFill>
                  <a:srgbClr val="008000"/>
                </a:solidFill>
              </a:rPr>
              <a:t>Ariary</a:t>
            </a:r>
            <a:r>
              <a:rPr lang="fr-FR" dirty="0">
                <a:solidFill>
                  <a:srgbClr val="008000"/>
                </a:solidFill>
              </a:rPr>
              <a:t> / ans.</a:t>
            </a:r>
          </a:p>
          <a:p>
            <a:endParaRPr lang="fr-FR" dirty="0">
              <a:solidFill>
                <a:srgbClr val="008000"/>
              </a:solidFill>
            </a:endParaRPr>
          </a:p>
          <a:p>
            <a:r>
              <a:rPr lang="fr-FR" dirty="0">
                <a:solidFill>
                  <a:srgbClr val="008000"/>
                </a:solidFill>
              </a:rPr>
              <a:t>Note : L’on a supposé que 1 € = 2500 </a:t>
            </a:r>
            <a:r>
              <a:rPr lang="fr-FR" dirty="0" err="1">
                <a:solidFill>
                  <a:srgbClr val="008000"/>
                </a:solidFill>
              </a:rPr>
              <a:t>Ariary</a:t>
            </a:r>
            <a:r>
              <a:rPr lang="fr-FR" dirty="0">
                <a:solidFill>
                  <a:srgbClr val="008000"/>
                </a:solidFill>
              </a:rPr>
              <a:t>.</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972" y="3698005"/>
            <a:ext cx="2571750" cy="1657350"/>
          </a:xfrm>
          <a:prstGeom prst="rect">
            <a:avLst/>
          </a:prstGeom>
        </p:spPr>
      </p:pic>
      <p:sp>
        <p:nvSpPr>
          <p:cNvPr id="7" name="ZoneTexte 6"/>
          <p:cNvSpPr txBox="1"/>
          <p:nvPr/>
        </p:nvSpPr>
        <p:spPr>
          <a:xfrm>
            <a:off x="8950362" y="5355356"/>
            <a:ext cx="2952077" cy="461665"/>
          </a:xfrm>
          <a:prstGeom prst="rect">
            <a:avLst/>
          </a:prstGeom>
          <a:noFill/>
        </p:spPr>
        <p:txBody>
          <a:bodyPr wrap="square" rtlCol="0">
            <a:spAutoFit/>
          </a:bodyPr>
          <a:lstStyle/>
          <a:p>
            <a:pPr algn="ctr"/>
            <a:r>
              <a:rPr lang="fr-FR" sz="1200" dirty="0" err="1">
                <a:solidFill>
                  <a:srgbClr val="008000"/>
                </a:solidFill>
              </a:rPr>
              <a:t>Ombrières</a:t>
            </a:r>
            <a:r>
              <a:rPr lang="fr-FR" sz="1200" dirty="0">
                <a:solidFill>
                  <a:srgbClr val="008000"/>
                </a:solidFill>
              </a:rPr>
              <a:t> de la pépinière (avec ses jeunes plants en sacs) (Inde). Source : idem.</a:t>
            </a:r>
          </a:p>
        </p:txBody>
      </p:sp>
    </p:spTree>
    <p:extLst>
      <p:ext uri="{BB962C8B-B14F-4D97-AF65-F5344CB8AC3E}">
        <p14:creationId xmlns:p14="http://schemas.microsoft.com/office/powerpoint/2010/main" val="2638406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85263" y="201613"/>
            <a:ext cx="2743200" cy="365125"/>
          </a:xfrm>
        </p:spPr>
        <p:txBody>
          <a:bodyPr/>
          <a:lstStyle/>
          <a:p>
            <a:pPr>
              <a:defRPr/>
            </a:pPr>
            <a:fld id="{7D3DDBCC-83BF-4DE7-91D0-DBC8BB7A66D1}" type="slidenum">
              <a:rPr lang="fr-FR"/>
              <a:pPr>
                <a:defRPr/>
              </a:pPr>
              <a:t>43</a:t>
            </a:fld>
            <a:endParaRPr lang="fr-FR" dirty="0"/>
          </a:p>
        </p:txBody>
      </p:sp>
      <p:sp>
        <p:nvSpPr>
          <p:cNvPr id="34819" name="ZoneTexte 2"/>
          <p:cNvSpPr txBox="1">
            <a:spLocks noChangeArrowheads="1"/>
          </p:cNvSpPr>
          <p:nvPr/>
        </p:nvSpPr>
        <p:spPr bwMode="auto">
          <a:xfrm>
            <a:off x="3902075" y="214313"/>
            <a:ext cx="40608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4820"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A1.  </a:t>
            </a:r>
            <a:r>
              <a:rPr lang="fr-FR" altLang="fr-FR" sz="1800" b="1">
                <a:solidFill>
                  <a:srgbClr val="008000"/>
                </a:solidFill>
              </a:rPr>
              <a:t>Annexe : Lexique</a:t>
            </a:r>
            <a:endParaRPr lang="fr-FR" altLang="fr-FR" sz="1800">
              <a:solidFill>
                <a:srgbClr val="008000"/>
              </a:solidFill>
            </a:endParaRPr>
          </a:p>
        </p:txBody>
      </p:sp>
      <p:sp>
        <p:nvSpPr>
          <p:cNvPr id="34821" name="ZoneTexte 4"/>
          <p:cNvSpPr txBox="1">
            <a:spLocks noChangeArrowheads="1"/>
          </p:cNvSpPr>
          <p:nvPr/>
        </p:nvSpPr>
        <p:spPr bwMode="auto">
          <a:xfrm>
            <a:off x="312738" y="989013"/>
            <a:ext cx="1162843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i="1" dirty="0" err="1">
                <a:solidFill>
                  <a:srgbClr val="008000"/>
                </a:solidFill>
              </a:rPr>
              <a:t>Chenier</a:t>
            </a:r>
            <a:r>
              <a:rPr lang="fr-FR" altLang="fr-FR" sz="1800" b="1" dirty="0">
                <a:solidFill>
                  <a:srgbClr val="008000"/>
                </a:solidFill>
              </a:rPr>
              <a:t> </a:t>
            </a:r>
            <a:r>
              <a:rPr lang="fr-FR" altLang="fr-FR" sz="1800" dirty="0">
                <a:solidFill>
                  <a:srgbClr val="008000"/>
                </a:solidFill>
              </a:rPr>
              <a:t>: C'est un type de cordon littoral mobile se présentant comme une accumulation de sable à la surface d'un marais. Le terme vient du français mais il est passé par la Louisiane et le delta du Mississipi. En principe, ce terme ne prend plus d'accent.</a:t>
            </a:r>
          </a:p>
          <a:p>
            <a:pPr algn="just" eaLnBrk="1" hangingPunct="1">
              <a:lnSpc>
                <a:spcPct val="100000"/>
              </a:lnSpc>
              <a:spcBef>
                <a:spcPct val="0"/>
              </a:spcBef>
              <a:buFontTx/>
              <a:buNone/>
            </a:pPr>
            <a:r>
              <a:rPr lang="fr-FR" altLang="fr-FR" sz="1800" b="1" i="1" dirty="0" err="1">
                <a:solidFill>
                  <a:srgbClr val="008000"/>
                </a:solidFill>
              </a:rPr>
              <a:t>Mangal</a:t>
            </a:r>
            <a:r>
              <a:rPr lang="fr-FR" altLang="fr-FR" sz="1800" b="1" dirty="0">
                <a:solidFill>
                  <a:srgbClr val="008000"/>
                </a:solidFill>
              </a:rPr>
              <a:t> </a:t>
            </a:r>
            <a:r>
              <a:rPr lang="fr-FR" altLang="fr-FR" sz="1800" dirty="0">
                <a:solidFill>
                  <a:srgbClr val="008000"/>
                </a:solidFill>
              </a:rPr>
              <a:t>: </a:t>
            </a:r>
            <a:r>
              <a:rPr lang="fr-FR" altLang="fr-FR" sz="1800" dirty="0" err="1">
                <a:solidFill>
                  <a:srgbClr val="008000"/>
                </a:solidFill>
              </a:rPr>
              <a:t>mangal</a:t>
            </a:r>
            <a:r>
              <a:rPr lang="fr-FR" altLang="fr-FR" sz="1800" dirty="0">
                <a:solidFill>
                  <a:srgbClr val="008000"/>
                </a:solidFill>
              </a:rPr>
              <a:t> est le terme anglais qui permet de désigner la mangrove sans faire de contre-sens, mangrove désignant en même temps les palétuviers et la mangrove.</a:t>
            </a:r>
          </a:p>
          <a:p>
            <a:pPr algn="just" eaLnBrk="1" hangingPunct="1">
              <a:lnSpc>
                <a:spcPct val="100000"/>
              </a:lnSpc>
              <a:spcBef>
                <a:spcPct val="0"/>
              </a:spcBef>
              <a:buFontTx/>
              <a:buNone/>
            </a:pPr>
            <a:r>
              <a:rPr lang="fr-FR" altLang="fr-FR" sz="1800" b="1" i="1" dirty="0">
                <a:solidFill>
                  <a:srgbClr val="008000"/>
                </a:solidFill>
              </a:rPr>
              <a:t>Pneumatophore</a:t>
            </a:r>
            <a:r>
              <a:rPr lang="fr-FR" altLang="fr-FR" sz="1800" b="1" dirty="0">
                <a:solidFill>
                  <a:srgbClr val="008000"/>
                </a:solidFill>
              </a:rPr>
              <a:t> </a:t>
            </a:r>
            <a:r>
              <a:rPr lang="fr-FR" altLang="fr-FR" sz="1800" dirty="0">
                <a:solidFill>
                  <a:srgbClr val="008000"/>
                </a:solidFill>
              </a:rPr>
              <a:t>: les pneumatophores sont des organes aérifères propres à certains palétuviers et à certains arbres des forêts marécageuses continentales. On distingue des pneumatophores droits, souples (</a:t>
            </a:r>
            <a:r>
              <a:rPr lang="fr-FR" altLang="fr-FR" sz="1800" i="1" dirty="0" err="1">
                <a:solidFill>
                  <a:srgbClr val="008000"/>
                </a:solidFill>
              </a:rPr>
              <a:t>Avicennia</a:t>
            </a:r>
            <a:r>
              <a:rPr lang="fr-FR" altLang="fr-FR" sz="1800" dirty="0">
                <a:solidFill>
                  <a:srgbClr val="008000"/>
                </a:solidFill>
              </a:rPr>
              <a:t>), durs (</a:t>
            </a:r>
            <a:r>
              <a:rPr lang="fr-FR" altLang="fr-FR" sz="1800" i="1" dirty="0" err="1">
                <a:solidFill>
                  <a:srgbClr val="008000"/>
                </a:solidFill>
              </a:rPr>
              <a:t>Sonneratia</a:t>
            </a:r>
            <a:r>
              <a:rPr lang="fr-FR" altLang="fr-FR" sz="1800" dirty="0">
                <a:solidFill>
                  <a:srgbClr val="008000"/>
                </a:solidFill>
              </a:rPr>
              <a:t>) ou coudés (</a:t>
            </a:r>
            <a:r>
              <a:rPr lang="fr-FR" altLang="fr-FR" sz="1800" i="1" dirty="0" err="1">
                <a:solidFill>
                  <a:srgbClr val="008000"/>
                </a:solidFill>
              </a:rPr>
              <a:t>Bruguiera</a:t>
            </a:r>
            <a:r>
              <a:rPr lang="fr-FR" altLang="fr-FR" sz="1800" i="1" dirty="0">
                <a:solidFill>
                  <a:srgbClr val="008000"/>
                </a:solidFill>
              </a:rPr>
              <a:t>, </a:t>
            </a:r>
            <a:r>
              <a:rPr lang="fr-FR" altLang="fr-FR" sz="1800" i="1" dirty="0" err="1">
                <a:solidFill>
                  <a:srgbClr val="008000"/>
                </a:solidFill>
              </a:rPr>
              <a:t>Lumnitzera</a:t>
            </a:r>
            <a:r>
              <a:rPr lang="fr-FR" altLang="fr-FR" sz="1800" dirty="0">
                <a:solidFill>
                  <a:srgbClr val="008000"/>
                </a:solidFill>
              </a:rPr>
              <a:t>). Les pneumatophores se développent le long des racines.</a:t>
            </a:r>
          </a:p>
          <a:p>
            <a:pPr algn="just" eaLnBrk="1" hangingPunct="1">
              <a:lnSpc>
                <a:spcPct val="100000"/>
              </a:lnSpc>
              <a:spcBef>
                <a:spcPct val="0"/>
              </a:spcBef>
              <a:buFontTx/>
              <a:buNone/>
            </a:pPr>
            <a:r>
              <a:rPr lang="fr-FR" altLang="fr-FR" sz="1800" b="1" i="1" dirty="0">
                <a:solidFill>
                  <a:srgbClr val="008000"/>
                </a:solidFill>
              </a:rPr>
              <a:t>Propagules</a:t>
            </a:r>
            <a:r>
              <a:rPr lang="fr-FR" altLang="fr-FR" sz="1800" b="1" dirty="0">
                <a:solidFill>
                  <a:srgbClr val="008000"/>
                </a:solidFill>
              </a:rPr>
              <a:t> </a:t>
            </a:r>
            <a:r>
              <a:rPr lang="fr-FR" altLang="fr-FR" sz="1800" dirty="0">
                <a:solidFill>
                  <a:srgbClr val="008000"/>
                </a:solidFill>
              </a:rPr>
              <a:t>(appelées également "plantules" ou "</a:t>
            </a:r>
            <a:r>
              <a:rPr lang="fr-FR" altLang="fr-FR" sz="1800" dirty="0" err="1">
                <a:solidFill>
                  <a:srgbClr val="008000"/>
                </a:solidFill>
              </a:rPr>
              <a:t>hypocotyles</a:t>
            </a:r>
            <a:r>
              <a:rPr lang="fr-FR" altLang="fr-FR" sz="1800" dirty="0">
                <a:solidFill>
                  <a:srgbClr val="008000"/>
                </a:solidFill>
              </a:rPr>
              <a:t>") : Beaucoup de palétuviers sont vivipares c'est-à-dire que leurs graines germent sur l'arbre parent avant de tomber. Une fois que la graine a germé, la plantule se développe dans le fruit (par exemple </a:t>
            </a:r>
            <a:r>
              <a:rPr lang="fr-FR" altLang="fr-FR" sz="1800" i="1" dirty="0" err="1">
                <a:solidFill>
                  <a:srgbClr val="008000"/>
                </a:solidFill>
              </a:rPr>
              <a:t>Avicennia</a:t>
            </a:r>
            <a:r>
              <a:rPr lang="fr-FR" altLang="fr-FR" sz="1800" dirty="0">
                <a:solidFill>
                  <a:srgbClr val="008000"/>
                </a:solidFill>
              </a:rPr>
              <a:t>), ou vers l'extérieur en se servant du fruit comme support (par exemple </a:t>
            </a:r>
            <a:r>
              <a:rPr lang="fr-FR" altLang="fr-FR" sz="1800" i="1" dirty="0">
                <a:solidFill>
                  <a:srgbClr val="008000"/>
                </a:solidFill>
              </a:rPr>
              <a:t>Rhizophora</a:t>
            </a:r>
            <a:r>
              <a:rPr lang="fr-FR" altLang="fr-FR" sz="1800" dirty="0">
                <a:solidFill>
                  <a:srgbClr val="008000"/>
                </a:solidFill>
              </a:rPr>
              <a:t>, </a:t>
            </a:r>
            <a:r>
              <a:rPr lang="fr-FR" altLang="fr-FR" sz="1800" i="1" dirty="0" err="1">
                <a:solidFill>
                  <a:srgbClr val="008000"/>
                </a:solidFill>
              </a:rPr>
              <a:t>Ceriops</a:t>
            </a:r>
            <a:r>
              <a:rPr lang="fr-FR" altLang="fr-FR" sz="1800" i="1" dirty="0">
                <a:solidFill>
                  <a:srgbClr val="008000"/>
                </a:solidFill>
              </a:rPr>
              <a:t>, </a:t>
            </a:r>
            <a:r>
              <a:rPr lang="fr-FR" altLang="fr-FR" sz="1800" i="1" dirty="0" err="1">
                <a:solidFill>
                  <a:srgbClr val="008000"/>
                </a:solidFill>
              </a:rPr>
              <a:t>Bruguiera</a:t>
            </a:r>
            <a:r>
              <a:rPr lang="fr-FR" altLang="fr-FR" sz="1800" dirty="0">
                <a:solidFill>
                  <a:srgbClr val="008000"/>
                </a:solidFill>
              </a:rPr>
              <a:t>). Une propagule peut produire sa propre nourriture par l'intermédiaire de la photosynthèse. Quand la propagule est mûr, il chute dans l'eau où il peut être transporté sur  des grandes distances. Il peut survivre à la dessiccation et rester dormant durant des semaines, des mois, ou même une année jusqu'à ce qu'il arrive dans un environnement approprié. Une fois qu'une propagule est prêt à s'enraciner, il changera sa densité de sorte qu'au lieu de faire un système racinaire horizontal favorisant la flottaison, il produit un système racinaire vertical. En cette position, il est prêt s'enraciner dans la boue. Si une propagule ne s'enracine pas, il peut changer sa densité de sorte qu'il flotte plus loin encore à la recherche de conditions plus favorables (</a:t>
            </a:r>
            <a:r>
              <a:rPr lang="fr-FR" altLang="fr-FR" sz="1800" dirty="0" err="1">
                <a:solidFill>
                  <a:srgbClr val="008000"/>
                </a:solidFill>
              </a:rPr>
              <a:t>Wikipedia</a:t>
            </a:r>
            <a:r>
              <a:rPr lang="fr-FR" altLang="fr-FR" sz="1800" dirty="0">
                <a:solidFill>
                  <a:srgbClr val="008000"/>
                </a:solidFill>
              </a:rPr>
              <a:t> 2010).</a:t>
            </a:r>
          </a:p>
          <a:p>
            <a:pPr algn="just" eaLnBrk="1" hangingPunct="1">
              <a:lnSpc>
                <a:spcPct val="100000"/>
              </a:lnSpc>
              <a:spcBef>
                <a:spcPct val="0"/>
              </a:spcBef>
              <a:buFontTx/>
              <a:buNone/>
            </a:pPr>
            <a:r>
              <a:rPr lang="fr-FR" altLang="fr-FR" sz="1800" i="1" dirty="0">
                <a:solidFill>
                  <a:srgbClr val="008000"/>
                </a:solidFill>
              </a:rPr>
              <a:t>Voir en particulier : </a:t>
            </a:r>
            <a:r>
              <a:rPr lang="fr-FR" altLang="fr-FR" sz="1800" dirty="0">
                <a:solidFill>
                  <a:srgbClr val="008000"/>
                </a:solidFill>
                <a:hlinkClick r:id="rId2"/>
              </a:rPr>
              <a:t>http://mangrove.mangals.over-blog.com/categorie-10994492.html</a:t>
            </a:r>
            <a:r>
              <a:rPr lang="fr-FR" altLang="fr-FR" sz="1800" dirty="0">
                <a:solidFill>
                  <a:srgbClr val="008000"/>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85263" y="201613"/>
            <a:ext cx="2743200" cy="365125"/>
          </a:xfrm>
        </p:spPr>
        <p:txBody>
          <a:bodyPr/>
          <a:lstStyle/>
          <a:p>
            <a:pPr>
              <a:defRPr/>
            </a:pPr>
            <a:fld id="{53FA17FE-C341-4701-90D7-42FF6C229CB0}" type="slidenum">
              <a:rPr lang="fr-FR"/>
              <a:pPr>
                <a:defRPr/>
              </a:pPr>
              <a:t>44</a:t>
            </a:fld>
            <a:endParaRPr lang="fr-FR" dirty="0"/>
          </a:p>
        </p:txBody>
      </p:sp>
      <p:sp>
        <p:nvSpPr>
          <p:cNvPr id="35843" name="ZoneTexte 2"/>
          <p:cNvSpPr txBox="1">
            <a:spLocks noChangeArrowheads="1"/>
          </p:cNvSpPr>
          <p:nvPr/>
        </p:nvSpPr>
        <p:spPr bwMode="auto">
          <a:xfrm>
            <a:off x="3902075" y="214313"/>
            <a:ext cx="40608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5844"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A1.  </a:t>
            </a:r>
            <a:r>
              <a:rPr lang="fr-FR" altLang="fr-FR" sz="1800" b="1">
                <a:solidFill>
                  <a:srgbClr val="008000"/>
                </a:solidFill>
              </a:rPr>
              <a:t>Annexe : Lexique (suite)</a:t>
            </a:r>
            <a:endParaRPr lang="fr-FR" altLang="fr-FR" sz="1800">
              <a:solidFill>
                <a:srgbClr val="008000"/>
              </a:solidFill>
            </a:endParaRPr>
          </a:p>
        </p:txBody>
      </p:sp>
      <p:sp>
        <p:nvSpPr>
          <p:cNvPr id="35845" name="ZoneTexte 4"/>
          <p:cNvSpPr txBox="1">
            <a:spLocks noChangeArrowheads="1"/>
          </p:cNvSpPr>
          <p:nvPr/>
        </p:nvSpPr>
        <p:spPr bwMode="auto">
          <a:xfrm>
            <a:off x="312738" y="989013"/>
            <a:ext cx="1162843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b="1">
                <a:solidFill>
                  <a:srgbClr val="008000"/>
                </a:solidFill>
              </a:rPr>
              <a:t>Racines échasses </a:t>
            </a:r>
            <a:r>
              <a:rPr lang="fr-FR" altLang="fr-FR" sz="1800">
                <a:solidFill>
                  <a:srgbClr val="008000"/>
                </a:solidFill>
              </a:rPr>
              <a:t>: parmi les palétuviers les plus communs, seul le genre </a:t>
            </a:r>
            <a:r>
              <a:rPr lang="fr-FR" altLang="fr-FR" sz="1800" i="1">
                <a:solidFill>
                  <a:srgbClr val="008000"/>
                </a:solidFill>
              </a:rPr>
              <a:t>Rhizophora </a:t>
            </a:r>
            <a:r>
              <a:rPr lang="fr-FR" altLang="fr-FR" sz="1800">
                <a:solidFill>
                  <a:srgbClr val="008000"/>
                </a:solidFill>
              </a:rPr>
              <a:t>possède des racines échasses (celles qui partent du tronc) et des racines aériennes (celles qui partent des branches parfois appelées cordages) partant des branches.</a:t>
            </a:r>
          </a:p>
          <a:p>
            <a:pPr algn="just" eaLnBrk="1" hangingPunct="1">
              <a:lnSpc>
                <a:spcPct val="100000"/>
              </a:lnSpc>
              <a:spcBef>
                <a:spcPct val="0"/>
              </a:spcBef>
              <a:buFontTx/>
              <a:buNone/>
            </a:pPr>
            <a:r>
              <a:rPr lang="fr-FR" altLang="fr-FR" sz="1800" b="1">
                <a:solidFill>
                  <a:srgbClr val="008000"/>
                </a:solidFill>
              </a:rPr>
              <a:t>Régénération : </a:t>
            </a:r>
            <a:r>
              <a:rPr lang="fr-FR" altLang="fr-FR" sz="1800">
                <a:solidFill>
                  <a:srgbClr val="008000"/>
                </a:solidFill>
              </a:rPr>
              <a:t>c'est notamment à travers l'observation d'une bonne régénération que l'on peut juger du bon état de santé d'un peuplement de palétuviers. Elle s'exprime par une densité de plantules et de jeunes arbres dans le sous-bois.</a:t>
            </a:r>
          </a:p>
          <a:p>
            <a:pPr algn="just" eaLnBrk="1" hangingPunct="1">
              <a:lnSpc>
                <a:spcPct val="100000"/>
              </a:lnSpc>
              <a:spcBef>
                <a:spcPct val="0"/>
              </a:spcBef>
              <a:buFontTx/>
              <a:buNone/>
            </a:pPr>
            <a:r>
              <a:rPr lang="fr-FR" altLang="fr-FR" sz="1800" b="1">
                <a:solidFill>
                  <a:srgbClr val="008000"/>
                </a:solidFill>
              </a:rPr>
              <a:t>Tanne herbacée </a:t>
            </a:r>
            <a:r>
              <a:rPr lang="fr-FR" altLang="fr-FR" sz="1800">
                <a:solidFill>
                  <a:srgbClr val="008000"/>
                </a:solidFill>
              </a:rPr>
              <a:t>: étendue de sol couverte d'halophytes de petite taille (salicornes, </a:t>
            </a:r>
            <a:r>
              <a:rPr lang="fr-FR" altLang="fr-FR" sz="1800" i="1">
                <a:solidFill>
                  <a:srgbClr val="008000"/>
                </a:solidFill>
              </a:rPr>
              <a:t>Sesuvium portulacastrum, Cressa creica, Sporobolus </a:t>
            </a:r>
            <a:r>
              <a:rPr lang="fr-FR" altLang="fr-FR" sz="1800">
                <a:solidFill>
                  <a:srgbClr val="008000"/>
                </a:solidFill>
              </a:rPr>
              <a:t>spp., etc.) se développant aux dépens de la mangrove. La surface des tannes herbeuses est moins salée que celle des tannes vives ce qui explique la présence d'herbacées ou de tout petits ligneux. </a:t>
            </a:r>
          </a:p>
          <a:p>
            <a:pPr algn="just" eaLnBrk="1" hangingPunct="1">
              <a:lnSpc>
                <a:spcPct val="100000"/>
              </a:lnSpc>
              <a:spcBef>
                <a:spcPct val="0"/>
              </a:spcBef>
              <a:buFontTx/>
              <a:buNone/>
            </a:pPr>
            <a:r>
              <a:rPr lang="fr-FR" altLang="fr-FR" sz="1800" b="1">
                <a:solidFill>
                  <a:srgbClr val="008000"/>
                </a:solidFill>
              </a:rPr>
              <a:t>Tanne vive </a:t>
            </a:r>
            <a:r>
              <a:rPr lang="fr-FR" altLang="fr-FR" sz="1800">
                <a:solidFill>
                  <a:srgbClr val="008000"/>
                </a:solidFill>
              </a:rPr>
              <a:t>: on appelle tanne vive une étendue de sol nu se développant aux dépens de la mangrove. Il existe deux origines au phénomène de « </a:t>
            </a:r>
            <a:r>
              <a:rPr lang="fr-FR" altLang="fr-FR" sz="1800" i="1">
                <a:solidFill>
                  <a:srgbClr val="008000"/>
                </a:solidFill>
              </a:rPr>
              <a:t>tannification</a:t>
            </a:r>
            <a:r>
              <a:rPr lang="fr-FR" altLang="fr-FR" sz="1800">
                <a:solidFill>
                  <a:srgbClr val="008000"/>
                </a:solidFill>
              </a:rPr>
              <a:t> » : la salinisation et parfois l'acidification. Une diminution de la salinité ou de l'acidité des nappes et des sols peut conduire à une recolonisation partielle et souvent temporaire des tannes par les palétuviers.</a:t>
            </a:r>
          </a:p>
          <a:p>
            <a:pPr algn="just" eaLnBrk="1" hangingPunct="1">
              <a:lnSpc>
                <a:spcPct val="100000"/>
              </a:lnSpc>
              <a:spcBef>
                <a:spcPct val="0"/>
              </a:spcBef>
              <a:buFontTx/>
              <a:buNone/>
            </a:pPr>
            <a:r>
              <a:rPr lang="fr-FR" altLang="fr-FR" sz="1800" b="1">
                <a:solidFill>
                  <a:srgbClr val="008000"/>
                </a:solidFill>
              </a:rPr>
              <a:t>Voile algaire </a:t>
            </a:r>
            <a:r>
              <a:rPr lang="fr-FR" altLang="fr-FR" sz="1800">
                <a:solidFill>
                  <a:srgbClr val="008000"/>
                </a:solidFill>
              </a:rPr>
              <a:t>: c'est une pellicule organique fibreuse de quelques millimètres d'épaisseur, d'aspect cartonneux lors des périodes sèches, couvrant des dépressions à la surface des tannes ; il est formé par des Cyanophycées. Sa couleur varie</a:t>
            </a:r>
          </a:p>
          <a:p>
            <a:pPr algn="just" eaLnBrk="1" hangingPunct="1">
              <a:lnSpc>
                <a:spcPct val="100000"/>
              </a:lnSpc>
              <a:spcBef>
                <a:spcPct val="0"/>
              </a:spcBef>
              <a:buFontTx/>
              <a:buNone/>
            </a:pPr>
            <a:r>
              <a:rPr lang="fr-FR" altLang="fr-FR" sz="1800">
                <a:solidFill>
                  <a:srgbClr val="008000"/>
                </a:solidFill>
              </a:rPr>
              <a:t>considérablement. Si l'absence de précipitations correspond à des marées de morte-eau, le voile peut se dessécher, se</a:t>
            </a:r>
          </a:p>
          <a:p>
            <a:pPr algn="just" eaLnBrk="1" hangingPunct="1">
              <a:lnSpc>
                <a:spcPct val="100000"/>
              </a:lnSpc>
              <a:spcBef>
                <a:spcPct val="0"/>
              </a:spcBef>
              <a:buFontTx/>
              <a:buNone/>
            </a:pPr>
            <a:r>
              <a:rPr lang="fr-FR" altLang="fr-FR" sz="1800">
                <a:solidFill>
                  <a:srgbClr val="008000"/>
                </a:solidFill>
              </a:rPr>
              <a:t>détacher de la surface du sol et être emporté par le vent.</a:t>
            </a:r>
          </a:p>
          <a:p>
            <a:pPr algn="just" eaLnBrk="1" hangingPunct="1">
              <a:lnSpc>
                <a:spcPct val="100000"/>
              </a:lnSpc>
              <a:spcBef>
                <a:spcPct val="0"/>
              </a:spcBef>
              <a:buFontTx/>
              <a:buNone/>
            </a:pPr>
            <a:r>
              <a:rPr lang="fr-FR" altLang="fr-FR" sz="1800" b="1">
                <a:solidFill>
                  <a:srgbClr val="008000"/>
                </a:solidFill>
              </a:rPr>
              <a:t>Zonation végétale </a:t>
            </a:r>
            <a:r>
              <a:rPr lang="fr-FR" altLang="fr-FR" sz="1800">
                <a:solidFill>
                  <a:srgbClr val="008000"/>
                </a:solidFill>
              </a:rPr>
              <a:t>: au sein d'une mangrove, la zonation végétale s'exprime par des peuplements d'espèces différentes de palétuviers s'organisant en bandes grossièrement parallèles. Cette zonation est dépendante de la topographie, aussi subtile soit-elle, qui influe elle-même sur la durée de l'inondation par les marées.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85263" y="201613"/>
            <a:ext cx="2743200" cy="365125"/>
          </a:xfrm>
        </p:spPr>
        <p:txBody>
          <a:bodyPr/>
          <a:lstStyle/>
          <a:p>
            <a:pPr>
              <a:defRPr/>
            </a:pPr>
            <a:fld id="{8D6D74FE-6C33-4CF3-B927-87CAC7BC88F2}" type="slidenum">
              <a:rPr lang="fr-FR"/>
              <a:pPr>
                <a:defRPr/>
              </a:pPr>
              <a:t>45</a:t>
            </a:fld>
            <a:endParaRPr lang="fr-FR" dirty="0"/>
          </a:p>
        </p:txBody>
      </p:sp>
      <p:sp>
        <p:nvSpPr>
          <p:cNvPr id="36867" name="ZoneTexte 2"/>
          <p:cNvSpPr txBox="1">
            <a:spLocks noChangeArrowheads="1"/>
          </p:cNvSpPr>
          <p:nvPr/>
        </p:nvSpPr>
        <p:spPr bwMode="auto">
          <a:xfrm>
            <a:off x="3902075" y="214313"/>
            <a:ext cx="40608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6868"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A1.  </a:t>
            </a:r>
            <a:r>
              <a:rPr lang="fr-FR" altLang="fr-FR" sz="1800" b="1">
                <a:solidFill>
                  <a:srgbClr val="008000"/>
                </a:solidFill>
              </a:rPr>
              <a:t>Annexe : Lexique (suite)</a:t>
            </a:r>
            <a:endParaRPr lang="fr-FR" altLang="fr-FR" sz="1800">
              <a:solidFill>
                <a:srgbClr val="008000"/>
              </a:solidFill>
            </a:endParaRPr>
          </a:p>
        </p:txBody>
      </p:sp>
      <p:pic>
        <p:nvPicPr>
          <p:cNvPr id="36869"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0862" y="3836988"/>
            <a:ext cx="30686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738" y="3808413"/>
            <a:ext cx="3409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375" y="3836988"/>
            <a:ext cx="33718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Imag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538" y="1182688"/>
            <a:ext cx="29527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ZoneTexte 11"/>
          <p:cNvSpPr txBox="1">
            <a:spLocks noChangeArrowheads="1"/>
          </p:cNvSpPr>
          <p:nvPr/>
        </p:nvSpPr>
        <p:spPr bwMode="auto">
          <a:xfrm>
            <a:off x="3902075" y="6370638"/>
            <a:ext cx="348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Tanne à salicornes en Nouvelle-Calédonie</a:t>
            </a:r>
          </a:p>
          <a:p>
            <a:pPr algn="ctr" eaLnBrk="1" hangingPunct="1">
              <a:lnSpc>
                <a:spcPct val="100000"/>
              </a:lnSpc>
              <a:spcBef>
                <a:spcPct val="0"/>
              </a:spcBef>
              <a:buFontTx/>
              <a:buNone/>
            </a:pPr>
            <a:r>
              <a:rPr lang="fr-FR" altLang="fr-FR" sz="1200">
                <a:solidFill>
                  <a:srgbClr val="008000"/>
                </a:solidFill>
              </a:rPr>
              <a:t>Source image : FORMAD Environnement</a:t>
            </a:r>
          </a:p>
        </p:txBody>
      </p:sp>
      <p:sp>
        <p:nvSpPr>
          <p:cNvPr id="36874" name="Rectangle 12"/>
          <p:cNvSpPr>
            <a:spLocks noChangeArrowheads="1"/>
          </p:cNvSpPr>
          <p:nvPr/>
        </p:nvSpPr>
        <p:spPr bwMode="auto">
          <a:xfrm>
            <a:off x="742950" y="6370638"/>
            <a:ext cx="270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Tanne à </a:t>
            </a:r>
            <a:r>
              <a:rPr lang="fr-FR" altLang="fr-FR" sz="1200" i="1">
                <a:solidFill>
                  <a:srgbClr val="008000"/>
                </a:solidFill>
              </a:rPr>
              <a:t>Sesuvium portulacastrum</a:t>
            </a:r>
            <a:endParaRPr lang="fr-FR" altLang="fr-FR" sz="1200">
              <a:solidFill>
                <a:srgbClr val="008000"/>
              </a:solidFill>
            </a:endParaRPr>
          </a:p>
          <a:p>
            <a:pPr algn="ctr" eaLnBrk="1" hangingPunct="1">
              <a:lnSpc>
                <a:spcPct val="100000"/>
              </a:lnSpc>
              <a:spcBef>
                <a:spcPct val="0"/>
              </a:spcBef>
              <a:buFontTx/>
              <a:buNone/>
            </a:pPr>
            <a:r>
              <a:rPr lang="fr-FR" altLang="fr-FR" sz="1200">
                <a:solidFill>
                  <a:srgbClr val="008000"/>
                </a:solidFill>
              </a:rPr>
              <a:t>Source image : FORMAD Environnement</a:t>
            </a:r>
          </a:p>
        </p:txBody>
      </p:sp>
      <p:sp>
        <p:nvSpPr>
          <p:cNvPr id="36875" name="ZoneTexte 13"/>
          <p:cNvSpPr txBox="1">
            <a:spLocks noChangeArrowheads="1"/>
          </p:cNvSpPr>
          <p:nvPr/>
        </p:nvSpPr>
        <p:spPr bwMode="auto">
          <a:xfrm>
            <a:off x="7962900" y="6140451"/>
            <a:ext cx="3484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Voile </a:t>
            </a:r>
            <a:r>
              <a:rPr lang="fr-FR" altLang="fr-FR" sz="1200" dirty="0" err="1">
                <a:solidFill>
                  <a:srgbClr val="008000"/>
                </a:solidFill>
              </a:rPr>
              <a:t>algaire</a:t>
            </a:r>
            <a:r>
              <a:rPr lang="fr-FR" altLang="fr-FR" sz="1200" dirty="0">
                <a:solidFill>
                  <a:srgbClr val="008000"/>
                </a:solidFill>
              </a:rPr>
              <a:t> desséché sur une tanne vive en Nouvelle-Calédonie. Source image : FORMAD Environnement</a:t>
            </a:r>
          </a:p>
        </p:txBody>
      </p:sp>
      <p:sp>
        <p:nvSpPr>
          <p:cNvPr id="36876" name="ZoneTexte 14"/>
          <p:cNvSpPr txBox="1">
            <a:spLocks noChangeArrowheads="1"/>
          </p:cNvSpPr>
          <p:nvPr/>
        </p:nvSpPr>
        <p:spPr bwMode="auto">
          <a:xfrm>
            <a:off x="3722688" y="1182688"/>
            <a:ext cx="3216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200">
                <a:solidFill>
                  <a:srgbClr val="008000"/>
                </a:solidFill>
              </a:rPr>
              <a:t>←  Racines échasses :</a:t>
            </a:r>
          </a:p>
          <a:p>
            <a:pPr eaLnBrk="1" hangingPunct="1">
              <a:lnSpc>
                <a:spcPct val="100000"/>
              </a:lnSpc>
              <a:spcBef>
                <a:spcPct val="0"/>
              </a:spcBef>
              <a:buFontTx/>
              <a:buNone/>
            </a:pPr>
            <a:endParaRPr lang="fr-FR" altLang="fr-FR" sz="1200">
              <a:solidFill>
                <a:srgbClr val="008000"/>
              </a:solidFill>
            </a:endParaRPr>
          </a:p>
          <a:p>
            <a:pPr eaLnBrk="1" hangingPunct="1">
              <a:lnSpc>
                <a:spcPct val="100000"/>
              </a:lnSpc>
              <a:spcBef>
                <a:spcPct val="0"/>
              </a:spcBef>
              <a:buFontTx/>
              <a:buNone/>
            </a:pPr>
            <a:r>
              <a:rPr lang="fr-FR" altLang="fr-FR" sz="1200">
                <a:solidFill>
                  <a:srgbClr val="008000"/>
                </a:solidFill>
              </a:rPr>
              <a:t>A : </a:t>
            </a:r>
            <a:r>
              <a:rPr lang="fr-FR" altLang="fr-FR" sz="1200" i="1">
                <a:solidFill>
                  <a:srgbClr val="008000"/>
                </a:solidFill>
              </a:rPr>
              <a:t>Xylocarpus granatum </a:t>
            </a:r>
            <a:r>
              <a:rPr lang="fr-FR" altLang="fr-FR" sz="1200">
                <a:solidFill>
                  <a:srgbClr val="008000"/>
                </a:solidFill>
              </a:rPr>
              <a:t>;</a:t>
            </a:r>
          </a:p>
          <a:p>
            <a:pPr eaLnBrk="1" hangingPunct="1">
              <a:lnSpc>
                <a:spcPct val="100000"/>
              </a:lnSpc>
              <a:spcBef>
                <a:spcPct val="0"/>
              </a:spcBef>
              <a:buFontTx/>
              <a:buNone/>
            </a:pPr>
            <a:r>
              <a:rPr lang="it-IT" altLang="fr-FR" sz="1200">
                <a:solidFill>
                  <a:srgbClr val="008000"/>
                </a:solidFill>
              </a:rPr>
              <a:t>B : </a:t>
            </a:r>
            <a:r>
              <a:rPr lang="it-IT" altLang="fr-FR" sz="1200" i="1">
                <a:solidFill>
                  <a:srgbClr val="008000"/>
                </a:solidFill>
              </a:rPr>
              <a:t>Avicennia marina</a:t>
            </a:r>
            <a:r>
              <a:rPr lang="it-IT" altLang="fr-FR" sz="1200">
                <a:solidFill>
                  <a:srgbClr val="008000"/>
                </a:solidFill>
              </a:rPr>
              <a:t>, </a:t>
            </a:r>
            <a:r>
              <a:rPr lang="it-IT" altLang="fr-FR" sz="1200" i="1">
                <a:solidFill>
                  <a:srgbClr val="008000"/>
                </a:solidFill>
              </a:rPr>
              <a:t>Sonneratia alba </a:t>
            </a:r>
            <a:r>
              <a:rPr lang="it-IT" altLang="fr-FR" sz="1200">
                <a:solidFill>
                  <a:srgbClr val="008000"/>
                </a:solidFill>
              </a:rPr>
              <a:t>;</a:t>
            </a:r>
          </a:p>
          <a:p>
            <a:pPr eaLnBrk="1" hangingPunct="1">
              <a:lnSpc>
                <a:spcPct val="100000"/>
              </a:lnSpc>
              <a:spcBef>
                <a:spcPct val="0"/>
              </a:spcBef>
              <a:buFontTx/>
              <a:buNone/>
            </a:pPr>
            <a:r>
              <a:rPr lang="fr-FR" altLang="fr-FR" sz="1200">
                <a:solidFill>
                  <a:srgbClr val="008000"/>
                </a:solidFill>
              </a:rPr>
              <a:t>C : </a:t>
            </a:r>
            <a:r>
              <a:rPr lang="fr-FR" altLang="fr-FR" sz="1200" i="1">
                <a:solidFill>
                  <a:srgbClr val="008000"/>
                </a:solidFill>
              </a:rPr>
              <a:t>Rhizophora mucronata </a:t>
            </a:r>
            <a:r>
              <a:rPr lang="fr-FR" altLang="fr-FR" sz="1200">
                <a:solidFill>
                  <a:srgbClr val="008000"/>
                </a:solidFill>
              </a:rPr>
              <a:t>;</a:t>
            </a:r>
          </a:p>
          <a:p>
            <a:pPr eaLnBrk="1" hangingPunct="1">
              <a:lnSpc>
                <a:spcPct val="100000"/>
              </a:lnSpc>
              <a:spcBef>
                <a:spcPct val="0"/>
              </a:spcBef>
              <a:buFontTx/>
              <a:buNone/>
            </a:pPr>
            <a:r>
              <a:rPr lang="fr-FR" altLang="fr-FR" sz="1200">
                <a:solidFill>
                  <a:srgbClr val="008000"/>
                </a:solidFill>
              </a:rPr>
              <a:t>D : </a:t>
            </a:r>
            <a:r>
              <a:rPr lang="fr-FR" altLang="fr-FR" sz="1200" i="1">
                <a:solidFill>
                  <a:srgbClr val="008000"/>
                </a:solidFill>
              </a:rPr>
              <a:t>Bruguiera gymnorrhiza</a:t>
            </a:r>
          </a:p>
          <a:p>
            <a:pPr eaLnBrk="1" hangingPunct="1">
              <a:lnSpc>
                <a:spcPct val="100000"/>
              </a:lnSpc>
              <a:spcBef>
                <a:spcPct val="0"/>
              </a:spcBef>
              <a:buFontTx/>
              <a:buNone/>
            </a:pPr>
            <a:endParaRPr lang="fr-FR" altLang="fr-FR" sz="1200" i="1">
              <a:solidFill>
                <a:srgbClr val="008000"/>
              </a:solidFill>
            </a:endParaRPr>
          </a:p>
          <a:p>
            <a:pPr eaLnBrk="1" hangingPunct="1">
              <a:lnSpc>
                <a:spcPct val="100000"/>
              </a:lnSpc>
              <a:spcBef>
                <a:spcPct val="0"/>
              </a:spcBef>
              <a:buFontTx/>
              <a:buNone/>
            </a:pPr>
            <a:r>
              <a:rPr lang="fr-FR" altLang="fr-FR" sz="1200">
                <a:solidFill>
                  <a:srgbClr val="008000"/>
                </a:solidFill>
              </a:rPr>
              <a:t>Source image : FORMAD Environnement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85263" y="201613"/>
            <a:ext cx="2743200" cy="365125"/>
          </a:xfrm>
        </p:spPr>
        <p:txBody>
          <a:bodyPr/>
          <a:lstStyle/>
          <a:p>
            <a:pPr>
              <a:defRPr/>
            </a:pPr>
            <a:fld id="{761224E3-E9FE-4C1D-9966-6E3D48178976}" type="slidenum">
              <a:rPr lang="fr-FR"/>
              <a:pPr>
                <a:defRPr/>
              </a:pPr>
              <a:t>46</a:t>
            </a:fld>
            <a:endParaRPr lang="fr-FR" dirty="0"/>
          </a:p>
        </p:txBody>
      </p:sp>
      <p:sp>
        <p:nvSpPr>
          <p:cNvPr id="37891" name="ZoneTexte 2"/>
          <p:cNvSpPr txBox="1">
            <a:spLocks noChangeArrowheads="1"/>
          </p:cNvSpPr>
          <p:nvPr/>
        </p:nvSpPr>
        <p:spPr bwMode="auto">
          <a:xfrm>
            <a:off x="3902075" y="214313"/>
            <a:ext cx="40608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7892" name="ZoneTexte 3"/>
          <p:cNvSpPr txBox="1">
            <a:spLocks noChangeArrowheads="1"/>
          </p:cNvSpPr>
          <p:nvPr/>
        </p:nvSpPr>
        <p:spPr bwMode="auto">
          <a:xfrm>
            <a:off x="312738" y="512763"/>
            <a:ext cx="4344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A2.  </a:t>
            </a:r>
            <a:r>
              <a:rPr lang="fr-FR" altLang="fr-FR" sz="1800" b="1">
                <a:solidFill>
                  <a:srgbClr val="008000"/>
                </a:solidFill>
              </a:rPr>
              <a:t>Annexe : zonations</a:t>
            </a:r>
            <a:endParaRPr lang="fr-FR" altLang="fr-FR" sz="1800">
              <a:solidFill>
                <a:srgbClr val="008000"/>
              </a:solidFill>
            </a:endParaRPr>
          </a:p>
        </p:txBody>
      </p:sp>
      <p:pic>
        <p:nvPicPr>
          <p:cNvPr id="3789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62484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762206"/>
            <a:ext cx="57181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ZoneTexte 10"/>
          <p:cNvSpPr txBox="1">
            <a:spLocks noChangeArrowheads="1"/>
          </p:cNvSpPr>
          <p:nvPr/>
        </p:nvSpPr>
        <p:spPr bwMode="auto">
          <a:xfrm>
            <a:off x="6386512" y="4403577"/>
            <a:ext cx="5716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dirty="0">
                <a:solidFill>
                  <a:srgbClr val="008000"/>
                </a:solidFill>
              </a:rPr>
              <a:t>Exemples de Nouvelle-Calédonie. A. Séquence montrant un sur-salement progressif et aboutissant à un tanne et à une frange interne à </a:t>
            </a:r>
            <a:r>
              <a:rPr lang="fr-FR" altLang="fr-FR" sz="1200" i="1" dirty="0" err="1">
                <a:solidFill>
                  <a:srgbClr val="008000"/>
                </a:solidFill>
              </a:rPr>
              <a:t>Lumnitzera</a:t>
            </a:r>
            <a:r>
              <a:rPr lang="fr-FR" altLang="fr-FR" sz="1200" i="1" dirty="0">
                <a:solidFill>
                  <a:srgbClr val="008000"/>
                </a:solidFill>
              </a:rPr>
              <a:t> </a:t>
            </a:r>
            <a:r>
              <a:rPr lang="fr-FR" altLang="fr-FR" sz="1200" dirty="0">
                <a:solidFill>
                  <a:srgbClr val="008000"/>
                </a:solidFill>
              </a:rPr>
              <a:t>en bordure de terre ferme. B. Séquence montrant un dessalement progressif et aboutissant à une prairie à </a:t>
            </a:r>
            <a:r>
              <a:rPr lang="fr-FR" altLang="fr-FR" sz="1200" i="1" dirty="0" err="1">
                <a:solidFill>
                  <a:srgbClr val="008000"/>
                </a:solidFill>
              </a:rPr>
              <a:t>Acrostichum</a:t>
            </a:r>
            <a:r>
              <a:rPr lang="fr-FR" altLang="fr-FR" sz="1200" i="1" dirty="0">
                <a:solidFill>
                  <a:srgbClr val="008000"/>
                </a:solidFill>
              </a:rPr>
              <a:t> </a:t>
            </a:r>
            <a:r>
              <a:rPr lang="fr-FR" altLang="fr-FR" sz="1200" i="1" dirty="0" err="1">
                <a:solidFill>
                  <a:srgbClr val="008000"/>
                </a:solidFill>
              </a:rPr>
              <a:t>aureum</a:t>
            </a:r>
            <a:r>
              <a:rPr lang="fr-FR" altLang="fr-FR" sz="1200" dirty="0">
                <a:solidFill>
                  <a:srgbClr val="008000"/>
                </a:solidFill>
              </a:rPr>
              <a:t>. </a:t>
            </a:r>
            <a:r>
              <a:rPr lang="fr-FR" altLang="fr-FR" sz="1200" dirty="0" err="1">
                <a:solidFill>
                  <a:srgbClr val="008000"/>
                </a:solidFill>
              </a:rPr>
              <a:t>Lebigre</a:t>
            </a:r>
            <a:r>
              <a:rPr lang="fr-FR" altLang="fr-FR" sz="1200" dirty="0">
                <a:solidFill>
                  <a:srgbClr val="008000"/>
                </a:solidFill>
              </a:rPr>
              <a:t>, J.-M. 2004. Les marais à mangrove de Nouvelle-Calédonie, un exemple de milieu « naturel » </a:t>
            </a:r>
            <a:r>
              <a:rPr lang="fr-FR" altLang="fr-FR" sz="1200" dirty="0" err="1">
                <a:solidFill>
                  <a:srgbClr val="008000"/>
                </a:solidFill>
              </a:rPr>
              <a:t>lagonaire</a:t>
            </a:r>
            <a:r>
              <a:rPr lang="fr-FR" altLang="fr-FR" sz="1200" dirty="0">
                <a:solidFill>
                  <a:srgbClr val="008000"/>
                </a:solidFill>
              </a:rPr>
              <a:t>. Nouméa, Centre de Documentation Pédagogique, </a:t>
            </a:r>
            <a:r>
              <a:rPr lang="fr-FR" altLang="fr-FR" sz="1200" dirty="0" err="1">
                <a:solidFill>
                  <a:srgbClr val="008000"/>
                </a:solidFill>
              </a:rPr>
              <a:t>Scérén</a:t>
            </a:r>
            <a:r>
              <a:rPr lang="fr-FR" altLang="fr-FR" sz="1200" dirty="0">
                <a:solidFill>
                  <a:srgbClr val="008000"/>
                </a:solidFill>
              </a:rPr>
              <a:t>, </a:t>
            </a:r>
            <a:r>
              <a:rPr lang="fr-FR" altLang="fr-FR" sz="1200" dirty="0" err="1">
                <a:solidFill>
                  <a:srgbClr val="008000"/>
                </a:solidFill>
              </a:rPr>
              <a:t>Sce</a:t>
            </a:r>
            <a:r>
              <a:rPr lang="fr-FR" altLang="fr-FR" sz="1200" dirty="0">
                <a:solidFill>
                  <a:srgbClr val="008000"/>
                </a:solidFill>
              </a:rPr>
              <a:t> 44, 48 p</a:t>
            </a:r>
          </a:p>
        </p:txBody>
      </p:sp>
      <p:sp>
        <p:nvSpPr>
          <p:cNvPr id="3" name="ZoneTexte 2"/>
          <p:cNvSpPr txBox="1"/>
          <p:nvPr/>
        </p:nvSpPr>
        <p:spPr>
          <a:xfrm>
            <a:off x="452588" y="6531059"/>
            <a:ext cx="6324730" cy="276999"/>
          </a:xfrm>
          <a:prstGeom prst="rect">
            <a:avLst/>
          </a:prstGeom>
          <a:noFill/>
        </p:spPr>
        <p:txBody>
          <a:bodyPr wrap="square" rtlCol="0">
            <a:spAutoFit/>
          </a:bodyPr>
          <a:lstStyle/>
          <a:p>
            <a:pPr algn="ctr"/>
            <a:r>
              <a:rPr lang="fr-FR" sz="1200" dirty="0">
                <a:solidFill>
                  <a:srgbClr val="008000"/>
                </a:solidFill>
              </a:rPr>
              <a:t>Coupe d'une section typique de mangroves divisée en zone inférieure, méso et supérieure.</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4149809"/>
            <a:ext cx="5457825" cy="23812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085263" y="201613"/>
            <a:ext cx="2743200" cy="365125"/>
          </a:xfrm>
        </p:spPr>
        <p:txBody>
          <a:bodyPr/>
          <a:lstStyle/>
          <a:p>
            <a:pPr>
              <a:defRPr/>
            </a:pPr>
            <a:fld id="{2EA008C7-0CCB-48CC-8041-12DA153A5ED5}" type="slidenum">
              <a:rPr lang="fr-FR"/>
              <a:pPr>
                <a:defRPr/>
              </a:pPr>
              <a:t>47</a:t>
            </a:fld>
            <a:endParaRPr lang="fr-FR" dirty="0"/>
          </a:p>
        </p:txBody>
      </p:sp>
      <p:sp>
        <p:nvSpPr>
          <p:cNvPr id="38915" name="ZoneTexte 2"/>
          <p:cNvSpPr txBox="1">
            <a:spLocks noChangeArrowheads="1"/>
          </p:cNvSpPr>
          <p:nvPr/>
        </p:nvSpPr>
        <p:spPr bwMode="auto">
          <a:xfrm>
            <a:off x="3902075" y="214313"/>
            <a:ext cx="4060825"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38916" name="ZoneTexte 3"/>
          <p:cNvSpPr txBox="1">
            <a:spLocks noChangeArrowheads="1"/>
          </p:cNvSpPr>
          <p:nvPr/>
        </p:nvSpPr>
        <p:spPr bwMode="auto">
          <a:xfrm>
            <a:off x="166688" y="312738"/>
            <a:ext cx="434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A2.  </a:t>
            </a:r>
            <a:r>
              <a:rPr lang="fr-FR" altLang="fr-FR" sz="1800" b="1">
                <a:solidFill>
                  <a:srgbClr val="008000"/>
                </a:solidFill>
              </a:rPr>
              <a:t>Annexe : zonations</a:t>
            </a:r>
            <a:endParaRPr lang="fr-FR" altLang="fr-FR" sz="1800">
              <a:solidFill>
                <a:srgbClr val="008000"/>
              </a:solidFill>
            </a:endParaRPr>
          </a:p>
        </p:txBody>
      </p:sp>
      <p:pic>
        <p:nvPicPr>
          <p:cNvPr id="38917"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1035050"/>
            <a:ext cx="7478713"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p:cNvSpPr>
            <a:spLocks noChangeArrowheads="1"/>
          </p:cNvSpPr>
          <p:nvPr/>
        </p:nvSpPr>
        <p:spPr bwMode="auto">
          <a:xfrm>
            <a:off x="2635250" y="3656013"/>
            <a:ext cx="723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Séquence de Tsinjoriaka (sud de Morombe, Côte Ouest de Madagascar). a : </a:t>
            </a:r>
            <a:r>
              <a:rPr lang="fr-FR" altLang="fr-FR" sz="1200" i="1">
                <a:solidFill>
                  <a:srgbClr val="008000"/>
                </a:solidFill>
              </a:rPr>
              <a:t>Avicennia marina</a:t>
            </a:r>
            <a:r>
              <a:rPr lang="fr-FR" altLang="fr-FR" sz="1200">
                <a:solidFill>
                  <a:srgbClr val="008000"/>
                </a:solidFill>
              </a:rPr>
              <a:t>, c : </a:t>
            </a:r>
            <a:r>
              <a:rPr lang="fr-FR" altLang="fr-FR" sz="1200" i="1">
                <a:solidFill>
                  <a:srgbClr val="008000"/>
                </a:solidFill>
              </a:rPr>
              <a:t>Ceriops tagal</a:t>
            </a:r>
            <a:r>
              <a:rPr lang="fr-FR" altLang="fr-FR" sz="1200">
                <a:solidFill>
                  <a:srgbClr val="008000"/>
                </a:solidFill>
              </a:rPr>
              <a:t>, l : </a:t>
            </a:r>
            <a:r>
              <a:rPr lang="fr-FR" altLang="fr-FR" sz="1200" i="1">
                <a:solidFill>
                  <a:srgbClr val="008000"/>
                </a:solidFill>
              </a:rPr>
              <a:t>Lumnitzera acemosa</a:t>
            </a:r>
            <a:r>
              <a:rPr lang="fr-FR" altLang="fr-FR" sz="1200">
                <a:solidFill>
                  <a:srgbClr val="008000"/>
                </a:solidFill>
              </a:rPr>
              <a:t>, r : </a:t>
            </a:r>
            <a:r>
              <a:rPr lang="fr-FR" altLang="fr-FR" sz="1200" i="1">
                <a:solidFill>
                  <a:srgbClr val="008000"/>
                </a:solidFill>
              </a:rPr>
              <a:t>Rhizophora mucronata</a:t>
            </a:r>
            <a:r>
              <a:rPr lang="fr-FR" altLang="fr-FR" sz="1200">
                <a:solidFill>
                  <a:srgbClr val="008000"/>
                </a:solidFill>
              </a:rPr>
              <a:t>, s : </a:t>
            </a:r>
            <a:r>
              <a:rPr lang="fr-FR" altLang="fr-FR" sz="1200" i="1">
                <a:solidFill>
                  <a:srgbClr val="008000"/>
                </a:solidFill>
              </a:rPr>
              <a:t>Sonneratia alba</a:t>
            </a:r>
            <a:r>
              <a:rPr lang="fr-FR" altLang="fr-FR" sz="1200">
                <a:solidFill>
                  <a:srgbClr val="008000"/>
                </a:solidFill>
              </a:rPr>
              <a:t>, t : </a:t>
            </a:r>
            <a:r>
              <a:rPr lang="fr-FR" altLang="fr-FR" sz="1200" i="1">
                <a:solidFill>
                  <a:srgbClr val="008000"/>
                </a:solidFill>
              </a:rPr>
              <a:t>Typha augustifolia</a:t>
            </a:r>
            <a:r>
              <a:rPr lang="fr-FR" altLang="fr-FR" sz="1200">
                <a:solidFill>
                  <a:srgbClr val="008000"/>
                </a:solidFill>
              </a:rPr>
              <a:t>, h : </a:t>
            </a:r>
            <a:r>
              <a:rPr lang="fr-FR" altLang="fr-FR" sz="1200" i="1">
                <a:solidFill>
                  <a:srgbClr val="008000"/>
                </a:solidFill>
              </a:rPr>
              <a:t>Hibiscus tiliaceus.</a:t>
            </a:r>
            <a:endParaRPr lang="fr-FR" altLang="fr-FR" sz="1200">
              <a:solidFill>
                <a:srgbClr val="008000"/>
              </a:solidFill>
            </a:endParaRPr>
          </a:p>
        </p:txBody>
      </p:sp>
      <p:graphicFrame>
        <p:nvGraphicFramePr>
          <p:cNvPr id="12" name="Tableau 11"/>
          <p:cNvGraphicFramePr>
            <a:graphicFrameLocks noGrp="1"/>
          </p:cNvGraphicFramePr>
          <p:nvPr/>
        </p:nvGraphicFramePr>
        <p:xfrm>
          <a:off x="4657725" y="4591050"/>
          <a:ext cx="7353300" cy="1798638"/>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0000"/>
                    </a:ext>
                  </a:extLst>
                </a:gridCol>
                <a:gridCol w="3676650">
                  <a:extLst>
                    <a:ext uri="{9D8B030D-6E8A-4147-A177-3AD203B41FA5}">
                      <a16:colId xmlns:a16="http://schemas.microsoft.com/office/drawing/2014/main" val="20001"/>
                    </a:ext>
                  </a:extLst>
                </a:gridCol>
              </a:tblGrid>
              <a:tr h="1798638">
                <a:tc>
                  <a:txBody>
                    <a:bodyPr/>
                    <a:lstStyle/>
                    <a:p>
                      <a:r>
                        <a:rPr lang="fr-FR" sz="1400" b="1" kern="1200" dirty="0" err="1">
                          <a:solidFill>
                            <a:srgbClr val="008000"/>
                          </a:solidFill>
                          <a:effectLst/>
                          <a:latin typeface="+mn-lt"/>
                          <a:ea typeface="+mn-ea"/>
                          <a:cs typeface="+mn-cs"/>
                        </a:rPr>
                        <a:t>Rhizophoriacées</a:t>
                      </a:r>
                      <a:r>
                        <a:rPr lang="fr-FR" sz="1400" b="1" dirty="0">
                          <a:solidFill>
                            <a:srgbClr val="008000"/>
                          </a:solidFill>
                          <a:effectLst/>
                        </a:rPr>
                        <a:t> </a:t>
                      </a:r>
                    </a:p>
                    <a:p>
                      <a:r>
                        <a:rPr lang="fr-FR" sz="1400" b="0" i="1" kern="1200" dirty="0" err="1">
                          <a:solidFill>
                            <a:srgbClr val="008000"/>
                          </a:solidFill>
                          <a:effectLst/>
                          <a:latin typeface="+mn-lt"/>
                          <a:ea typeface="+mn-ea"/>
                          <a:cs typeface="+mn-cs"/>
                        </a:rPr>
                        <a:t>Phizophora</a:t>
                      </a:r>
                      <a:r>
                        <a:rPr lang="fr-FR" sz="1400" b="0" i="1" kern="1200" dirty="0">
                          <a:solidFill>
                            <a:srgbClr val="008000"/>
                          </a:solidFill>
                          <a:effectLst/>
                          <a:latin typeface="+mn-lt"/>
                          <a:ea typeface="+mn-ea"/>
                          <a:cs typeface="+mn-cs"/>
                        </a:rPr>
                        <a:t> </a:t>
                      </a:r>
                      <a:r>
                        <a:rPr lang="fr-FR" sz="1400" b="0" i="1" kern="1200" dirty="0" err="1">
                          <a:solidFill>
                            <a:srgbClr val="008000"/>
                          </a:solidFill>
                          <a:effectLst/>
                          <a:latin typeface="+mn-lt"/>
                          <a:ea typeface="+mn-ea"/>
                          <a:cs typeface="+mn-cs"/>
                        </a:rPr>
                        <a:t>mucronata</a:t>
                      </a:r>
                      <a:r>
                        <a:rPr lang="fr-FR" sz="1400" b="0" i="1" kern="1200" dirty="0">
                          <a:solidFill>
                            <a:srgbClr val="008000"/>
                          </a:solidFill>
                          <a:effectLst/>
                          <a:latin typeface="+mn-lt"/>
                          <a:ea typeface="+mn-ea"/>
                          <a:cs typeface="+mn-cs"/>
                        </a:rPr>
                        <a:t> </a:t>
                      </a:r>
                      <a:r>
                        <a:rPr lang="fr-FR" sz="1400" b="0" kern="1200" dirty="0" err="1">
                          <a:solidFill>
                            <a:srgbClr val="008000"/>
                          </a:solidFill>
                          <a:effectLst/>
                          <a:latin typeface="+mn-lt"/>
                          <a:ea typeface="+mn-ea"/>
                          <a:cs typeface="+mn-cs"/>
                        </a:rPr>
                        <a:t>Lamk</a:t>
                      </a:r>
                      <a:r>
                        <a:rPr lang="fr-FR" sz="1400" b="0" kern="1200" dirty="0">
                          <a:solidFill>
                            <a:srgbClr val="008000"/>
                          </a:solidFill>
                          <a:effectLst/>
                          <a:latin typeface="+mn-lt"/>
                          <a:ea typeface="+mn-ea"/>
                          <a:cs typeface="+mn-cs"/>
                        </a:rPr>
                        <a:t>.</a:t>
                      </a:r>
                    </a:p>
                    <a:p>
                      <a:pPr eaLnBrk="0" fontAlgn="base" hangingPunct="0"/>
                      <a:r>
                        <a:rPr lang="fr-FR" sz="1400" b="0" i="1" kern="1200" dirty="0" err="1">
                          <a:solidFill>
                            <a:srgbClr val="008000"/>
                          </a:solidFill>
                          <a:effectLst/>
                          <a:latin typeface="+mn-lt"/>
                          <a:ea typeface="+mn-ea"/>
                          <a:cs typeface="+mn-cs"/>
                        </a:rPr>
                        <a:t>Bruguiera</a:t>
                      </a:r>
                      <a:r>
                        <a:rPr lang="fr-FR" sz="1400" b="0" i="1" kern="1200" dirty="0">
                          <a:solidFill>
                            <a:srgbClr val="008000"/>
                          </a:solidFill>
                          <a:effectLst/>
                          <a:latin typeface="+mn-lt"/>
                          <a:ea typeface="+mn-ea"/>
                          <a:cs typeface="+mn-cs"/>
                        </a:rPr>
                        <a:t> </a:t>
                      </a:r>
                      <a:r>
                        <a:rPr lang="fr-FR" sz="1400" b="0" i="1" kern="1200" dirty="0" err="1">
                          <a:solidFill>
                            <a:srgbClr val="008000"/>
                          </a:solidFill>
                          <a:effectLst/>
                          <a:latin typeface="+mn-lt"/>
                          <a:ea typeface="+mn-ea"/>
                          <a:cs typeface="+mn-cs"/>
                        </a:rPr>
                        <a:t>gymnorrhiza</a:t>
                      </a:r>
                      <a:r>
                        <a:rPr lang="fr-FR" sz="1400" b="0" i="1" kern="1200" dirty="0">
                          <a:solidFill>
                            <a:srgbClr val="008000"/>
                          </a:solidFill>
                          <a:effectLst/>
                          <a:latin typeface="+mn-lt"/>
                          <a:ea typeface="+mn-ea"/>
                          <a:cs typeface="+mn-cs"/>
                        </a:rPr>
                        <a:t> </a:t>
                      </a:r>
                      <a:r>
                        <a:rPr lang="fr-FR" sz="1400" b="0" kern="1200" dirty="0">
                          <a:solidFill>
                            <a:srgbClr val="008000"/>
                          </a:solidFill>
                          <a:effectLst/>
                          <a:latin typeface="+mn-lt"/>
                          <a:ea typeface="+mn-ea"/>
                          <a:cs typeface="+mn-cs"/>
                        </a:rPr>
                        <a:t>(L.) </a:t>
                      </a:r>
                      <a:r>
                        <a:rPr lang="fr-FR" sz="1400" b="0" kern="1200" dirty="0" err="1">
                          <a:solidFill>
                            <a:srgbClr val="008000"/>
                          </a:solidFill>
                          <a:effectLst/>
                          <a:latin typeface="+mn-lt"/>
                          <a:ea typeface="+mn-ea"/>
                          <a:cs typeface="+mn-cs"/>
                        </a:rPr>
                        <a:t>Lamk</a:t>
                      </a:r>
                      <a:r>
                        <a:rPr lang="fr-FR" sz="1400" b="0" kern="1200" dirty="0">
                          <a:solidFill>
                            <a:srgbClr val="008000"/>
                          </a:solidFill>
                          <a:effectLst/>
                          <a:latin typeface="+mn-lt"/>
                          <a:ea typeface="+mn-ea"/>
                          <a:cs typeface="+mn-cs"/>
                        </a:rPr>
                        <a:t>.</a:t>
                      </a:r>
                    </a:p>
                    <a:p>
                      <a:pPr eaLnBrk="0" fontAlgn="base" hangingPunct="0"/>
                      <a:r>
                        <a:rPr lang="fr-FR" sz="1400" b="0" i="1" kern="1200" dirty="0" err="1">
                          <a:solidFill>
                            <a:srgbClr val="008000"/>
                          </a:solidFill>
                          <a:effectLst/>
                          <a:latin typeface="+mn-lt"/>
                          <a:ea typeface="+mn-ea"/>
                          <a:cs typeface="+mn-cs"/>
                        </a:rPr>
                        <a:t>Ceriops</a:t>
                      </a:r>
                      <a:r>
                        <a:rPr lang="fr-FR" sz="1400" b="0" i="1" kern="1200" dirty="0">
                          <a:solidFill>
                            <a:srgbClr val="008000"/>
                          </a:solidFill>
                          <a:effectLst/>
                          <a:latin typeface="+mn-lt"/>
                          <a:ea typeface="+mn-ea"/>
                          <a:cs typeface="+mn-cs"/>
                        </a:rPr>
                        <a:t> tagal </a:t>
                      </a:r>
                      <a:r>
                        <a:rPr lang="fr-FR" sz="1400" b="0" kern="1200" dirty="0">
                          <a:solidFill>
                            <a:srgbClr val="008000"/>
                          </a:solidFill>
                          <a:effectLst/>
                          <a:latin typeface="+mn-lt"/>
                          <a:ea typeface="+mn-ea"/>
                          <a:cs typeface="+mn-cs"/>
                        </a:rPr>
                        <a:t>C. B. Robin</a:t>
                      </a:r>
                    </a:p>
                    <a:p>
                      <a:pPr eaLnBrk="0" fontAlgn="base" hangingPunct="0"/>
                      <a:endParaRPr lang="fr-FR" sz="1400" b="0" kern="1200" dirty="0">
                        <a:solidFill>
                          <a:srgbClr val="008000"/>
                        </a:solidFill>
                        <a:effectLst/>
                        <a:latin typeface="+mn-lt"/>
                        <a:ea typeface="+mn-ea"/>
                        <a:cs typeface="+mn-cs"/>
                      </a:endParaRPr>
                    </a:p>
                    <a:p>
                      <a:pPr eaLnBrk="0" fontAlgn="base" hangingPunct="0"/>
                      <a:r>
                        <a:rPr lang="fr-FR" sz="1400" b="1" kern="1200" dirty="0" err="1">
                          <a:solidFill>
                            <a:srgbClr val="008000"/>
                          </a:solidFill>
                          <a:effectLst/>
                          <a:latin typeface="+mn-lt"/>
                          <a:ea typeface="+mn-ea"/>
                          <a:cs typeface="+mn-cs"/>
                        </a:rPr>
                        <a:t>Avicenniacées</a:t>
                      </a:r>
                      <a:endParaRPr lang="fr-FR" sz="1400" b="1" kern="1200" dirty="0">
                        <a:solidFill>
                          <a:srgbClr val="008000"/>
                        </a:solidFill>
                        <a:effectLst/>
                        <a:latin typeface="+mn-lt"/>
                        <a:ea typeface="+mn-ea"/>
                        <a:cs typeface="+mn-cs"/>
                      </a:endParaRPr>
                    </a:p>
                    <a:p>
                      <a:pPr eaLnBrk="0" fontAlgn="base" hangingPunct="0"/>
                      <a:r>
                        <a:rPr lang="fr-FR" sz="1400" b="0" i="1" kern="1200" dirty="0" err="1">
                          <a:solidFill>
                            <a:srgbClr val="008000"/>
                          </a:solidFill>
                          <a:effectLst/>
                          <a:latin typeface="+mn-lt"/>
                          <a:ea typeface="+mn-ea"/>
                          <a:cs typeface="+mn-cs"/>
                        </a:rPr>
                        <a:t>Avicennia</a:t>
                      </a:r>
                      <a:r>
                        <a:rPr lang="fr-FR" sz="1400" b="0" i="1" kern="1200" dirty="0">
                          <a:solidFill>
                            <a:srgbClr val="008000"/>
                          </a:solidFill>
                          <a:effectLst/>
                          <a:latin typeface="+mn-lt"/>
                          <a:ea typeface="+mn-ea"/>
                          <a:cs typeface="+mn-cs"/>
                        </a:rPr>
                        <a:t> </a:t>
                      </a:r>
                      <a:r>
                        <a:rPr lang="fr-FR" sz="1400" b="0" i="1" kern="1200" dirty="0" err="1">
                          <a:solidFill>
                            <a:srgbClr val="008000"/>
                          </a:solidFill>
                          <a:effectLst/>
                          <a:latin typeface="+mn-lt"/>
                          <a:ea typeface="+mn-ea"/>
                          <a:cs typeface="+mn-cs"/>
                        </a:rPr>
                        <a:t>marima</a:t>
                      </a:r>
                      <a:r>
                        <a:rPr lang="fr-FR" sz="1400" b="0" kern="1200" dirty="0">
                          <a:solidFill>
                            <a:srgbClr val="008000"/>
                          </a:solidFill>
                          <a:effectLst/>
                          <a:latin typeface="+mn-lt"/>
                          <a:ea typeface="+mn-ea"/>
                          <a:cs typeface="+mn-cs"/>
                        </a:rPr>
                        <a:t> (</a:t>
                      </a:r>
                      <a:r>
                        <a:rPr lang="fr-FR" sz="1400" b="0" kern="1200" dirty="0" err="1">
                          <a:solidFill>
                            <a:srgbClr val="008000"/>
                          </a:solidFill>
                          <a:effectLst/>
                          <a:latin typeface="+mn-lt"/>
                          <a:ea typeface="+mn-ea"/>
                          <a:cs typeface="+mn-cs"/>
                        </a:rPr>
                        <a:t>Forsk</a:t>
                      </a:r>
                      <a:r>
                        <a:rPr lang="fr-FR" sz="1400" b="0" kern="1200" dirty="0">
                          <a:solidFill>
                            <a:srgbClr val="008000"/>
                          </a:solidFill>
                          <a:effectLst/>
                          <a:latin typeface="+mn-lt"/>
                          <a:ea typeface="+mn-ea"/>
                          <a:cs typeface="+mn-cs"/>
                        </a:rPr>
                        <a:t>) </a:t>
                      </a:r>
                      <a:r>
                        <a:rPr lang="fr-FR" sz="1400" b="0" kern="1200" dirty="0" err="1">
                          <a:solidFill>
                            <a:srgbClr val="008000"/>
                          </a:solidFill>
                          <a:effectLst/>
                          <a:latin typeface="+mn-lt"/>
                          <a:ea typeface="+mn-ea"/>
                          <a:cs typeface="+mn-cs"/>
                        </a:rPr>
                        <a:t>Vierh</a:t>
                      </a:r>
                      <a:r>
                        <a:rPr lang="fr-FR" sz="1400" b="0" kern="1200" dirty="0">
                          <a:solidFill>
                            <a:srgbClr val="008000"/>
                          </a:solidFill>
                          <a:effectLst/>
                          <a:latin typeface="+mn-lt"/>
                          <a:ea typeface="+mn-ea"/>
                          <a:cs typeface="+mn-cs"/>
                        </a:rPr>
                        <a:t>. </a:t>
                      </a:r>
                      <a:endParaRPr lang="fr-FR" sz="1400" b="0" dirty="0">
                        <a:solidFill>
                          <a:srgbClr val="008000"/>
                        </a:solidFill>
                      </a:endParaRP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eaLnBrk="0" fontAlgn="base" hangingPunct="0"/>
                      <a:r>
                        <a:rPr lang="fr-FR" sz="1400" b="1" kern="1200" dirty="0">
                          <a:solidFill>
                            <a:srgbClr val="008000"/>
                          </a:solidFill>
                          <a:effectLst/>
                          <a:latin typeface="+mn-lt"/>
                          <a:ea typeface="+mn-ea"/>
                          <a:cs typeface="+mn-cs"/>
                        </a:rPr>
                        <a:t>Combrétacées</a:t>
                      </a:r>
                    </a:p>
                    <a:p>
                      <a:pPr eaLnBrk="0" fontAlgn="base" hangingPunct="0"/>
                      <a:r>
                        <a:rPr lang="fr-FR" sz="1400" b="0" i="1" kern="1200" dirty="0" err="1">
                          <a:solidFill>
                            <a:srgbClr val="008000"/>
                          </a:solidFill>
                          <a:effectLst/>
                          <a:latin typeface="+mn-lt"/>
                          <a:ea typeface="+mn-ea"/>
                          <a:cs typeface="+mn-cs"/>
                        </a:rPr>
                        <a:t>Lumnitzera</a:t>
                      </a:r>
                      <a:r>
                        <a:rPr lang="fr-FR" sz="1400" b="0" i="1" kern="1200" dirty="0">
                          <a:solidFill>
                            <a:srgbClr val="008000"/>
                          </a:solidFill>
                          <a:effectLst/>
                          <a:latin typeface="+mn-lt"/>
                          <a:ea typeface="+mn-ea"/>
                          <a:cs typeface="+mn-cs"/>
                        </a:rPr>
                        <a:t> </a:t>
                      </a:r>
                      <a:r>
                        <a:rPr lang="fr-FR" sz="1400" b="0" i="1" kern="1200" dirty="0" err="1">
                          <a:solidFill>
                            <a:srgbClr val="008000"/>
                          </a:solidFill>
                          <a:effectLst/>
                          <a:latin typeface="+mn-lt"/>
                          <a:ea typeface="+mn-ea"/>
                          <a:cs typeface="+mn-cs"/>
                        </a:rPr>
                        <a:t>racemosa</a:t>
                      </a:r>
                      <a:r>
                        <a:rPr lang="fr-FR" sz="1400" b="0" i="1" kern="1200" dirty="0">
                          <a:solidFill>
                            <a:srgbClr val="008000"/>
                          </a:solidFill>
                          <a:effectLst/>
                          <a:latin typeface="+mn-lt"/>
                          <a:ea typeface="+mn-ea"/>
                          <a:cs typeface="+mn-cs"/>
                        </a:rPr>
                        <a:t> </a:t>
                      </a:r>
                      <a:r>
                        <a:rPr lang="fr-FR" sz="1400" b="0" i="0" kern="1200" dirty="0" err="1">
                          <a:solidFill>
                            <a:srgbClr val="008000"/>
                          </a:solidFill>
                          <a:effectLst/>
                          <a:latin typeface="+mn-lt"/>
                          <a:ea typeface="+mn-ea"/>
                          <a:cs typeface="+mn-cs"/>
                        </a:rPr>
                        <a:t>Willd</a:t>
                      </a:r>
                      <a:r>
                        <a:rPr lang="fr-FR" sz="1400" b="0" i="1" kern="1200" dirty="0">
                          <a:solidFill>
                            <a:srgbClr val="008000"/>
                          </a:solidFill>
                          <a:effectLst/>
                          <a:latin typeface="+mn-lt"/>
                          <a:ea typeface="+mn-ea"/>
                          <a:cs typeface="+mn-cs"/>
                        </a:rPr>
                        <a:t>.</a:t>
                      </a:r>
                    </a:p>
                    <a:p>
                      <a:pPr eaLnBrk="0" fontAlgn="base" hangingPunct="0"/>
                      <a:endParaRPr lang="fr-FR" sz="1400" b="0" kern="1200" dirty="0">
                        <a:solidFill>
                          <a:srgbClr val="008000"/>
                        </a:solidFill>
                        <a:effectLst/>
                        <a:latin typeface="+mn-lt"/>
                        <a:ea typeface="+mn-ea"/>
                        <a:cs typeface="+mn-cs"/>
                      </a:endParaRPr>
                    </a:p>
                    <a:p>
                      <a:pPr eaLnBrk="0" fontAlgn="base" hangingPunct="0"/>
                      <a:r>
                        <a:rPr lang="fr-FR" sz="1400" b="1" kern="1200" dirty="0">
                          <a:solidFill>
                            <a:srgbClr val="008000"/>
                          </a:solidFill>
                          <a:effectLst/>
                          <a:latin typeface="+mn-lt"/>
                          <a:ea typeface="+mn-ea"/>
                          <a:cs typeface="+mn-cs"/>
                        </a:rPr>
                        <a:t>Méliacées</a:t>
                      </a:r>
                    </a:p>
                    <a:p>
                      <a:pPr eaLnBrk="0" fontAlgn="base" hangingPunct="0"/>
                      <a:r>
                        <a:rPr lang="fr-FR" sz="1400" b="0" i="1" kern="1200" dirty="0" err="1">
                          <a:solidFill>
                            <a:srgbClr val="008000"/>
                          </a:solidFill>
                          <a:effectLst/>
                          <a:latin typeface="+mn-lt"/>
                          <a:ea typeface="+mn-ea"/>
                          <a:cs typeface="+mn-cs"/>
                        </a:rPr>
                        <a:t>Xylocarpus</a:t>
                      </a:r>
                      <a:r>
                        <a:rPr lang="fr-FR" sz="1400" b="0" i="1" kern="1200" dirty="0">
                          <a:solidFill>
                            <a:srgbClr val="008000"/>
                          </a:solidFill>
                          <a:effectLst/>
                          <a:latin typeface="+mn-lt"/>
                          <a:ea typeface="+mn-ea"/>
                          <a:cs typeface="+mn-cs"/>
                        </a:rPr>
                        <a:t> </a:t>
                      </a:r>
                      <a:r>
                        <a:rPr lang="fr-FR" sz="1400" b="0" i="1" kern="1200" dirty="0" err="1">
                          <a:solidFill>
                            <a:srgbClr val="008000"/>
                          </a:solidFill>
                          <a:effectLst/>
                          <a:latin typeface="+mn-lt"/>
                          <a:ea typeface="+mn-ea"/>
                          <a:cs typeface="+mn-cs"/>
                        </a:rPr>
                        <a:t>granatum</a:t>
                      </a:r>
                      <a:r>
                        <a:rPr lang="fr-FR" sz="1400" b="0" i="1" kern="1200" dirty="0">
                          <a:solidFill>
                            <a:srgbClr val="008000"/>
                          </a:solidFill>
                          <a:effectLst/>
                          <a:latin typeface="+mn-lt"/>
                          <a:ea typeface="+mn-ea"/>
                          <a:cs typeface="+mn-cs"/>
                        </a:rPr>
                        <a:t> </a:t>
                      </a:r>
                      <a:r>
                        <a:rPr lang="fr-FR" sz="1400" b="0" kern="1200" dirty="0">
                          <a:solidFill>
                            <a:srgbClr val="008000"/>
                          </a:solidFill>
                          <a:effectLst/>
                          <a:latin typeface="+mn-lt"/>
                          <a:ea typeface="+mn-ea"/>
                          <a:cs typeface="+mn-cs"/>
                        </a:rPr>
                        <a:t>Koenig</a:t>
                      </a:r>
                    </a:p>
                    <a:p>
                      <a:pPr eaLnBrk="0" fontAlgn="base" hangingPunct="0"/>
                      <a:endParaRPr lang="fr-FR" sz="1400" b="0" kern="1200" dirty="0">
                        <a:solidFill>
                          <a:srgbClr val="008000"/>
                        </a:solidFill>
                        <a:effectLst/>
                        <a:latin typeface="+mn-lt"/>
                        <a:ea typeface="+mn-ea"/>
                        <a:cs typeface="+mn-cs"/>
                      </a:endParaRPr>
                    </a:p>
                    <a:p>
                      <a:pPr eaLnBrk="0" fontAlgn="base" hangingPunct="0"/>
                      <a:r>
                        <a:rPr lang="fr-FR" sz="1400" b="1" kern="1200" dirty="0" err="1">
                          <a:solidFill>
                            <a:srgbClr val="008000"/>
                          </a:solidFill>
                          <a:effectLst/>
                          <a:latin typeface="+mn-lt"/>
                          <a:ea typeface="+mn-ea"/>
                          <a:cs typeface="+mn-cs"/>
                        </a:rPr>
                        <a:t>Sonnératiacées</a:t>
                      </a:r>
                      <a:endParaRPr lang="fr-FR" sz="1400" b="1" kern="1200" dirty="0">
                        <a:solidFill>
                          <a:srgbClr val="008000"/>
                        </a:solidFill>
                        <a:effectLst/>
                        <a:latin typeface="+mn-lt"/>
                        <a:ea typeface="+mn-ea"/>
                        <a:cs typeface="+mn-cs"/>
                      </a:endParaRPr>
                    </a:p>
                    <a:p>
                      <a:pPr eaLnBrk="0" fontAlgn="base" hangingPunct="0"/>
                      <a:r>
                        <a:rPr lang="fr-FR" sz="1400" b="0" i="1" kern="1200" dirty="0" err="1">
                          <a:solidFill>
                            <a:srgbClr val="008000"/>
                          </a:solidFill>
                          <a:effectLst/>
                          <a:latin typeface="+mn-lt"/>
                          <a:ea typeface="+mn-ea"/>
                          <a:cs typeface="+mn-cs"/>
                        </a:rPr>
                        <a:t>Sonneratia</a:t>
                      </a:r>
                      <a:r>
                        <a:rPr lang="fr-FR" sz="1400" b="0" i="1" kern="1200" dirty="0">
                          <a:solidFill>
                            <a:srgbClr val="008000"/>
                          </a:solidFill>
                          <a:effectLst/>
                          <a:latin typeface="+mn-lt"/>
                          <a:ea typeface="+mn-ea"/>
                          <a:cs typeface="+mn-cs"/>
                        </a:rPr>
                        <a:t> alba </a:t>
                      </a:r>
                      <a:r>
                        <a:rPr lang="fr-FR" sz="1400" b="0" i="0" kern="1200" dirty="0">
                          <a:solidFill>
                            <a:srgbClr val="008000"/>
                          </a:solidFill>
                          <a:effectLst/>
                          <a:latin typeface="+mn-lt"/>
                          <a:ea typeface="+mn-ea"/>
                          <a:cs typeface="+mn-cs"/>
                        </a:rPr>
                        <a:t>J</a:t>
                      </a:r>
                      <a:r>
                        <a:rPr lang="fr-FR" sz="1400" b="0" kern="1200" dirty="0">
                          <a:solidFill>
                            <a:srgbClr val="008000"/>
                          </a:solidFill>
                          <a:effectLst/>
                          <a:latin typeface="+mn-lt"/>
                          <a:ea typeface="+mn-ea"/>
                          <a:cs typeface="+mn-cs"/>
                        </a:rPr>
                        <a:t>. Smith</a:t>
                      </a:r>
                      <a:endParaRPr lang="fr-FR" sz="1400" b="0" dirty="0">
                        <a:solidFill>
                          <a:srgbClr val="008000"/>
                        </a:solidFill>
                      </a:endParaRP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38927" name="ZoneTexte 4"/>
          <p:cNvSpPr txBox="1">
            <a:spLocks noChangeArrowheads="1"/>
          </p:cNvSpPr>
          <p:nvPr/>
        </p:nvSpPr>
        <p:spPr bwMode="auto">
          <a:xfrm>
            <a:off x="5737225" y="6389688"/>
            <a:ext cx="5195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Liste des 7 espèces de palétuviers au Sud-ouest de Madagascar (Lebigre 1997).</a:t>
            </a:r>
          </a:p>
        </p:txBody>
      </p:sp>
      <p:pic>
        <p:nvPicPr>
          <p:cNvPr id="38928"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324350"/>
            <a:ext cx="354965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ZoneTexte 13"/>
          <p:cNvSpPr txBox="1">
            <a:spLocks noChangeArrowheads="1"/>
          </p:cNvSpPr>
          <p:nvPr/>
        </p:nvSpPr>
        <p:spPr bwMode="auto">
          <a:xfrm>
            <a:off x="107950" y="6234113"/>
            <a:ext cx="4464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200">
                <a:solidFill>
                  <a:srgbClr val="008000"/>
                </a:solidFill>
              </a:rPr>
              <a:t>Les zonations végétales dans les mangroves de la partie centrale du littoral oriental de l'Afrique (d'après Chapman V.J. 1976 p. 103)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5638" y="80963"/>
            <a:ext cx="865187" cy="320675"/>
          </a:xfrm>
        </p:spPr>
        <p:txBody>
          <a:bodyPr/>
          <a:lstStyle/>
          <a:p>
            <a:pPr>
              <a:defRPr/>
            </a:pPr>
            <a:fld id="{EA0022E2-B9F6-4D6F-BC8B-41514ED6E16B}" type="slidenum">
              <a:rPr lang="fr-FR" smtClean="0"/>
              <a:pPr>
                <a:defRPr/>
              </a:pPr>
              <a:t>48</a:t>
            </a:fld>
            <a:endParaRPr lang="fr-FR"/>
          </a:p>
        </p:txBody>
      </p:sp>
      <p:sp>
        <p:nvSpPr>
          <p:cNvPr id="39939" name="ZoneTexte 3"/>
          <p:cNvSpPr txBox="1">
            <a:spLocks noChangeArrowheads="1"/>
          </p:cNvSpPr>
          <p:nvPr/>
        </p:nvSpPr>
        <p:spPr bwMode="auto">
          <a:xfrm>
            <a:off x="144463" y="525463"/>
            <a:ext cx="299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solidFill>
                  <a:srgbClr val="008000"/>
                </a:solidFill>
              </a:rPr>
              <a:t>A3.  </a:t>
            </a:r>
            <a:r>
              <a:rPr lang="fr-FR" altLang="fr-FR" sz="1800" b="1" dirty="0">
                <a:solidFill>
                  <a:srgbClr val="008000"/>
                </a:solidFill>
              </a:rPr>
              <a:t>Annexe : Bibliographie</a:t>
            </a:r>
            <a:endParaRPr lang="fr-FR" altLang="fr-FR" sz="1800" dirty="0">
              <a:solidFill>
                <a:srgbClr val="008000"/>
              </a:solidFill>
            </a:endParaRPr>
          </a:p>
        </p:txBody>
      </p:sp>
      <p:sp>
        <p:nvSpPr>
          <p:cNvPr id="39947" name="ZoneTexte 4"/>
          <p:cNvSpPr txBox="1">
            <a:spLocks noChangeArrowheads="1"/>
          </p:cNvSpPr>
          <p:nvPr/>
        </p:nvSpPr>
        <p:spPr bwMode="auto">
          <a:xfrm>
            <a:off x="144463" y="1042988"/>
            <a:ext cx="1152758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400" dirty="0">
                <a:solidFill>
                  <a:srgbClr val="008000"/>
                </a:solidFill>
              </a:rPr>
              <a:t>[1] </a:t>
            </a:r>
            <a:r>
              <a:rPr lang="fr-FR" altLang="fr-FR" sz="1400" i="1" dirty="0">
                <a:solidFill>
                  <a:srgbClr val="008000"/>
                </a:solidFill>
              </a:rPr>
              <a:t>Espèces de palétuviers dans les mangroves de Toliara</a:t>
            </a:r>
            <a:r>
              <a:rPr lang="fr-FR" altLang="fr-FR" sz="1400" dirty="0">
                <a:solidFill>
                  <a:srgbClr val="008000"/>
                </a:solidFill>
              </a:rPr>
              <a:t>, Serge Tostain, FORMAD ENVIRONNEMENT,</a:t>
            </a:r>
          </a:p>
          <a:p>
            <a:pPr>
              <a:lnSpc>
                <a:spcPct val="100000"/>
              </a:lnSpc>
              <a:spcBef>
                <a:spcPct val="0"/>
              </a:spcBef>
              <a:buFontTx/>
              <a:buNone/>
            </a:pPr>
            <a:r>
              <a:rPr lang="fr-FR" altLang="fr-FR" sz="1400" dirty="0">
                <a:solidFill>
                  <a:srgbClr val="008000"/>
                </a:solidFill>
                <a:hlinkClick r:id="rId2"/>
              </a:rPr>
              <a:t>www.formad-environnement.org/paletuviers_29dec11.pdf</a:t>
            </a:r>
            <a:r>
              <a:rPr lang="fr-FR" altLang="fr-FR" sz="1400" dirty="0">
                <a:solidFill>
                  <a:srgbClr val="008000"/>
                </a:solidFill>
              </a:rPr>
              <a:t>  </a:t>
            </a:r>
          </a:p>
          <a:p>
            <a:pPr>
              <a:lnSpc>
                <a:spcPct val="100000"/>
              </a:lnSpc>
              <a:spcBef>
                <a:spcPct val="0"/>
              </a:spcBef>
              <a:buFontTx/>
              <a:buNone/>
            </a:pPr>
            <a:r>
              <a:rPr lang="fr-FR" altLang="fr-FR" sz="1400" dirty="0">
                <a:solidFill>
                  <a:srgbClr val="008000"/>
                </a:solidFill>
              </a:rPr>
              <a:t>[2] </a:t>
            </a:r>
            <a:r>
              <a:rPr lang="fr-FR" altLang="fr-FR" sz="1400" i="1" dirty="0">
                <a:solidFill>
                  <a:srgbClr val="008000"/>
                </a:solidFill>
              </a:rPr>
              <a:t>Le Guide technique comment reboiser la mangrove ?</a:t>
            </a:r>
            <a:r>
              <a:rPr lang="fr-FR" altLang="fr-FR" sz="1400" dirty="0">
                <a:solidFill>
                  <a:srgbClr val="008000"/>
                </a:solidFill>
              </a:rPr>
              <a:t>, </a:t>
            </a:r>
            <a:r>
              <a:rPr lang="fr-FR" altLang="fr-FR" sz="1400" dirty="0" err="1">
                <a:solidFill>
                  <a:srgbClr val="008000"/>
                </a:solidFill>
              </a:rPr>
              <a:t>Oceanium</a:t>
            </a:r>
            <a:r>
              <a:rPr lang="fr-FR" altLang="fr-FR" sz="1400" dirty="0">
                <a:solidFill>
                  <a:srgbClr val="008000"/>
                </a:solidFill>
              </a:rPr>
              <a:t> de Dakar, </a:t>
            </a:r>
            <a:r>
              <a:rPr lang="fr-FR" altLang="fr-FR" sz="1400" dirty="0">
                <a:solidFill>
                  <a:srgbClr val="008000"/>
                </a:solidFill>
                <a:hlinkClick r:id="rId3"/>
              </a:rPr>
              <a:t>http://www.oceaniumdakar.org/IMG/pdf/bd_guide_technique_reboisement_mangrove.pdf</a:t>
            </a:r>
            <a:r>
              <a:rPr lang="fr-FR" altLang="fr-FR" sz="1400" dirty="0">
                <a:solidFill>
                  <a:srgbClr val="008000"/>
                </a:solidFill>
              </a:rPr>
              <a:t> </a:t>
            </a:r>
          </a:p>
          <a:p>
            <a:pPr>
              <a:lnSpc>
                <a:spcPct val="100000"/>
              </a:lnSpc>
              <a:spcBef>
                <a:spcPct val="0"/>
              </a:spcBef>
              <a:buFontTx/>
              <a:buNone/>
            </a:pPr>
            <a:r>
              <a:rPr lang="fr-FR" altLang="fr-FR" sz="1400" dirty="0">
                <a:solidFill>
                  <a:srgbClr val="008000"/>
                </a:solidFill>
              </a:rPr>
              <a:t>[3] </a:t>
            </a:r>
            <a:r>
              <a:rPr lang="fr-FR" altLang="fr-FR" sz="1400" i="1" dirty="0">
                <a:solidFill>
                  <a:srgbClr val="008000"/>
                </a:solidFill>
              </a:rPr>
              <a:t>Structure et fonctionnement des écosystèmes benthiques marins</a:t>
            </a:r>
            <a:r>
              <a:rPr lang="fr-FR" altLang="fr-FR" sz="1400" dirty="0">
                <a:solidFill>
                  <a:srgbClr val="008000"/>
                </a:solidFill>
              </a:rPr>
              <a:t>, Charles F. </a:t>
            </a:r>
            <a:r>
              <a:rPr lang="fr-FR" altLang="fr-FR" sz="1400" dirty="0" err="1">
                <a:solidFill>
                  <a:srgbClr val="008000"/>
                </a:solidFill>
              </a:rPr>
              <a:t>Boudouresque</a:t>
            </a:r>
            <a:r>
              <a:rPr lang="fr-FR" altLang="fr-FR" sz="1400" dirty="0">
                <a:solidFill>
                  <a:srgbClr val="008000"/>
                </a:solidFill>
              </a:rPr>
              <a:t>, Centre d'Océanologie de Marseille, </a:t>
            </a:r>
            <a:r>
              <a:rPr lang="fr-FR" altLang="fr-FR" sz="1400" dirty="0">
                <a:solidFill>
                  <a:srgbClr val="008000"/>
                </a:solidFill>
                <a:hlinkClick r:id="rId4"/>
              </a:rPr>
              <a:t>http://www.com.univ-mrs.fr/~boudouresque/Documents_enseignement/Ecosystemes_MPO_4_Mangrove_web_2010.pdf</a:t>
            </a:r>
            <a:r>
              <a:rPr lang="fr-FR" altLang="fr-FR" sz="1400" dirty="0">
                <a:solidFill>
                  <a:srgbClr val="008000"/>
                </a:solidFill>
              </a:rPr>
              <a:t> </a:t>
            </a:r>
          </a:p>
          <a:p>
            <a:pPr>
              <a:lnSpc>
                <a:spcPct val="100000"/>
              </a:lnSpc>
              <a:spcBef>
                <a:spcPct val="0"/>
              </a:spcBef>
              <a:buFontTx/>
              <a:buNone/>
            </a:pPr>
            <a:r>
              <a:rPr lang="fr-FR" altLang="fr-FR" sz="1400" dirty="0">
                <a:solidFill>
                  <a:srgbClr val="008000"/>
                </a:solidFill>
              </a:rPr>
              <a:t>[4] </a:t>
            </a:r>
            <a:r>
              <a:rPr lang="fr-FR" altLang="fr-FR" sz="1400" i="1" dirty="0">
                <a:solidFill>
                  <a:srgbClr val="008000"/>
                </a:solidFill>
              </a:rPr>
              <a:t>Écologie de la Forêt de Palétuviers </a:t>
            </a:r>
            <a:r>
              <a:rPr lang="fr-FR" altLang="fr-FR" sz="1400" dirty="0">
                <a:solidFill>
                  <a:srgbClr val="008000"/>
                </a:solidFill>
              </a:rPr>
              <a:t>[une introduction], </a:t>
            </a:r>
            <a:r>
              <a:rPr lang="fr-FR" altLang="fr-FR" sz="1400" dirty="0">
                <a:solidFill>
                  <a:srgbClr val="008000"/>
                </a:solidFill>
                <a:hlinkClick r:id="rId5"/>
              </a:rPr>
              <a:t>http://sxm.sea.free.fr/sea-Mangrov-ecologie.htm</a:t>
            </a:r>
            <a:r>
              <a:rPr lang="fr-FR" altLang="fr-FR" sz="1400" dirty="0">
                <a:solidFill>
                  <a:srgbClr val="008000"/>
                </a:solidFill>
              </a:rPr>
              <a:t> </a:t>
            </a:r>
          </a:p>
          <a:p>
            <a:pPr>
              <a:lnSpc>
                <a:spcPct val="100000"/>
              </a:lnSpc>
              <a:spcBef>
                <a:spcPct val="0"/>
              </a:spcBef>
              <a:buFontTx/>
              <a:buNone/>
            </a:pPr>
            <a:r>
              <a:rPr lang="it-IT" altLang="fr-FR" sz="1400" dirty="0">
                <a:solidFill>
                  <a:srgbClr val="008000"/>
                </a:solidFill>
              </a:rPr>
              <a:t>[6] </a:t>
            </a:r>
            <a:r>
              <a:rPr lang="en-US" altLang="fr-FR" sz="1400" i="1" dirty="0">
                <a:solidFill>
                  <a:srgbClr val="008000"/>
                </a:solidFill>
              </a:rPr>
              <a:t>The Code of Practice for Mangrove Harvesting </a:t>
            </a:r>
            <a:r>
              <a:rPr lang="en-US" altLang="fr-FR" sz="1400" dirty="0">
                <a:solidFill>
                  <a:srgbClr val="008000"/>
                </a:solidFill>
              </a:rPr>
              <a:t>[</a:t>
            </a:r>
            <a:r>
              <a:rPr lang="fr-FR" altLang="fr-FR" sz="1400" dirty="0">
                <a:solidFill>
                  <a:srgbClr val="008000"/>
                </a:solidFill>
              </a:rPr>
              <a:t>règles des bonnes pratiques pour la gestion de la mangrove</a:t>
            </a:r>
            <a:r>
              <a:rPr lang="en-US" altLang="fr-FR" sz="1400" dirty="0">
                <a:solidFill>
                  <a:srgbClr val="008000"/>
                </a:solidFill>
              </a:rPr>
              <a:t>], </a:t>
            </a:r>
            <a:r>
              <a:rPr lang="en-US" altLang="fr-FR" sz="1400" dirty="0">
                <a:solidFill>
                  <a:srgbClr val="008000"/>
                </a:solidFill>
                <a:hlinkClick r:id="rId6"/>
              </a:rPr>
              <a:t>http://www.gcca.eu/sites/default/files/catherine.paul/code_of_practice_for_mangrove_harvesting_2011.pdf</a:t>
            </a:r>
            <a:r>
              <a:rPr lang="en-US" altLang="fr-FR" sz="1400" dirty="0">
                <a:solidFill>
                  <a:srgbClr val="008000"/>
                </a:solidFill>
              </a:rPr>
              <a:t> </a:t>
            </a:r>
          </a:p>
          <a:p>
            <a:pPr>
              <a:lnSpc>
                <a:spcPct val="100000"/>
              </a:lnSpc>
              <a:spcBef>
                <a:spcPts val="0"/>
              </a:spcBef>
              <a:buNone/>
            </a:pPr>
            <a:r>
              <a:rPr lang="fr-FR" sz="1400" dirty="0">
                <a:solidFill>
                  <a:srgbClr val="008000"/>
                </a:solidFill>
              </a:rPr>
              <a:t>[7] </a:t>
            </a:r>
            <a:r>
              <a:rPr lang="fr-FR" sz="1400" i="1" dirty="0">
                <a:solidFill>
                  <a:srgbClr val="008000"/>
                </a:solidFill>
              </a:rPr>
              <a:t>Guyana Mangrove Nursery </a:t>
            </a:r>
            <a:r>
              <a:rPr lang="fr-FR" sz="1400" i="1" dirty="0" err="1">
                <a:solidFill>
                  <a:srgbClr val="008000"/>
                </a:solidFill>
              </a:rPr>
              <a:t>Manual</a:t>
            </a:r>
            <a:r>
              <a:rPr lang="fr-FR" sz="1400" i="1" dirty="0">
                <a:solidFill>
                  <a:srgbClr val="008000"/>
                </a:solidFill>
              </a:rPr>
              <a:t>,</a:t>
            </a:r>
            <a:r>
              <a:rPr lang="fr-FR" sz="1400" dirty="0">
                <a:solidFill>
                  <a:srgbClr val="008000"/>
                </a:solidFill>
              </a:rPr>
              <a:t> </a:t>
            </a:r>
            <a:r>
              <a:rPr lang="fr-FR" sz="1400" i="1" dirty="0">
                <a:solidFill>
                  <a:srgbClr val="008000"/>
                </a:solidFill>
              </a:rPr>
              <a:t>March 2011 </a:t>
            </a:r>
            <a:r>
              <a:rPr lang="fr-FR" sz="1400" dirty="0">
                <a:solidFill>
                  <a:srgbClr val="008000"/>
                </a:solidFill>
              </a:rPr>
              <a:t>[Manuel de plantation en pépinière des palétuviers, Guyana, mars 2011], </a:t>
            </a:r>
            <a:r>
              <a:rPr lang="fr-FR" sz="1400" dirty="0">
                <a:solidFill>
                  <a:srgbClr val="008000"/>
                </a:solidFill>
                <a:hlinkClick r:id="rId7"/>
              </a:rPr>
              <a:t>http://www.gcca.eu/sites/default/files/catherine.paul/guyana_mangrove_nursery_manual_2011.pdf</a:t>
            </a:r>
            <a:r>
              <a:rPr lang="fr-FR" sz="1400" dirty="0">
                <a:solidFill>
                  <a:srgbClr val="008000"/>
                </a:solidFill>
              </a:rPr>
              <a:t> </a:t>
            </a:r>
          </a:p>
          <a:p>
            <a:pPr>
              <a:lnSpc>
                <a:spcPct val="100000"/>
              </a:lnSpc>
              <a:spcBef>
                <a:spcPts val="0"/>
              </a:spcBef>
              <a:buNone/>
            </a:pPr>
            <a:r>
              <a:rPr lang="fr-FR" sz="1400" dirty="0">
                <a:solidFill>
                  <a:srgbClr val="008000"/>
                </a:solidFill>
              </a:rPr>
              <a:t>[8] </a:t>
            </a:r>
            <a:r>
              <a:rPr lang="fr-FR" sz="1400" i="1" dirty="0">
                <a:solidFill>
                  <a:srgbClr val="008000"/>
                </a:solidFill>
              </a:rPr>
              <a:t>Community </a:t>
            </a:r>
            <a:r>
              <a:rPr lang="fr-FR" sz="1400" i="1" dirty="0" err="1">
                <a:solidFill>
                  <a:srgbClr val="008000"/>
                </a:solidFill>
              </a:rPr>
              <a:t>Involvement</a:t>
            </a:r>
            <a:r>
              <a:rPr lang="fr-FR" sz="1400" i="1" dirty="0">
                <a:solidFill>
                  <a:srgbClr val="008000"/>
                </a:solidFill>
              </a:rPr>
              <a:t> in Mangrove </a:t>
            </a:r>
            <a:r>
              <a:rPr lang="fr-FR" sz="1400" i="1" dirty="0" err="1">
                <a:solidFill>
                  <a:srgbClr val="008000"/>
                </a:solidFill>
              </a:rPr>
              <a:t>Restoration</a:t>
            </a:r>
            <a:r>
              <a:rPr lang="fr-FR" sz="1400" i="1" dirty="0">
                <a:solidFill>
                  <a:srgbClr val="008000"/>
                </a:solidFill>
              </a:rPr>
              <a:t>, Guyana, South </a:t>
            </a:r>
            <a:r>
              <a:rPr lang="fr-FR" sz="1400" i="1" dirty="0" err="1">
                <a:solidFill>
                  <a:srgbClr val="008000"/>
                </a:solidFill>
              </a:rPr>
              <a:t>America</a:t>
            </a:r>
            <a:r>
              <a:rPr lang="fr-FR" sz="1400" i="1" dirty="0">
                <a:solidFill>
                  <a:srgbClr val="008000"/>
                </a:solidFill>
              </a:rPr>
              <a:t> </a:t>
            </a:r>
            <a:r>
              <a:rPr lang="fr-FR" sz="1400" dirty="0">
                <a:solidFill>
                  <a:srgbClr val="008000"/>
                </a:solidFill>
              </a:rPr>
              <a:t>[Participation de la Communauté à la restauration des mangroves, le Guyana, en Amérique du Sud], </a:t>
            </a:r>
            <a:r>
              <a:rPr lang="fr-FR" sz="1400" dirty="0">
                <a:solidFill>
                  <a:srgbClr val="008000"/>
                </a:solidFill>
                <a:hlinkClick r:id="rId8"/>
              </a:rPr>
              <a:t>http://www.mangrovesgy.org/home/images/stories/Documents/MSc%20Dissertation_FINAL_Nov2010.pdf</a:t>
            </a:r>
            <a:r>
              <a:rPr lang="fr-FR" sz="1400" dirty="0">
                <a:solidFill>
                  <a:srgbClr val="008000"/>
                </a:solidFill>
              </a:rPr>
              <a:t> </a:t>
            </a:r>
          </a:p>
          <a:p>
            <a:pPr>
              <a:lnSpc>
                <a:spcPct val="100000"/>
              </a:lnSpc>
              <a:spcBef>
                <a:spcPts val="0"/>
              </a:spcBef>
              <a:buNone/>
            </a:pPr>
            <a:r>
              <a:rPr lang="fr-FR" sz="1400" dirty="0">
                <a:solidFill>
                  <a:srgbClr val="008000"/>
                </a:solidFill>
              </a:rPr>
              <a:t>[9] </a:t>
            </a:r>
            <a:r>
              <a:rPr lang="fr-FR" sz="1400" i="1" dirty="0">
                <a:solidFill>
                  <a:srgbClr val="008000"/>
                </a:solidFill>
              </a:rPr>
              <a:t>Mangrove Forest Guide </a:t>
            </a:r>
            <a:r>
              <a:rPr lang="fr-FR" sz="1400" dirty="0">
                <a:solidFill>
                  <a:srgbClr val="008000"/>
                </a:solidFill>
              </a:rPr>
              <a:t>[Guide de forêt de palétuviers], </a:t>
            </a:r>
            <a:r>
              <a:rPr lang="fr-FR" sz="1400" dirty="0">
                <a:solidFill>
                  <a:srgbClr val="008000"/>
                </a:solidFill>
                <a:hlinkClick r:id="rId9"/>
              </a:rPr>
              <a:t>http://www.mangrovesgy.org/home/images/stories/Documents/Mangrove%20Forest%20Guide.pdf</a:t>
            </a:r>
            <a:r>
              <a:rPr lang="fr-FR" sz="1400" dirty="0">
                <a:solidFill>
                  <a:srgbClr val="008000"/>
                </a:solidFill>
              </a:rPr>
              <a:t> </a:t>
            </a:r>
          </a:p>
          <a:p>
            <a:pPr>
              <a:lnSpc>
                <a:spcPct val="100000"/>
              </a:lnSpc>
              <a:spcBef>
                <a:spcPts val="0"/>
              </a:spcBef>
              <a:buNone/>
            </a:pPr>
            <a:r>
              <a:rPr lang="fr-FR" altLang="fr-FR" sz="1400" dirty="0">
                <a:solidFill>
                  <a:srgbClr val="008000"/>
                </a:solidFill>
              </a:rPr>
              <a:t>[10] </a:t>
            </a:r>
            <a:r>
              <a:rPr lang="fr-FR" altLang="fr-FR" sz="1400" i="1" dirty="0">
                <a:solidFill>
                  <a:srgbClr val="008000"/>
                </a:solidFill>
              </a:rPr>
              <a:t>WHAT ABOUT the Guyana Mangrove </a:t>
            </a:r>
            <a:r>
              <a:rPr lang="fr-FR" altLang="fr-FR" sz="1400" i="1" dirty="0" err="1">
                <a:solidFill>
                  <a:srgbClr val="008000"/>
                </a:solidFill>
              </a:rPr>
              <a:t>Restoration</a:t>
            </a:r>
            <a:r>
              <a:rPr lang="fr-FR" altLang="fr-FR" sz="1400" i="1" dirty="0">
                <a:solidFill>
                  <a:srgbClr val="008000"/>
                </a:solidFill>
              </a:rPr>
              <a:t> Project </a:t>
            </a:r>
            <a:r>
              <a:rPr lang="fr-FR" altLang="fr-FR" sz="1400" dirty="0">
                <a:solidFill>
                  <a:srgbClr val="008000"/>
                </a:solidFill>
              </a:rPr>
              <a:t>[Qu'est-ce que le projet de restauration des mangroves du Guyana ?], </a:t>
            </a:r>
            <a:r>
              <a:rPr lang="fr-FR" altLang="fr-FR" sz="1400" dirty="0">
                <a:solidFill>
                  <a:srgbClr val="008000"/>
                </a:solidFill>
                <a:hlinkClick r:id="rId10"/>
              </a:rPr>
              <a:t>http://www.mangrovesgy.org/home/images/stories/Documents/Pc_Project%20brochure.pdf</a:t>
            </a:r>
            <a:r>
              <a:rPr lang="fr-FR" altLang="fr-FR" sz="1400" dirty="0">
                <a:solidFill>
                  <a:srgbClr val="008000"/>
                </a:solidFill>
              </a:rPr>
              <a:t> </a:t>
            </a:r>
          </a:p>
          <a:p>
            <a:pPr>
              <a:lnSpc>
                <a:spcPct val="100000"/>
              </a:lnSpc>
              <a:spcBef>
                <a:spcPts val="0"/>
              </a:spcBef>
              <a:buNone/>
            </a:pPr>
            <a:r>
              <a:rPr lang="fr-FR" altLang="fr-FR" sz="1400" dirty="0">
                <a:solidFill>
                  <a:srgbClr val="008000"/>
                </a:solidFill>
              </a:rPr>
              <a:t>[11] </a:t>
            </a:r>
            <a:r>
              <a:rPr lang="fr-FR" altLang="fr-FR" sz="1400" i="1" dirty="0" err="1">
                <a:solidFill>
                  <a:srgbClr val="008000"/>
                </a:solidFill>
              </a:rPr>
              <a:t>What</a:t>
            </a:r>
            <a:r>
              <a:rPr lang="fr-FR" altLang="fr-FR" sz="1400" i="1" dirty="0">
                <a:solidFill>
                  <a:srgbClr val="008000"/>
                </a:solidFill>
              </a:rPr>
              <a:t> </a:t>
            </a:r>
            <a:r>
              <a:rPr lang="fr-FR" altLang="fr-FR" sz="1400" i="1" dirty="0" err="1">
                <a:solidFill>
                  <a:srgbClr val="008000"/>
                </a:solidFill>
              </a:rPr>
              <a:t>Better</a:t>
            </a:r>
            <a:r>
              <a:rPr lang="fr-FR" altLang="fr-FR" sz="1400" i="1" dirty="0">
                <a:solidFill>
                  <a:srgbClr val="008000"/>
                </a:solidFill>
              </a:rPr>
              <a:t> </a:t>
            </a:r>
            <a:r>
              <a:rPr lang="fr-FR" altLang="fr-FR" sz="1400" i="1" dirty="0" err="1">
                <a:solidFill>
                  <a:srgbClr val="008000"/>
                </a:solidFill>
              </a:rPr>
              <a:t>Ways</a:t>
            </a:r>
            <a:r>
              <a:rPr lang="fr-FR" altLang="fr-FR" sz="1400" i="1" dirty="0">
                <a:solidFill>
                  <a:srgbClr val="008000"/>
                </a:solidFill>
              </a:rPr>
              <a:t> to Help </a:t>
            </a:r>
            <a:r>
              <a:rPr lang="fr-FR" altLang="fr-FR" sz="1400" i="1" dirty="0" err="1">
                <a:solidFill>
                  <a:srgbClr val="008000"/>
                </a:solidFill>
              </a:rPr>
              <a:t>Protect</a:t>
            </a:r>
            <a:r>
              <a:rPr lang="fr-FR" altLang="fr-FR" sz="1400" i="1" dirty="0">
                <a:solidFill>
                  <a:srgbClr val="008000"/>
                </a:solidFill>
              </a:rPr>
              <a:t> and Use Mangroves </a:t>
            </a:r>
            <a:r>
              <a:rPr lang="fr-FR" altLang="fr-FR" sz="1400" dirty="0">
                <a:solidFill>
                  <a:srgbClr val="008000"/>
                </a:solidFill>
              </a:rPr>
              <a:t>[Quelles sont les meilleures façons pour aider à protéger et à utiliser les mangroves ?], </a:t>
            </a:r>
          </a:p>
          <a:p>
            <a:pPr>
              <a:lnSpc>
                <a:spcPct val="100000"/>
              </a:lnSpc>
              <a:spcBef>
                <a:spcPts val="0"/>
              </a:spcBef>
              <a:buNone/>
            </a:pPr>
            <a:r>
              <a:rPr lang="fr-FR" altLang="fr-FR" sz="1400" dirty="0">
                <a:solidFill>
                  <a:srgbClr val="008000"/>
                </a:solidFill>
                <a:hlinkClick r:id="rId11"/>
              </a:rPr>
              <a:t>http://www.mangrovesgy.org/home/images/stories/Documents/Public%20Awareness/Do%20and%20dont%20with%20pics.pdf</a:t>
            </a:r>
            <a:r>
              <a:rPr lang="fr-FR" altLang="fr-FR" sz="1400" dirty="0">
                <a:solidFill>
                  <a:srgbClr val="008000"/>
                </a:solidFill>
              </a:rPr>
              <a:t> </a:t>
            </a:r>
          </a:p>
          <a:p>
            <a:pPr>
              <a:lnSpc>
                <a:spcPct val="100000"/>
              </a:lnSpc>
              <a:spcBef>
                <a:spcPts val="0"/>
              </a:spcBef>
              <a:buNone/>
            </a:pPr>
            <a:r>
              <a:rPr lang="it-IT" altLang="fr-FR" sz="1400" dirty="0">
                <a:solidFill>
                  <a:srgbClr val="008000"/>
                </a:solidFill>
              </a:rPr>
              <a:t>[12] </a:t>
            </a:r>
            <a:r>
              <a:rPr lang="en-US" sz="1400" dirty="0" err="1">
                <a:solidFill>
                  <a:srgbClr val="008000"/>
                </a:solidFill>
              </a:rPr>
              <a:t>Ravishankar</a:t>
            </a:r>
            <a:r>
              <a:rPr lang="en-US" sz="1400" dirty="0">
                <a:solidFill>
                  <a:srgbClr val="008000"/>
                </a:solidFill>
              </a:rPr>
              <a:t>, T. and R. </a:t>
            </a:r>
            <a:r>
              <a:rPr lang="en-US" sz="1400" dirty="0" err="1">
                <a:solidFill>
                  <a:srgbClr val="008000"/>
                </a:solidFill>
              </a:rPr>
              <a:t>Ramasubramanian</a:t>
            </a:r>
            <a:r>
              <a:rPr lang="en-US" sz="1400" dirty="0">
                <a:solidFill>
                  <a:srgbClr val="008000"/>
                </a:solidFill>
              </a:rPr>
              <a:t>. 2004. </a:t>
            </a:r>
            <a:r>
              <a:rPr lang="en-US" sz="1400" i="1" dirty="0">
                <a:solidFill>
                  <a:srgbClr val="008000"/>
                </a:solidFill>
              </a:rPr>
              <a:t>Manual on mangrove nursery techniques</a:t>
            </a:r>
            <a:r>
              <a:rPr lang="en-US" sz="1400" dirty="0">
                <a:solidFill>
                  <a:srgbClr val="008000"/>
                </a:solidFill>
              </a:rPr>
              <a:t>. M.S., </a:t>
            </a:r>
            <a:r>
              <a:rPr lang="en-US" sz="1400" dirty="0" err="1">
                <a:solidFill>
                  <a:srgbClr val="008000"/>
                </a:solidFill>
              </a:rPr>
              <a:t>Swaminathan</a:t>
            </a:r>
            <a:r>
              <a:rPr lang="en-US" sz="1400" dirty="0">
                <a:solidFill>
                  <a:srgbClr val="008000"/>
                </a:solidFill>
              </a:rPr>
              <a:t> Research Foundation; Chennai, India. pp 48. India Canada Environment Facility </a:t>
            </a:r>
            <a:r>
              <a:rPr lang="fr-FR" sz="1400" dirty="0">
                <a:solidFill>
                  <a:srgbClr val="008000"/>
                </a:solidFill>
              </a:rPr>
              <a:t>(ICEF), New Delhi, </a:t>
            </a:r>
            <a:r>
              <a:rPr lang="fr-FR" sz="1400" dirty="0">
                <a:solidFill>
                  <a:srgbClr val="008000"/>
                </a:solidFill>
                <a:hlinkClick r:id="rId12"/>
              </a:rPr>
              <a:t>http://www.drcsc.org/VET/library/Nursery/Mangrove_Nursery_manual_HR.pdf</a:t>
            </a:r>
            <a:r>
              <a:rPr lang="fr-FR" sz="1400" dirty="0">
                <a:solidFill>
                  <a:srgbClr val="008000"/>
                </a:solidFill>
              </a:rPr>
              <a:t>  </a:t>
            </a:r>
          </a:p>
          <a:p>
            <a:pPr>
              <a:lnSpc>
                <a:spcPct val="100000"/>
              </a:lnSpc>
              <a:spcBef>
                <a:spcPts val="0"/>
              </a:spcBef>
              <a:buNone/>
            </a:pPr>
            <a:r>
              <a:rPr lang="fr-FR" altLang="fr-FR" sz="1400" dirty="0">
                <a:solidFill>
                  <a:srgbClr val="008000"/>
                </a:solidFill>
              </a:rPr>
              <a:t>[13] </a:t>
            </a:r>
            <a:r>
              <a:rPr lang="it-IT" altLang="fr-FR" sz="1400" i="1" dirty="0">
                <a:solidFill>
                  <a:srgbClr val="008000"/>
                </a:solidFill>
              </a:rPr>
              <a:t>Ecological Mangrove Rehabilitation - Mangrove Restoration</a:t>
            </a:r>
            <a:r>
              <a:rPr lang="it-IT" altLang="fr-FR" sz="1400" dirty="0">
                <a:solidFill>
                  <a:srgbClr val="008000"/>
                </a:solidFill>
              </a:rPr>
              <a:t>, </a:t>
            </a:r>
            <a:r>
              <a:rPr lang="it-IT" altLang="fr-FR" sz="1400" dirty="0">
                <a:solidFill>
                  <a:srgbClr val="008000"/>
                </a:solidFill>
                <a:hlinkClick r:id="rId13"/>
              </a:rPr>
              <a:t>http://www.mangroverestoration.com/pdfs/Final%20PDF%20-%20Whole%20EMR%20Manual.pdf</a:t>
            </a:r>
            <a:r>
              <a:rPr lang="it-IT" altLang="fr-FR" sz="1400" dirty="0">
                <a:solidFill>
                  <a:srgbClr val="008000"/>
                </a:solidFill>
              </a:rPr>
              <a:t> [</a:t>
            </a:r>
            <a:r>
              <a:rPr lang="it-IT" altLang="fr-FR" sz="1400" dirty="0">
                <a:solidFill>
                  <a:srgbClr val="FF0000"/>
                </a:solidFill>
              </a:rPr>
              <a:t>manuel d’un niveau ardu</a:t>
            </a:r>
            <a:r>
              <a:rPr lang="it-IT" altLang="fr-FR" sz="1400" dirty="0">
                <a:solidFill>
                  <a:srgbClr val="008000"/>
                </a:solidFill>
              </a:rPr>
              <a:t> </a:t>
            </a:r>
            <a:r>
              <a:rPr lang="it-IT" altLang="fr-FR" sz="1400" dirty="0">
                <a:solidFill>
                  <a:srgbClr val="FF0000"/>
                </a:solidFill>
              </a:rPr>
              <a:t>!</a:t>
            </a:r>
            <a:r>
              <a:rPr lang="it-IT" altLang="fr-FR" sz="1400" dirty="0">
                <a:solidFill>
                  <a:srgbClr val="008000"/>
                </a:solidFill>
              </a:rPr>
              <a:t>].</a:t>
            </a:r>
          </a:p>
        </p:txBody>
      </p:sp>
      <p:sp>
        <p:nvSpPr>
          <p:cNvPr id="17" name="ZoneTexte 2"/>
          <p:cNvSpPr txBox="1">
            <a:spLocks noChangeArrowheads="1"/>
          </p:cNvSpPr>
          <p:nvPr/>
        </p:nvSpPr>
        <p:spPr bwMode="auto">
          <a:xfrm>
            <a:off x="3923198" y="188119"/>
            <a:ext cx="4062412"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a:spLocks noGrp="1"/>
          </p:cNvSpPr>
          <p:nvPr>
            <p:ph type="sldNum" sz="quarter" idx="12"/>
          </p:nvPr>
        </p:nvSpPr>
        <p:spPr>
          <a:xfrm>
            <a:off x="10897496" y="201612"/>
            <a:ext cx="875851" cy="376237"/>
          </a:xfrm>
        </p:spPr>
        <p:txBody>
          <a:bodyPr/>
          <a:lstStyle/>
          <a:p>
            <a:pPr>
              <a:defRPr/>
            </a:pPr>
            <a:fld id="{C5E4E61B-8B82-470A-979A-E8504A399FDB}" type="slidenum">
              <a:rPr lang="fr-FR" smtClean="0"/>
              <a:pPr>
                <a:defRPr/>
              </a:pPr>
              <a:t>5</a:t>
            </a:fld>
            <a:endParaRPr lang="fr-FR"/>
          </a:p>
        </p:txBody>
      </p:sp>
      <p:sp>
        <p:nvSpPr>
          <p:cNvPr id="4" name="ZoneTexte 3"/>
          <p:cNvSpPr txBox="1">
            <a:spLocks noChangeArrowheads="1"/>
          </p:cNvSpPr>
          <p:nvPr/>
        </p:nvSpPr>
        <p:spPr bwMode="auto">
          <a:xfrm>
            <a:off x="4278107" y="201611"/>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50" y="860611"/>
            <a:ext cx="3838575" cy="5486400"/>
          </a:xfrm>
          <a:prstGeom prst="rect">
            <a:avLst/>
          </a:prstGeom>
        </p:spPr>
      </p:pic>
      <p:sp>
        <p:nvSpPr>
          <p:cNvPr id="6" name="ZoneTexte 5"/>
          <p:cNvSpPr txBox="1"/>
          <p:nvPr/>
        </p:nvSpPr>
        <p:spPr>
          <a:xfrm>
            <a:off x="43868" y="6347011"/>
            <a:ext cx="4130937" cy="461665"/>
          </a:xfrm>
          <a:prstGeom prst="rect">
            <a:avLst/>
          </a:prstGeom>
          <a:noFill/>
        </p:spPr>
        <p:txBody>
          <a:bodyPr wrap="square" rtlCol="0">
            <a:spAutoFit/>
          </a:bodyPr>
          <a:lstStyle/>
          <a:p>
            <a:pPr algn="ctr"/>
            <a:r>
              <a:rPr lang="fr-FR" sz="1200" dirty="0">
                <a:solidFill>
                  <a:srgbClr val="008000"/>
                </a:solidFill>
              </a:rPr>
              <a:t>Mangrove d'</a:t>
            </a:r>
            <a:r>
              <a:rPr lang="fr-FR" sz="1200" dirty="0" err="1">
                <a:solidFill>
                  <a:srgbClr val="008000"/>
                </a:solidFill>
              </a:rPr>
              <a:t>Anderovanto</a:t>
            </a:r>
            <a:r>
              <a:rPr lang="fr-FR" sz="1200" dirty="0">
                <a:solidFill>
                  <a:srgbClr val="008000"/>
                </a:solidFill>
              </a:rPr>
              <a:t>, à l’embouchure du fleuve </a:t>
            </a:r>
            <a:r>
              <a:rPr lang="fr-FR" sz="1200" dirty="0" err="1">
                <a:solidFill>
                  <a:srgbClr val="008000"/>
                </a:solidFill>
              </a:rPr>
              <a:t>Rianila</a:t>
            </a:r>
            <a:r>
              <a:rPr lang="fr-FR" sz="1200" dirty="0">
                <a:solidFill>
                  <a:srgbClr val="008000"/>
                </a:solidFill>
              </a:rPr>
              <a:t> </a:t>
            </a:r>
          </a:p>
          <a:p>
            <a:pPr algn="ctr"/>
            <a:r>
              <a:rPr lang="fr-FR" sz="1200" dirty="0">
                <a:solidFill>
                  <a:srgbClr val="008000"/>
                </a:solidFill>
              </a:rPr>
              <a:t>(-18.978201, 49.103053)</a:t>
            </a:r>
          </a:p>
        </p:txBody>
      </p:sp>
      <p:sp>
        <p:nvSpPr>
          <p:cNvPr id="7" name="ZoneTexte 6"/>
          <p:cNvSpPr txBox="1"/>
          <p:nvPr/>
        </p:nvSpPr>
        <p:spPr>
          <a:xfrm>
            <a:off x="6614158" y="6385577"/>
            <a:ext cx="4130937" cy="461665"/>
          </a:xfrm>
          <a:prstGeom prst="rect">
            <a:avLst/>
          </a:prstGeom>
          <a:noFill/>
        </p:spPr>
        <p:txBody>
          <a:bodyPr wrap="square" rtlCol="0">
            <a:spAutoFit/>
          </a:bodyPr>
          <a:lstStyle/>
          <a:p>
            <a:pPr algn="ctr"/>
            <a:r>
              <a:rPr lang="fr-FR" sz="1200" dirty="0">
                <a:solidFill>
                  <a:srgbClr val="008000"/>
                </a:solidFill>
              </a:rPr>
              <a:t>Mangrove d'</a:t>
            </a:r>
            <a:r>
              <a:rPr lang="fr-FR" sz="1200" dirty="0" err="1">
                <a:solidFill>
                  <a:srgbClr val="008000"/>
                </a:solidFill>
              </a:rPr>
              <a:t>Anderovanto</a:t>
            </a:r>
            <a:r>
              <a:rPr lang="fr-FR" sz="1200" dirty="0">
                <a:solidFill>
                  <a:srgbClr val="008000"/>
                </a:solidFill>
              </a:rPr>
              <a:t>, à l’embouchure du fleuve </a:t>
            </a:r>
            <a:r>
              <a:rPr lang="fr-FR" sz="1200" dirty="0" err="1">
                <a:solidFill>
                  <a:srgbClr val="008000"/>
                </a:solidFill>
              </a:rPr>
              <a:t>Rianila</a:t>
            </a:r>
            <a:r>
              <a:rPr lang="fr-FR" sz="1200" dirty="0">
                <a:solidFill>
                  <a:srgbClr val="008000"/>
                </a:solidFill>
              </a:rPr>
              <a:t> </a:t>
            </a:r>
          </a:p>
          <a:p>
            <a:pPr algn="ctr"/>
            <a:r>
              <a:rPr lang="fr-FR" sz="1200" dirty="0">
                <a:solidFill>
                  <a:srgbClr val="008000"/>
                </a:solidFill>
              </a:rPr>
              <a:t>(-18.978201, 49.103053)</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625" y="2212419"/>
            <a:ext cx="8163375" cy="4134591"/>
          </a:xfrm>
          <a:prstGeom prst="rect">
            <a:avLst/>
          </a:prstGeom>
        </p:spPr>
      </p:pic>
      <p:sp>
        <p:nvSpPr>
          <p:cNvPr id="9" name="ZoneTexte 8"/>
          <p:cNvSpPr txBox="1"/>
          <p:nvPr/>
        </p:nvSpPr>
        <p:spPr>
          <a:xfrm>
            <a:off x="190050" y="301214"/>
            <a:ext cx="3725734" cy="369332"/>
          </a:xfrm>
          <a:prstGeom prst="rect">
            <a:avLst/>
          </a:prstGeom>
          <a:noFill/>
        </p:spPr>
        <p:txBody>
          <a:bodyPr wrap="square" rtlCol="0">
            <a:spAutoFit/>
          </a:bodyPr>
          <a:lstStyle/>
          <a:p>
            <a:r>
              <a:rPr lang="fr-FR" dirty="0">
                <a:solidFill>
                  <a:srgbClr val="008000"/>
                </a:solidFill>
              </a:rPr>
              <a:t>0bis. </a:t>
            </a:r>
            <a:r>
              <a:rPr lang="fr-FR" b="1" dirty="0">
                <a:solidFill>
                  <a:srgbClr val="008000"/>
                </a:solidFill>
              </a:rPr>
              <a:t>Localisation de la mangrove</a:t>
            </a:r>
          </a:p>
        </p:txBody>
      </p:sp>
      <p:sp>
        <p:nvSpPr>
          <p:cNvPr id="2" name="ZoneTexte 1"/>
          <p:cNvSpPr txBox="1"/>
          <p:nvPr/>
        </p:nvSpPr>
        <p:spPr>
          <a:xfrm>
            <a:off x="7902816" y="4496697"/>
            <a:ext cx="989703" cy="276999"/>
          </a:xfrm>
          <a:prstGeom prst="rect">
            <a:avLst/>
          </a:prstGeom>
          <a:noFill/>
        </p:spPr>
        <p:txBody>
          <a:bodyPr wrap="square" rtlCol="0">
            <a:spAutoFit/>
          </a:bodyPr>
          <a:lstStyle/>
          <a:p>
            <a:pPr algn="ctr"/>
            <a:r>
              <a:rPr lang="fr-FR" sz="1200" i="1" dirty="0" err="1">
                <a:solidFill>
                  <a:schemeClr val="bg1">
                    <a:lumMod val="95000"/>
                  </a:schemeClr>
                </a:solidFill>
              </a:rPr>
              <a:t>Kalomalala</a:t>
            </a:r>
            <a:endParaRPr lang="fr-FR" sz="1200" i="1" dirty="0">
              <a:solidFill>
                <a:schemeClr val="bg1">
                  <a:lumMod val="95000"/>
                </a:schemeClr>
              </a:solidFill>
            </a:endParaRPr>
          </a:p>
        </p:txBody>
      </p:sp>
    </p:spTree>
    <p:extLst>
      <p:ext uri="{BB962C8B-B14F-4D97-AF65-F5344CB8AC3E}">
        <p14:creationId xmlns:p14="http://schemas.microsoft.com/office/powerpoint/2010/main" val="158794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878888" y="201613"/>
            <a:ext cx="2743200" cy="365125"/>
          </a:xfrm>
        </p:spPr>
        <p:txBody>
          <a:bodyPr/>
          <a:lstStyle/>
          <a:p>
            <a:pPr>
              <a:defRPr/>
            </a:pPr>
            <a:fld id="{8D3A89C5-3A5B-4771-AB35-212A9FF4DEDC}" type="slidenum">
              <a:rPr lang="fr-FR"/>
              <a:pPr>
                <a:defRPr/>
              </a:pPr>
              <a:t>6</a:t>
            </a:fld>
            <a:endParaRPr lang="fr-FR" dirty="0"/>
          </a:p>
        </p:txBody>
      </p:sp>
      <p:sp>
        <p:nvSpPr>
          <p:cNvPr id="8195"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8196" name="ZoneTexte 3"/>
          <p:cNvSpPr txBox="1">
            <a:spLocks noChangeArrowheads="1"/>
          </p:cNvSpPr>
          <p:nvPr/>
        </p:nvSpPr>
        <p:spPr bwMode="auto">
          <a:xfrm>
            <a:off x="225425" y="534988"/>
            <a:ext cx="356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1. </a:t>
            </a:r>
            <a:r>
              <a:rPr lang="fr-FR" altLang="fr-FR" sz="1800" b="1">
                <a:solidFill>
                  <a:srgbClr val="008000"/>
                </a:solidFill>
              </a:rPr>
              <a:t>Introduction</a:t>
            </a:r>
            <a:endParaRPr lang="fr-FR" altLang="fr-FR" sz="1800">
              <a:solidFill>
                <a:srgbClr val="008000"/>
              </a:solidFill>
            </a:endParaRPr>
          </a:p>
        </p:txBody>
      </p:sp>
      <p:sp>
        <p:nvSpPr>
          <p:cNvPr id="8197" name="ZoneTexte 4"/>
          <p:cNvSpPr txBox="1">
            <a:spLocks noChangeArrowheads="1"/>
          </p:cNvSpPr>
          <p:nvPr/>
        </p:nvSpPr>
        <p:spPr bwMode="auto">
          <a:xfrm>
            <a:off x="225425" y="1057275"/>
            <a:ext cx="11790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La </a:t>
            </a:r>
            <a:r>
              <a:rPr lang="fr-FR" altLang="fr-FR" sz="1800" b="1">
                <a:solidFill>
                  <a:srgbClr val="008000"/>
                </a:solidFill>
              </a:rPr>
              <a:t>mangrove</a:t>
            </a:r>
            <a:r>
              <a:rPr lang="fr-FR" altLang="fr-FR" sz="1800">
                <a:solidFill>
                  <a:srgbClr val="008000"/>
                </a:solidFill>
              </a:rPr>
              <a:t> est un </a:t>
            </a:r>
            <a:r>
              <a:rPr lang="fr-FR" altLang="fr-FR" sz="1800" i="1">
                <a:solidFill>
                  <a:srgbClr val="008000"/>
                </a:solidFill>
              </a:rPr>
              <a:t>écosystème</a:t>
            </a:r>
            <a:r>
              <a:rPr lang="fr-FR" altLang="fr-FR" sz="1800">
                <a:solidFill>
                  <a:srgbClr val="008000"/>
                </a:solidFill>
              </a:rPr>
              <a:t> incluant un groupement de végétaux principalement ligneux spécifique, ne se développant que dans la zone de balancement des marées, appelée « estran », des côtes basses des régions tropicales. On trouve aussi des marais à mangroves à l'embouchure de certains fleuves. </a:t>
            </a:r>
          </a:p>
          <a:p>
            <a:pPr algn="just" eaLnBrk="1" hangingPunct="1">
              <a:lnSpc>
                <a:spcPct val="100000"/>
              </a:lnSpc>
              <a:spcBef>
                <a:spcPct val="0"/>
              </a:spcBef>
              <a:buFontTx/>
              <a:buNone/>
            </a:pPr>
            <a:r>
              <a:rPr lang="fr-FR" altLang="fr-FR" sz="1800">
                <a:solidFill>
                  <a:srgbClr val="008000"/>
                </a:solidFill>
              </a:rPr>
              <a:t>Les espèces ligneuses les plus notables sont les </a:t>
            </a:r>
            <a:r>
              <a:rPr lang="fr-FR" altLang="fr-FR" sz="1800" b="1">
                <a:solidFill>
                  <a:srgbClr val="008000"/>
                </a:solidFill>
              </a:rPr>
              <a:t>palétuviers</a:t>
            </a:r>
            <a:r>
              <a:rPr lang="fr-FR" altLang="fr-FR" sz="1800">
                <a:solidFill>
                  <a:srgbClr val="008000"/>
                </a:solidFill>
              </a:rPr>
              <a:t>, des arbres ou arbustes tropicaux avec leurs pneumatophores et leurs racines-échasses, appartenant à diverses espèces, capables de prospérer le long des rivages marins dans la zone de balancement des marées. </a:t>
            </a:r>
          </a:p>
          <a:p>
            <a:pPr algn="just" eaLnBrk="1" hangingPunct="1">
              <a:lnSpc>
                <a:spcPct val="100000"/>
              </a:lnSpc>
              <a:spcBef>
                <a:spcPct val="0"/>
              </a:spcBef>
              <a:buFontTx/>
              <a:buNone/>
            </a:pPr>
            <a:r>
              <a:rPr lang="fr-FR" altLang="fr-FR" sz="1800">
                <a:solidFill>
                  <a:srgbClr val="008000"/>
                </a:solidFill>
              </a:rPr>
              <a:t>Les mangroves y sont l'un des </a:t>
            </a:r>
            <a:r>
              <a:rPr lang="fr-FR" altLang="fr-FR" sz="1800">
                <a:solidFill>
                  <a:srgbClr val="008000"/>
                </a:solidFill>
                <a:hlinkClick r:id="rId2" tooltip="Écosystème"/>
              </a:rPr>
              <a:t>écosystèmes</a:t>
            </a:r>
            <a:r>
              <a:rPr lang="fr-FR" altLang="fr-FR" sz="1800">
                <a:solidFill>
                  <a:srgbClr val="008000"/>
                </a:solidFill>
              </a:rPr>
              <a:t> les plus </a:t>
            </a:r>
            <a:r>
              <a:rPr lang="fr-FR" altLang="fr-FR" sz="1800" i="1">
                <a:solidFill>
                  <a:srgbClr val="008000"/>
                </a:solidFill>
              </a:rPr>
              <a:t>bioproductifs</a:t>
            </a:r>
            <a:r>
              <a:rPr lang="fr-FR" altLang="fr-FR" sz="1800">
                <a:solidFill>
                  <a:srgbClr val="008000"/>
                </a:solidFill>
              </a:rPr>
              <a:t> du monde. Ce sont les seules grandes espèces à survivre sur des vases dépourvues d’oxygène. </a:t>
            </a:r>
          </a:p>
          <a:p>
            <a:pPr algn="just" eaLnBrk="1" hangingPunct="1">
              <a:lnSpc>
                <a:spcPct val="100000"/>
              </a:lnSpc>
              <a:spcBef>
                <a:spcPct val="0"/>
              </a:spcBef>
              <a:buFontTx/>
              <a:buNone/>
            </a:pPr>
            <a:r>
              <a:rPr lang="fr-FR" altLang="fr-FR" sz="1800">
                <a:solidFill>
                  <a:srgbClr val="008000"/>
                </a:solidFill>
              </a:rPr>
              <a:t>Ces milieux procurent des </a:t>
            </a:r>
            <a:r>
              <a:rPr lang="fr-FR" altLang="fr-FR" sz="1800" b="1">
                <a:solidFill>
                  <a:srgbClr val="008000"/>
                </a:solidFill>
              </a:rPr>
              <a:t>ressources importantes </a:t>
            </a:r>
            <a:r>
              <a:rPr lang="fr-FR" altLang="fr-FR" sz="1800">
                <a:solidFill>
                  <a:srgbClr val="008000"/>
                </a:solidFill>
              </a:rPr>
              <a:t>(forestières et halieutiques) pour les populations vivants sur ces côtes.</a:t>
            </a:r>
          </a:p>
          <a:p>
            <a:pPr algn="just" eaLnBrk="1" hangingPunct="1">
              <a:lnSpc>
                <a:spcPct val="100000"/>
              </a:lnSpc>
              <a:spcBef>
                <a:spcPct val="0"/>
              </a:spcBef>
              <a:buFontTx/>
              <a:buNone/>
            </a:pPr>
            <a:r>
              <a:rPr lang="fr-FR" altLang="fr-FR" sz="1800">
                <a:solidFill>
                  <a:srgbClr val="008000"/>
                </a:solidFill>
              </a:rPr>
              <a:t>Ils y constituent un véritable barrage vert qui devient le support et l'abri d'une faune importante, et </a:t>
            </a:r>
            <a:r>
              <a:rPr lang="fr-FR" altLang="fr-FR" sz="1800" b="1">
                <a:solidFill>
                  <a:srgbClr val="008000"/>
                </a:solidFill>
              </a:rPr>
              <a:t>qui protège les littoraux instables des assauts de la mer et des tempêtes</a:t>
            </a:r>
            <a:r>
              <a:rPr lang="fr-FR" altLang="fr-FR" sz="1800">
                <a:solidFill>
                  <a:srgbClr val="008000"/>
                </a:solidFill>
              </a:rPr>
              <a:t>.</a:t>
            </a:r>
          </a:p>
        </p:txBody>
      </p:sp>
      <p:sp>
        <p:nvSpPr>
          <p:cNvPr id="8198" name="ZoneTexte 5"/>
          <p:cNvSpPr txBox="1">
            <a:spLocks noChangeArrowheads="1"/>
          </p:cNvSpPr>
          <p:nvPr/>
        </p:nvSpPr>
        <p:spPr bwMode="auto">
          <a:xfrm>
            <a:off x="225426" y="4987925"/>
            <a:ext cx="5207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800">
                <a:solidFill>
                  <a:srgbClr val="008000"/>
                </a:solidFill>
              </a:rPr>
              <a:t>océan ouvert &lt; 50 g C/m2/an</a:t>
            </a:r>
          </a:p>
          <a:p>
            <a:pPr eaLnBrk="1" hangingPunct="1">
              <a:lnSpc>
                <a:spcPct val="100000"/>
              </a:lnSpc>
              <a:spcBef>
                <a:spcPct val="0"/>
              </a:spcBef>
            </a:pPr>
            <a:r>
              <a:rPr lang="fr-FR" altLang="fr-FR" sz="1800">
                <a:solidFill>
                  <a:srgbClr val="008000"/>
                </a:solidFill>
              </a:rPr>
              <a:t>Les récifs coralliens </a:t>
            </a:r>
            <a:r>
              <a:rPr lang="fr-FR" altLang="fr-FR" sz="1800" b="1">
                <a:solidFill>
                  <a:srgbClr val="008000"/>
                </a:solidFill>
              </a:rPr>
              <a:t>1000 g</a:t>
            </a:r>
            <a:r>
              <a:rPr lang="fr-FR" altLang="fr-FR" sz="1800">
                <a:solidFill>
                  <a:srgbClr val="008000"/>
                </a:solidFill>
              </a:rPr>
              <a:t> C/m2/an</a:t>
            </a:r>
          </a:p>
          <a:p>
            <a:pPr eaLnBrk="1" hangingPunct="1">
              <a:lnSpc>
                <a:spcPct val="100000"/>
              </a:lnSpc>
              <a:spcBef>
                <a:spcPct val="0"/>
              </a:spcBef>
            </a:pPr>
            <a:r>
              <a:rPr lang="fr-FR" altLang="fr-FR" sz="1800">
                <a:solidFill>
                  <a:srgbClr val="008000"/>
                </a:solidFill>
              </a:rPr>
              <a:t>Mangroves </a:t>
            </a:r>
            <a:r>
              <a:rPr lang="fr-FR" altLang="fr-FR" sz="1800" b="1">
                <a:solidFill>
                  <a:srgbClr val="008000"/>
                </a:solidFill>
              </a:rPr>
              <a:t>500</a:t>
            </a:r>
            <a:r>
              <a:rPr lang="fr-FR" altLang="fr-FR" sz="1800">
                <a:solidFill>
                  <a:srgbClr val="008000"/>
                </a:solidFill>
              </a:rPr>
              <a:t> g C/m2/an</a:t>
            </a:r>
          </a:p>
          <a:p>
            <a:pPr eaLnBrk="1" hangingPunct="1">
              <a:lnSpc>
                <a:spcPct val="100000"/>
              </a:lnSpc>
              <a:spcBef>
                <a:spcPct val="0"/>
              </a:spcBef>
            </a:pPr>
            <a:r>
              <a:rPr lang="fr-FR" altLang="fr-FR" sz="1800">
                <a:solidFill>
                  <a:srgbClr val="008000"/>
                </a:solidFill>
              </a:rPr>
              <a:t>Plate-Forme Continentale:</a:t>
            </a:r>
          </a:p>
          <a:p>
            <a:pPr eaLnBrk="1" hangingPunct="1">
              <a:lnSpc>
                <a:spcPct val="100000"/>
              </a:lnSpc>
              <a:spcBef>
                <a:spcPct val="0"/>
              </a:spcBef>
            </a:pPr>
            <a:r>
              <a:rPr lang="fr-FR" altLang="fr-FR" sz="1800">
                <a:solidFill>
                  <a:srgbClr val="008000"/>
                </a:solidFill>
              </a:rPr>
              <a:t>Les herbiers </a:t>
            </a:r>
            <a:r>
              <a:rPr lang="fr-FR" altLang="fr-FR" sz="1800" b="1">
                <a:solidFill>
                  <a:srgbClr val="008000"/>
                </a:solidFill>
              </a:rPr>
              <a:t>1000</a:t>
            </a:r>
            <a:r>
              <a:rPr lang="fr-FR" altLang="fr-FR" sz="1800">
                <a:solidFill>
                  <a:srgbClr val="008000"/>
                </a:solidFill>
              </a:rPr>
              <a:t> g C/m2/an</a:t>
            </a:r>
          </a:p>
          <a:p>
            <a:pPr eaLnBrk="1" hangingPunct="1">
              <a:lnSpc>
                <a:spcPct val="100000"/>
              </a:lnSpc>
              <a:spcBef>
                <a:spcPct val="0"/>
              </a:spcBef>
            </a:pPr>
            <a:r>
              <a:rPr lang="fr-FR" altLang="fr-FR" sz="1800">
                <a:solidFill>
                  <a:srgbClr val="008000"/>
                </a:solidFill>
              </a:rPr>
              <a:t>Les estuaires et les marais salants </a:t>
            </a:r>
            <a:r>
              <a:rPr lang="fr-FR" altLang="fr-FR" sz="1800" b="1">
                <a:solidFill>
                  <a:srgbClr val="008000"/>
                </a:solidFill>
              </a:rPr>
              <a:t>800</a:t>
            </a:r>
            <a:r>
              <a:rPr lang="fr-FR" altLang="fr-FR" sz="1800">
                <a:solidFill>
                  <a:srgbClr val="008000"/>
                </a:solidFill>
              </a:rPr>
              <a:t> g C/m2/an</a:t>
            </a:r>
          </a:p>
        </p:txBody>
      </p:sp>
      <p:sp>
        <p:nvSpPr>
          <p:cNvPr id="8199" name="ZoneTexte 6"/>
          <p:cNvSpPr txBox="1">
            <a:spLocks noChangeArrowheads="1"/>
          </p:cNvSpPr>
          <p:nvPr/>
        </p:nvSpPr>
        <p:spPr bwMode="auto">
          <a:xfrm>
            <a:off x="225425" y="4408488"/>
            <a:ext cx="520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2. </a:t>
            </a:r>
            <a:r>
              <a:rPr lang="fr-FR" altLang="fr-FR" sz="1800" b="1">
                <a:solidFill>
                  <a:srgbClr val="008000"/>
                </a:solidFill>
              </a:rPr>
              <a:t>Productivité de l’océan et des mangroves</a:t>
            </a:r>
            <a:endParaRPr lang="fr-FR" altLang="fr-FR" sz="1800">
              <a:solidFill>
                <a:srgbClr val="008000"/>
              </a:solidFill>
            </a:endParaRPr>
          </a:p>
        </p:txBody>
      </p:sp>
      <p:sp>
        <p:nvSpPr>
          <p:cNvPr id="3" name="Rectangle 2"/>
          <p:cNvSpPr/>
          <p:nvPr/>
        </p:nvSpPr>
        <p:spPr>
          <a:xfrm>
            <a:off x="6429573" y="6370250"/>
            <a:ext cx="1518813" cy="276999"/>
          </a:xfrm>
          <a:prstGeom prst="rect">
            <a:avLst/>
          </a:prstGeom>
        </p:spPr>
        <p:txBody>
          <a:bodyPr wrap="none">
            <a:spAutoFit/>
          </a:bodyPr>
          <a:lstStyle/>
          <a:p>
            <a:pPr algn="ctr"/>
            <a:r>
              <a:rPr lang="fr-FR" sz="1200" i="1" dirty="0" err="1">
                <a:solidFill>
                  <a:srgbClr val="008000"/>
                </a:solidFill>
                <a:latin typeface="Arial" panose="020B0604020202020204" pitchFamily="34" charset="0"/>
              </a:rPr>
              <a:t>Avicennia</a:t>
            </a:r>
            <a:r>
              <a:rPr lang="fr-FR" sz="1200" i="1" dirty="0">
                <a:solidFill>
                  <a:srgbClr val="008000"/>
                </a:solidFill>
                <a:latin typeface="Arial" panose="020B0604020202020204" pitchFamily="34" charset="0"/>
              </a:rPr>
              <a:t> </a:t>
            </a:r>
            <a:r>
              <a:rPr lang="fr-FR" sz="1200" i="1" dirty="0" err="1">
                <a:solidFill>
                  <a:srgbClr val="008000"/>
                </a:solidFill>
                <a:latin typeface="Arial" panose="020B0604020202020204" pitchFamily="34" charset="0"/>
              </a:rPr>
              <a:t>officinalis</a:t>
            </a:r>
            <a:endParaRPr lang="fr-FR" sz="1200" i="1" dirty="0">
              <a:solidFill>
                <a:srgbClr val="008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573" y="4987925"/>
            <a:ext cx="1381125" cy="1352550"/>
          </a:xfrm>
          <a:prstGeom prst="rect">
            <a:avLst/>
          </a:prstGeom>
        </p:spPr>
      </p:pic>
      <p:sp>
        <p:nvSpPr>
          <p:cNvPr id="5" name="Rectangle 4"/>
          <p:cNvSpPr/>
          <p:nvPr/>
        </p:nvSpPr>
        <p:spPr>
          <a:xfrm>
            <a:off x="9182907" y="6105732"/>
            <a:ext cx="1356910" cy="276999"/>
          </a:xfrm>
          <a:prstGeom prst="rect">
            <a:avLst/>
          </a:prstGeom>
        </p:spPr>
        <p:txBody>
          <a:bodyPr wrap="none">
            <a:spAutoFit/>
          </a:bodyPr>
          <a:lstStyle/>
          <a:p>
            <a:pPr algn="ctr"/>
            <a:r>
              <a:rPr lang="fr-FR" sz="1200" i="1" dirty="0" err="1">
                <a:solidFill>
                  <a:srgbClr val="008000"/>
                </a:solidFill>
                <a:latin typeface="Arial" panose="020B0604020202020204" pitchFamily="34" charset="0"/>
              </a:rPr>
              <a:t>Avicennia</a:t>
            </a:r>
            <a:r>
              <a:rPr lang="fr-FR" sz="1200" i="1" dirty="0">
                <a:solidFill>
                  <a:srgbClr val="008000"/>
                </a:solidFill>
                <a:latin typeface="Arial" panose="020B0604020202020204" pitchFamily="34" charset="0"/>
              </a:rPr>
              <a:t> marina</a:t>
            </a:r>
            <a:endParaRPr lang="fr-FR" sz="1200" i="1" dirty="0">
              <a:solidFill>
                <a:srgbClr val="00800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224" y="4693565"/>
            <a:ext cx="1438275" cy="14382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8328130D-7433-4B30-9FB0-337C838BD302}" type="slidenum">
              <a:rPr lang="fr-FR"/>
              <a:pPr>
                <a:defRPr/>
              </a:pPr>
              <a:t>7</a:t>
            </a:fld>
            <a:endParaRPr lang="fr-FR" dirty="0"/>
          </a:p>
        </p:txBody>
      </p:sp>
      <p:sp>
        <p:nvSpPr>
          <p:cNvPr id="9219"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9220" name="ZoneTexte 3"/>
          <p:cNvSpPr txBox="1">
            <a:spLocks noChangeArrowheads="1"/>
          </p:cNvSpPr>
          <p:nvPr/>
        </p:nvSpPr>
        <p:spPr bwMode="auto">
          <a:xfrm>
            <a:off x="225425" y="577850"/>
            <a:ext cx="805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3. </a:t>
            </a:r>
            <a:r>
              <a:rPr lang="fr-FR" altLang="fr-FR" sz="1800" b="1">
                <a:solidFill>
                  <a:srgbClr val="008000"/>
                </a:solidFill>
              </a:rPr>
              <a:t>Qu’est-ce une mangrove ?</a:t>
            </a:r>
            <a:endParaRPr lang="fr-FR" altLang="fr-FR" sz="1800">
              <a:solidFill>
                <a:srgbClr val="008000"/>
              </a:solidFill>
            </a:endParaRPr>
          </a:p>
        </p:txBody>
      </p:sp>
      <p:sp>
        <p:nvSpPr>
          <p:cNvPr id="9221" name="ZoneTexte 4"/>
          <p:cNvSpPr txBox="1">
            <a:spLocks noChangeArrowheads="1"/>
          </p:cNvSpPr>
          <p:nvPr/>
        </p:nvSpPr>
        <p:spPr bwMode="auto">
          <a:xfrm>
            <a:off x="225425" y="957263"/>
            <a:ext cx="9004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fr-FR" altLang="fr-FR" sz="1800">
                <a:solidFill>
                  <a:srgbClr val="008000"/>
                </a:solidFill>
              </a:rPr>
              <a:t>C’est un groupe diversifié d'arbres tolérants au sel (halophyte) et en général toujours verts.</a:t>
            </a:r>
          </a:p>
        </p:txBody>
      </p:sp>
      <p:sp>
        <p:nvSpPr>
          <p:cNvPr id="9222" name="ZoneTexte 5"/>
          <p:cNvSpPr txBox="1">
            <a:spLocks noChangeArrowheads="1"/>
          </p:cNvSpPr>
          <p:nvPr/>
        </p:nvSpPr>
        <p:spPr bwMode="auto">
          <a:xfrm>
            <a:off x="225425" y="1938338"/>
            <a:ext cx="9972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fr-FR" altLang="fr-FR" sz="1800">
                <a:solidFill>
                  <a:srgbClr val="008000"/>
                </a:solidFill>
              </a:rPr>
              <a:t>Estrans des régions tropicales et subtropicales peu profonds et protégés,</a:t>
            </a:r>
          </a:p>
          <a:p>
            <a:pPr>
              <a:lnSpc>
                <a:spcPct val="100000"/>
              </a:lnSpc>
              <a:spcBef>
                <a:spcPct val="0"/>
              </a:spcBef>
            </a:pPr>
            <a:r>
              <a:rPr lang="fr-FR" altLang="fr-FR" sz="1800">
                <a:solidFill>
                  <a:srgbClr val="008000"/>
                </a:solidFill>
              </a:rPr>
              <a:t>Les mangroves se localisent le long des rivages tropicaux, en eau marine et saumâtre (parfois douce),</a:t>
            </a:r>
          </a:p>
          <a:p>
            <a:pPr>
              <a:lnSpc>
                <a:spcPct val="100000"/>
              </a:lnSpc>
              <a:spcBef>
                <a:spcPct val="0"/>
              </a:spcBef>
            </a:pPr>
            <a:r>
              <a:rPr lang="fr-FR" altLang="fr-FR" sz="1800">
                <a:solidFill>
                  <a:srgbClr val="008000"/>
                </a:solidFill>
              </a:rPr>
              <a:t>Il y a des mangroves de front de mer, d'îlots, d'estuaire et de lagunes,</a:t>
            </a:r>
          </a:p>
          <a:p>
            <a:pPr>
              <a:lnSpc>
                <a:spcPct val="100000"/>
              </a:lnSpc>
              <a:spcBef>
                <a:spcPct val="0"/>
              </a:spcBef>
            </a:pPr>
            <a:r>
              <a:rPr lang="fr-FR" altLang="fr-FR" sz="1800">
                <a:solidFill>
                  <a:srgbClr val="008000"/>
                </a:solidFill>
              </a:rPr>
              <a:t>Les mangroves s'installent généralement sur substrat meuble.</a:t>
            </a:r>
          </a:p>
          <a:p>
            <a:pPr algn="just" eaLnBrk="1" hangingPunct="1">
              <a:lnSpc>
                <a:spcPct val="100000"/>
              </a:lnSpc>
              <a:spcBef>
                <a:spcPct val="0"/>
              </a:spcBef>
            </a:pPr>
            <a:r>
              <a:rPr lang="fr-FR" altLang="fr-FR" sz="1800">
                <a:solidFill>
                  <a:srgbClr val="008000"/>
                </a:solidFill>
              </a:rPr>
              <a:t> Restreintes aux habitats marins et intertidaux adjacents,</a:t>
            </a:r>
          </a:p>
          <a:p>
            <a:pPr algn="just" eaLnBrk="1" hangingPunct="1">
              <a:lnSpc>
                <a:spcPct val="100000"/>
              </a:lnSpc>
              <a:spcBef>
                <a:spcPct val="0"/>
              </a:spcBef>
            </a:pPr>
            <a:r>
              <a:rPr lang="fr-FR" altLang="fr-FR" sz="1800">
                <a:solidFill>
                  <a:srgbClr val="008000"/>
                </a:solidFill>
              </a:rPr>
              <a:t> Plage de température: 10 ° C à 20 ° C.</a:t>
            </a:r>
          </a:p>
        </p:txBody>
      </p:sp>
      <p:sp>
        <p:nvSpPr>
          <p:cNvPr id="9223" name="ZoneTexte 6"/>
          <p:cNvSpPr txBox="1">
            <a:spLocks noChangeArrowheads="1"/>
          </p:cNvSpPr>
          <p:nvPr/>
        </p:nvSpPr>
        <p:spPr bwMode="auto">
          <a:xfrm>
            <a:off x="225425" y="1520825"/>
            <a:ext cx="805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4. </a:t>
            </a:r>
            <a:r>
              <a:rPr lang="fr-FR" altLang="fr-FR" sz="1800" b="1">
                <a:solidFill>
                  <a:srgbClr val="008000"/>
                </a:solidFill>
              </a:rPr>
              <a:t>Où sont-elles localisées, dans le monde ?</a:t>
            </a:r>
            <a:endParaRPr lang="fr-FR" altLang="fr-FR" sz="1800">
              <a:solidFill>
                <a:srgbClr val="008000"/>
              </a:solidFill>
            </a:endParaRPr>
          </a:p>
        </p:txBody>
      </p:sp>
      <p:sp>
        <p:nvSpPr>
          <p:cNvPr id="9224" name="ZoneTexte 8"/>
          <p:cNvSpPr txBox="1">
            <a:spLocks noChangeArrowheads="1"/>
          </p:cNvSpPr>
          <p:nvPr/>
        </p:nvSpPr>
        <p:spPr bwMode="auto">
          <a:xfrm>
            <a:off x="225425" y="3790950"/>
            <a:ext cx="805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5. </a:t>
            </a:r>
            <a:r>
              <a:rPr lang="fr-FR" altLang="fr-FR" sz="1800" b="1">
                <a:solidFill>
                  <a:srgbClr val="008000"/>
                </a:solidFill>
              </a:rPr>
              <a:t>Leur résistance au sel</a:t>
            </a:r>
            <a:endParaRPr lang="fr-FR" altLang="fr-FR" sz="1800">
              <a:solidFill>
                <a:srgbClr val="008000"/>
              </a:solidFill>
            </a:endParaRPr>
          </a:p>
        </p:txBody>
      </p:sp>
      <p:sp>
        <p:nvSpPr>
          <p:cNvPr id="10" name="ZoneTexte 9"/>
          <p:cNvSpPr txBox="1"/>
          <p:nvPr/>
        </p:nvSpPr>
        <p:spPr>
          <a:xfrm>
            <a:off x="225425" y="4356100"/>
            <a:ext cx="11758613" cy="2066925"/>
          </a:xfrm>
          <a:prstGeom prst="rect">
            <a:avLst/>
          </a:prstGeom>
          <a:noFill/>
        </p:spPr>
        <p:txBody>
          <a:bodyPr>
            <a:spAutoFit/>
          </a:bodyPr>
          <a:lstStyle/>
          <a:p>
            <a:pPr eaLnBrk="1" fontAlgn="auto" hangingPunct="1">
              <a:spcBef>
                <a:spcPts val="0"/>
              </a:spcBef>
              <a:spcAft>
                <a:spcPts val="0"/>
              </a:spcAft>
              <a:defRPr/>
            </a:pPr>
            <a:r>
              <a:rPr lang="fr-FR" dirty="0">
                <a:solidFill>
                  <a:srgbClr val="008000"/>
                </a:solidFill>
                <a:latin typeface="+mn-lt"/>
              </a:rPr>
              <a:t>Les mangroves ont une tolérance élevée en sel. Ils peuvent survivre bien dans un sol avec une salinité de 90</a:t>
            </a:r>
            <a:r>
              <a:rPr lang="en-US" altLang="fr-FR" dirty="0">
                <a:solidFill>
                  <a:srgbClr val="008000"/>
                </a:solidFill>
                <a:latin typeface="+mn-lt"/>
                <a:cs typeface="Times New Roman" panose="02020603050405020304" pitchFamily="18" charset="0"/>
              </a:rPr>
              <a:t>%</a:t>
            </a:r>
            <a:r>
              <a:rPr lang="en-US" altLang="fr-FR" sz="1400" dirty="0">
                <a:solidFill>
                  <a:srgbClr val="008000"/>
                </a:solidFill>
                <a:latin typeface="+mn-lt"/>
                <a:cs typeface="Times New Roman" panose="02020603050405020304" pitchFamily="18" charset="0"/>
              </a:rPr>
              <a:t>o</a:t>
            </a:r>
            <a:r>
              <a:rPr lang="fr-FR" dirty="0">
                <a:solidFill>
                  <a:srgbClr val="008000"/>
                </a:solidFill>
                <a:latin typeface="+mn-lt"/>
              </a:rPr>
              <a:t>. La moyenne de l'océan est de 35</a:t>
            </a:r>
            <a:r>
              <a:rPr lang="en-US" altLang="fr-FR" dirty="0">
                <a:solidFill>
                  <a:srgbClr val="008000"/>
                </a:solidFill>
                <a:latin typeface="+mn-lt"/>
                <a:cs typeface="Times New Roman" panose="02020603050405020304" pitchFamily="18" charset="0"/>
              </a:rPr>
              <a:t> %</a:t>
            </a:r>
            <a:r>
              <a:rPr lang="en-US" altLang="fr-FR" sz="1400" dirty="0">
                <a:solidFill>
                  <a:srgbClr val="008000"/>
                </a:solidFill>
                <a:latin typeface="+mn-lt"/>
                <a:cs typeface="Times New Roman" panose="02020603050405020304" pitchFamily="18" charset="0"/>
              </a:rPr>
              <a:t>o</a:t>
            </a:r>
            <a:r>
              <a:rPr lang="fr-FR" dirty="0">
                <a:solidFill>
                  <a:srgbClr val="008000"/>
                </a:solidFill>
                <a:latin typeface="+mn-lt"/>
              </a:rPr>
              <a:t>.</a:t>
            </a:r>
          </a:p>
          <a:p>
            <a:pPr eaLnBrk="1" fontAlgn="auto" hangingPunct="1">
              <a:spcBef>
                <a:spcPts val="0"/>
              </a:spcBef>
              <a:spcAft>
                <a:spcPts val="0"/>
              </a:spcAft>
              <a:defRPr/>
            </a:pPr>
            <a:endParaRPr lang="fr-FR" dirty="0">
              <a:solidFill>
                <a:srgbClr val="008000"/>
              </a:solidFill>
              <a:latin typeface="+mn-lt"/>
            </a:endParaRPr>
          </a:p>
          <a:p>
            <a:pPr eaLnBrk="1" fontAlgn="auto" hangingPunct="1">
              <a:spcBef>
                <a:spcPts val="0"/>
              </a:spcBef>
              <a:spcAft>
                <a:spcPts val="0"/>
              </a:spcAft>
              <a:defRPr/>
            </a:pPr>
            <a:r>
              <a:rPr lang="fr-FR" dirty="0">
                <a:solidFill>
                  <a:srgbClr val="008000"/>
                </a:solidFill>
                <a:latin typeface="+mn-lt"/>
              </a:rPr>
              <a:t>Ils ont besoin de se prémunir de la perte d'eau par soit :</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l'excrétion du par feuilles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l'exclusion du sel dans les racines</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l'excrétion du sel et l’abscission (en supprimant les organes chargés de sel)</a:t>
            </a:r>
          </a:p>
        </p:txBody>
      </p:sp>
      <p:sp>
        <p:nvSpPr>
          <p:cNvPr id="9226" name="ZoneTexte 2"/>
          <p:cNvSpPr txBox="1">
            <a:spLocks noChangeArrowheads="1"/>
          </p:cNvSpPr>
          <p:nvPr/>
        </p:nvSpPr>
        <p:spPr bwMode="auto">
          <a:xfrm>
            <a:off x="6911975" y="3185319"/>
            <a:ext cx="3927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fr-FR" altLang="fr-FR" dirty="0">
                <a:solidFill>
                  <a:srgbClr val="008000"/>
                </a:solidFill>
              </a:rPr>
              <a:t>Source : Bouillon et al., 2008. Global </a:t>
            </a:r>
            <a:r>
              <a:rPr lang="fr-FR" altLang="fr-FR" dirty="0" err="1">
                <a:solidFill>
                  <a:srgbClr val="008000"/>
                </a:solidFill>
              </a:rPr>
              <a:t>Biochemical</a:t>
            </a:r>
            <a:r>
              <a:rPr lang="fr-FR" altLang="fr-FR" dirty="0">
                <a:solidFill>
                  <a:srgbClr val="008000"/>
                </a:solidFill>
              </a:rPr>
              <a:t> Cycles, 22 (GB2013) : 1-12</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4919662"/>
            <a:ext cx="2152650" cy="1447800"/>
          </a:xfrm>
          <a:prstGeom prst="rect">
            <a:avLst/>
          </a:prstGeom>
        </p:spPr>
      </p:pic>
      <p:sp>
        <p:nvSpPr>
          <p:cNvPr id="12" name="Rectangle 11"/>
          <p:cNvSpPr/>
          <p:nvPr/>
        </p:nvSpPr>
        <p:spPr>
          <a:xfrm>
            <a:off x="9003718" y="6387326"/>
            <a:ext cx="1518813" cy="276999"/>
          </a:xfrm>
          <a:prstGeom prst="rect">
            <a:avLst/>
          </a:prstGeom>
        </p:spPr>
        <p:txBody>
          <a:bodyPr wrap="none">
            <a:spAutoFit/>
          </a:bodyPr>
          <a:lstStyle/>
          <a:p>
            <a:pPr algn="ctr"/>
            <a:r>
              <a:rPr lang="fr-FR" sz="1200" i="1" dirty="0" err="1">
                <a:solidFill>
                  <a:srgbClr val="008000"/>
                </a:solidFill>
                <a:latin typeface="Arial" panose="020B0604020202020204" pitchFamily="34" charset="0"/>
              </a:rPr>
              <a:t>Avicennia</a:t>
            </a:r>
            <a:r>
              <a:rPr lang="fr-FR" sz="1200" i="1" dirty="0">
                <a:solidFill>
                  <a:srgbClr val="008000"/>
                </a:solidFill>
                <a:latin typeface="Arial" panose="020B0604020202020204" pitchFamily="34" charset="0"/>
              </a:rPr>
              <a:t> </a:t>
            </a:r>
            <a:r>
              <a:rPr lang="fr-FR" sz="1200" i="1" dirty="0" err="1">
                <a:solidFill>
                  <a:srgbClr val="008000"/>
                </a:solidFill>
                <a:latin typeface="Arial" panose="020B0604020202020204" pitchFamily="34" charset="0"/>
              </a:rPr>
              <a:t>officinalis</a:t>
            </a:r>
            <a:endParaRPr lang="fr-FR" sz="1200" i="1" dirty="0">
              <a:solidFill>
                <a:srgbClr val="008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286149B3-01F9-4897-9450-DE9EADBA723F}" type="slidenum">
              <a:rPr lang="fr-FR"/>
              <a:pPr>
                <a:defRPr/>
              </a:pPr>
              <a:t>8</a:t>
            </a:fld>
            <a:endParaRPr lang="fr-FR" dirty="0"/>
          </a:p>
        </p:txBody>
      </p:sp>
      <p:sp>
        <p:nvSpPr>
          <p:cNvPr id="10243"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0244" name="ZoneTexte 3"/>
          <p:cNvSpPr txBox="1">
            <a:spLocks noChangeArrowheads="1"/>
          </p:cNvSpPr>
          <p:nvPr/>
        </p:nvSpPr>
        <p:spPr bwMode="auto">
          <a:xfrm>
            <a:off x="225425" y="817563"/>
            <a:ext cx="912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6. </a:t>
            </a:r>
            <a:r>
              <a:rPr lang="fr-FR" altLang="fr-FR" sz="1800" b="1">
                <a:solidFill>
                  <a:srgbClr val="008000"/>
                </a:solidFill>
              </a:rPr>
              <a:t>Les facteurs physiques influençant la croissance et le développement des mangroves</a:t>
            </a:r>
            <a:endParaRPr lang="fr-FR" altLang="fr-FR" sz="1800">
              <a:solidFill>
                <a:srgbClr val="008000"/>
              </a:solidFill>
            </a:endParaRPr>
          </a:p>
        </p:txBody>
      </p:sp>
      <p:sp>
        <p:nvSpPr>
          <p:cNvPr id="10245" name="ZoneTexte 4"/>
          <p:cNvSpPr txBox="1">
            <a:spLocks noChangeArrowheads="1"/>
          </p:cNvSpPr>
          <p:nvPr/>
        </p:nvSpPr>
        <p:spPr bwMode="auto">
          <a:xfrm>
            <a:off x="225425" y="1323975"/>
            <a:ext cx="118125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fr-FR" altLang="fr-FR" sz="1800">
                <a:solidFill>
                  <a:srgbClr val="008000"/>
                </a:solidFill>
              </a:rPr>
              <a:t>L'action des vagues : vent de la côte au vent (plus de flux de marée) vs. vent de la côte sous le vent (plus de conditions de anoxiques, de stagnation, de prolifération d'algues),</a:t>
            </a:r>
          </a:p>
          <a:p>
            <a:pPr algn="just" eaLnBrk="1" hangingPunct="1">
              <a:lnSpc>
                <a:spcPct val="100000"/>
              </a:lnSpc>
              <a:spcBef>
                <a:spcPct val="0"/>
              </a:spcBef>
            </a:pPr>
            <a:r>
              <a:rPr lang="fr-FR" altLang="fr-FR" sz="1800">
                <a:solidFill>
                  <a:srgbClr val="008000"/>
                </a:solidFill>
              </a:rPr>
              <a:t>Les nutriments,</a:t>
            </a:r>
          </a:p>
          <a:p>
            <a:pPr algn="just" eaLnBrk="1" hangingPunct="1">
              <a:lnSpc>
                <a:spcPct val="100000"/>
              </a:lnSpc>
              <a:spcBef>
                <a:spcPct val="0"/>
              </a:spcBef>
            </a:pPr>
            <a:r>
              <a:rPr lang="fr-FR" altLang="fr-FR" sz="1800">
                <a:solidFill>
                  <a:srgbClr val="008000"/>
                </a:solidFill>
              </a:rPr>
              <a:t>Le flux de la marée (la force de la marée),</a:t>
            </a:r>
          </a:p>
          <a:p>
            <a:pPr algn="just" eaLnBrk="1" hangingPunct="1">
              <a:lnSpc>
                <a:spcPct val="100000"/>
              </a:lnSpc>
              <a:spcBef>
                <a:spcPct val="0"/>
              </a:spcBef>
            </a:pPr>
            <a:r>
              <a:rPr lang="fr-FR" altLang="fr-FR" sz="1800">
                <a:solidFill>
                  <a:srgbClr val="008000"/>
                </a:solidFill>
              </a:rPr>
              <a:t>Le flux fluviale (la force du fleuve),</a:t>
            </a:r>
          </a:p>
          <a:p>
            <a:pPr algn="just" eaLnBrk="1" hangingPunct="1">
              <a:lnSpc>
                <a:spcPct val="100000"/>
              </a:lnSpc>
              <a:spcBef>
                <a:spcPct val="0"/>
              </a:spcBef>
            </a:pPr>
            <a:r>
              <a:rPr lang="fr-FR" altLang="fr-FR" sz="1800">
                <a:solidFill>
                  <a:srgbClr val="008000"/>
                </a:solidFill>
              </a:rPr>
              <a:t>Le couvert forestier,</a:t>
            </a:r>
          </a:p>
          <a:p>
            <a:pPr algn="just" eaLnBrk="1" hangingPunct="1">
              <a:lnSpc>
                <a:spcPct val="100000"/>
              </a:lnSpc>
              <a:spcBef>
                <a:spcPct val="0"/>
              </a:spcBef>
            </a:pPr>
            <a:r>
              <a:rPr lang="fr-FR" altLang="fr-FR" sz="1800">
                <a:solidFill>
                  <a:srgbClr val="008000"/>
                </a:solidFill>
              </a:rPr>
              <a:t>sol: sa faible teneur en oxygène (anaérobie), sa haute teneur en sulfure d'hydrogène, les sols à grains fins (boueux),</a:t>
            </a:r>
          </a:p>
          <a:p>
            <a:pPr algn="just" eaLnBrk="1" hangingPunct="1">
              <a:lnSpc>
                <a:spcPct val="100000"/>
              </a:lnSpc>
              <a:spcBef>
                <a:spcPct val="0"/>
              </a:spcBef>
            </a:pPr>
            <a:r>
              <a:rPr lang="fr-FR" altLang="fr-FR" sz="1800">
                <a:solidFill>
                  <a:srgbClr val="008000"/>
                </a:solidFill>
              </a:rPr>
              <a:t>les bactéries anaérobies de réduction du soufre,</a:t>
            </a:r>
          </a:p>
          <a:p>
            <a:pPr algn="just" eaLnBrk="1" hangingPunct="1">
              <a:lnSpc>
                <a:spcPct val="100000"/>
              </a:lnSpc>
              <a:spcBef>
                <a:spcPct val="0"/>
              </a:spcBef>
            </a:pPr>
            <a:r>
              <a:rPr lang="fr-FR" altLang="fr-FR" sz="1800">
                <a:solidFill>
                  <a:srgbClr val="008000"/>
                </a:solidFill>
              </a:rPr>
              <a:t>Les coquilles calcaires de mollusques sont utilisées par les bactéries de soufre --- qui, à leur tour, fournissent les nutriments Ca ++ que la mangrove et d'autres animaux ont besoin, mais qui augmentent également l'alcalinité du sol.</a:t>
            </a:r>
          </a:p>
        </p:txBody>
      </p:sp>
      <p:sp>
        <p:nvSpPr>
          <p:cNvPr id="10246" name="ZoneTexte 10"/>
          <p:cNvSpPr txBox="1">
            <a:spLocks noChangeArrowheads="1"/>
          </p:cNvSpPr>
          <p:nvPr/>
        </p:nvSpPr>
        <p:spPr bwMode="auto">
          <a:xfrm>
            <a:off x="225426" y="4387850"/>
            <a:ext cx="3098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FF0000"/>
                </a:solidFill>
              </a:rPr>
              <a:t>7. </a:t>
            </a:r>
            <a:r>
              <a:rPr lang="fr-FR" altLang="fr-FR" sz="1800" b="1">
                <a:solidFill>
                  <a:srgbClr val="FF0000"/>
                </a:solidFill>
              </a:rPr>
              <a:t>Les facteurs de stress</a:t>
            </a:r>
            <a:endParaRPr lang="fr-FR" altLang="fr-FR" sz="1800">
              <a:solidFill>
                <a:srgbClr val="FF0000"/>
              </a:solidFill>
            </a:endParaRPr>
          </a:p>
        </p:txBody>
      </p:sp>
      <p:sp>
        <p:nvSpPr>
          <p:cNvPr id="10247" name="ZoneTexte 7"/>
          <p:cNvSpPr txBox="1">
            <a:spLocks noChangeArrowheads="1"/>
          </p:cNvSpPr>
          <p:nvPr/>
        </p:nvSpPr>
        <p:spPr bwMode="auto">
          <a:xfrm>
            <a:off x="225426" y="4873625"/>
            <a:ext cx="41314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800">
                <a:solidFill>
                  <a:srgbClr val="FF0000"/>
                </a:solidFill>
              </a:rPr>
              <a:t>Canalisation, drainage, et envasement</a:t>
            </a:r>
          </a:p>
          <a:p>
            <a:pPr eaLnBrk="1" hangingPunct="1">
              <a:lnSpc>
                <a:spcPct val="100000"/>
              </a:lnSpc>
              <a:spcBef>
                <a:spcPct val="0"/>
              </a:spcBef>
            </a:pPr>
            <a:r>
              <a:rPr lang="fr-FR" altLang="fr-FR" sz="1800">
                <a:solidFill>
                  <a:srgbClr val="FF0000"/>
                </a:solidFill>
              </a:rPr>
              <a:t>ouragan</a:t>
            </a:r>
          </a:p>
          <a:p>
            <a:pPr eaLnBrk="1" hangingPunct="1">
              <a:lnSpc>
                <a:spcPct val="100000"/>
              </a:lnSpc>
              <a:spcBef>
                <a:spcPct val="0"/>
              </a:spcBef>
            </a:pPr>
            <a:r>
              <a:rPr lang="fr-FR" altLang="fr-FR" sz="1800">
                <a:solidFill>
                  <a:srgbClr val="FF0000"/>
                </a:solidFill>
              </a:rPr>
              <a:t>Les herbicides et défoliants</a:t>
            </a:r>
          </a:p>
          <a:p>
            <a:pPr eaLnBrk="1" hangingPunct="1">
              <a:lnSpc>
                <a:spcPct val="100000"/>
              </a:lnSpc>
              <a:spcBef>
                <a:spcPct val="0"/>
              </a:spcBef>
            </a:pPr>
            <a:r>
              <a:rPr lang="fr-FR" altLang="fr-FR" sz="1800">
                <a:solidFill>
                  <a:srgbClr val="FF0000"/>
                </a:solidFill>
              </a:rPr>
              <a:t>Pesticides et pollution</a:t>
            </a:r>
          </a:p>
          <a:p>
            <a:pPr eaLnBrk="1" hangingPunct="1">
              <a:lnSpc>
                <a:spcPct val="100000"/>
              </a:lnSpc>
              <a:spcBef>
                <a:spcPct val="0"/>
              </a:spcBef>
            </a:pPr>
            <a:r>
              <a:rPr lang="fr-FR" altLang="fr-FR" sz="1800">
                <a:solidFill>
                  <a:srgbClr val="FF0000"/>
                </a:solidFill>
              </a:rPr>
              <a:t>Charge thermique (chaleur)</a:t>
            </a:r>
          </a:p>
        </p:txBody>
      </p:sp>
      <p:sp>
        <p:nvSpPr>
          <p:cNvPr id="3" name="ZoneTexte 2"/>
          <p:cNvSpPr txBox="1"/>
          <p:nvPr/>
        </p:nvSpPr>
        <p:spPr>
          <a:xfrm>
            <a:off x="6691256" y="6458531"/>
            <a:ext cx="2216076" cy="276999"/>
          </a:xfrm>
          <a:prstGeom prst="rect">
            <a:avLst/>
          </a:prstGeom>
          <a:noFill/>
        </p:spPr>
        <p:txBody>
          <a:bodyPr wrap="square" rtlCol="0">
            <a:spAutoFit/>
          </a:bodyPr>
          <a:lstStyle/>
          <a:p>
            <a:pPr algn="ctr"/>
            <a:r>
              <a:rPr lang="fr-FR" sz="1200" dirty="0">
                <a:solidFill>
                  <a:srgbClr val="008000"/>
                </a:solidFill>
              </a:rPr>
              <a:t>Jeune plant </a:t>
            </a:r>
            <a:r>
              <a:rPr lang="fr-FR" sz="1200" i="1" dirty="0">
                <a:solidFill>
                  <a:srgbClr val="008000"/>
                </a:solidFill>
              </a:rPr>
              <a:t>d'</a:t>
            </a:r>
            <a:r>
              <a:rPr lang="fr-FR" sz="1200" i="1" dirty="0" err="1">
                <a:solidFill>
                  <a:srgbClr val="008000"/>
                </a:solidFill>
              </a:rPr>
              <a:t>Avicennia</a:t>
            </a:r>
            <a:r>
              <a:rPr lang="fr-FR" sz="1200" i="1" dirty="0">
                <a:solidFill>
                  <a:srgbClr val="008000"/>
                </a:solidFill>
              </a:rPr>
              <a:t> marina</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726" y="4201106"/>
            <a:ext cx="1714500" cy="2257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1688" y="201613"/>
            <a:ext cx="936625" cy="349250"/>
          </a:xfrm>
        </p:spPr>
        <p:txBody>
          <a:bodyPr/>
          <a:lstStyle/>
          <a:p>
            <a:pPr>
              <a:defRPr/>
            </a:pPr>
            <a:fld id="{E8E35DB7-A25D-446E-B58C-B547B3C49736}" type="slidenum">
              <a:rPr lang="fr-FR"/>
              <a:pPr>
                <a:defRPr/>
              </a:pPr>
              <a:t>9</a:t>
            </a:fld>
            <a:endParaRPr lang="fr-FR" dirty="0"/>
          </a:p>
        </p:txBody>
      </p:sp>
      <p:sp>
        <p:nvSpPr>
          <p:cNvPr id="11267" name="ZoneTexte 2"/>
          <p:cNvSpPr txBox="1">
            <a:spLocks noChangeArrowheads="1"/>
          </p:cNvSpPr>
          <p:nvPr/>
        </p:nvSpPr>
        <p:spPr bwMode="auto">
          <a:xfrm>
            <a:off x="4127500" y="201613"/>
            <a:ext cx="4062413" cy="3762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a:solidFill>
                  <a:srgbClr val="008000"/>
                </a:solidFill>
              </a:rPr>
              <a:t>Projet de mangrove anti-tempête</a:t>
            </a:r>
          </a:p>
        </p:txBody>
      </p:sp>
      <p:sp>
        <p:nvSpPr>
          <p:cNvPr id="11268" name="ZoneTexte 5"/>
          <p:cNvSpPr txBox="1">
            <a:spLocks noChangeArrowheads="1"/>
          </p:cNvSpPr>
          <p:nvPr/>
        </p:nvSpPr>
        <p:spPr bwMode="auto">
          <a:xfrm>
            <a:off x="107950" y="1301750"/>
            <a:ext cx="1208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fr-FR" altLang="fr-FR" sz="1800">
                <a:solidFill>
                  <a:srgbClr val="008000"/>
                </a:solidFill>
              </a:rPr>
              <a:t>La plupart des mangroves sont vivipares, leurs propagules tombent des branches et sont emportés par les vagues.</a:t>
            </a:r>
          </a:p>
          <a:p>
            <a:pPr eaLnBrk="1" hangingPunct="1">
              <a:lnSpc>
                <a:spcPct val="100000"/>
              </a:lnSpc>
              <a:spcBef>
                <a:spcPct val="0"/>
              </a:spcBef>
            </a:pPr>
            <a:r>
              <a:rPr lang="fr-FR" altLang="fr-FR" sz="1800">
                <a:solidFill>
                  <a:srgbClr val="008000"/>
                </a:solidFill>
              </a:rPr>
              <a:t>pas d'étape de repos des graines : le corps fructificateur (la propagule) est un semis.</a:t>
            </a:r>
          </a:p>
          <a:p>
            <a:pPr eaLnBrk="1" hangingPunct="1">
              <a:lnSpc>
                <a:spcPct val="100000"/>
              </a:lnSpc>
              <a:spcBef>
                <a:spcPct val="0"/>
              </a:spcBef>
            </a:pPr>
            <a:r>
              <a:rPr lang="fr-FR" altLang="fr-FR" sz="1800">
                <a:solidFill>
                  <a:srgbClr val="008000"/>
                </a:solidFill>
              </a:rPr>
              <a:t>Les palétuviers présentent un certain nombre </a:t>
            </a:r>
            <a:r>
              <a:rPr lang="fr-FR" altLang="fr-FR" sz="1800" b="1">
                <a:solidFill>
                  <a:srgbClr val="008000"/>
                </a:solidFill>
              </a:rPr>
              <a:t>d'adaptations</a:t>
            </a:r>
            <a:r>
              <a:rPr lang="fr-FR" altLang="fr-FR" sz="1800">
                <a:solidFill>
                  <a:srgbClr val="008000"/>
                </a:solidFill>
              </a:rPr>
              <a:t> au milieu très particulier dans lequel ils vivent. Leurs </a:t>
            </a:r>
            <a:r>
              <a:rPr lang="fr-FR" altLang="fr-FR" sz="1800" b="1">
                <a:solidFill>
                  <a:srgbClr val="008000"/>
                </a:solidFill>
              </a:rPr>
              <a:t>graines</a:t>
            </a:r>
            <a:r>
              <a:rPr lang="fr-FR" altLang="fr-FR" sz="1800">
                <a:solidFill>
                  <a:srgbClr val="008000"/>
                </a:solidFill>
              </a:rPr>
              <a:t> sont souvent vivipares : elles germent sur l'arbre afin de se ficher dans la vase quand elles tombent (</a:t>
            </a:r>
            <a:r>
              <a:rPr lang="fr-FR" altLang="fr-FR" sz="1800" i="1">
                <a:solidFill>
                  <a:srgbClr val="008000"/>
                </a:solidFill>
              </a:rPr>
              <a:t>Rhizophora, Avicennia</a:t>
            </a:r>
            <a:r>
              <a:rPr lang="fr-FR" altLang="fr-FR" sz="1800">
                <a:solidFill>
                  <a:srgbClr val="008000"/>
                </a:solidFill>
              </a:rPr>
              <a:t>)</a:t>
            </a:r>
          </a:p>
        </p:txBody>
      </p:sp>
      <p:sp>
        <p:nvSpPr>
          <p:cNvPr id="11269" name="ZoneTexte 8"/>
          <p:cNvSpPr txBox="1">
            <a:spLocks noChangeArrowheads="1"/>
          </p:cNvSpPr>
          <p:nvPr/>
        </p:nvSpPr>
        <p:spPr bwMode="auto">
          <a:xfrm>
            <a:off x="247650" y="801688"/>
            <a:ext cx="9121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a:solidFill>
                  <a:srgbClr val="008000"/>
                </a:solidFill>
              </a:rPr>
              <a:t>8. </a:t>
            </a:r>
            <a:r>
              <a:rPr lang="fr-FR" altLang="fr-FR" sz="1800" b="1">
                <a:solidFill>
                  <a:srgbClr val="008000"/>
                </a:solidFill>
              </a:rPr>
              <a:t>Physiologie</a:t>
            </a:r>
            <a:endParaRPr lang="fr-FR" altLang="fr-FR" sz="1800">
              <a:solidFill>
                <a:srgbClr val="008000"/>
              </a:solidFill>
            </a:endParaRPr>
          </a:p>
        </p:txBody>
      </p:sp>
      <p:pic>
        <p:nvPicPr>
          <p:cNvPr id="11270" name="Picture 13" descr="http://www.life.uiuc.edu/plantbio/260/BreedingSystems/mangr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29" y="3101181"/>
            <a:ext cx="18192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3627438"/>
            <a:ext cx="17335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3595688"/>
            <a:ext cx="1781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3541713"/>
            <a:ext cx="16478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ZoneTexte 5"/>
          <p:cNvSpPr txBox="1">
            <a:spLocks noChangeArrowheads="1"/>
          </p:cNvSpPr>
          <p:nvPr/>
        </p:nvSpPr>
        <p:spPr bwMode="auto">
          <a:xfrm>
            <a:off x="4303713" y="5754688"/>
            <a:ext cx="2268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000">
                <a:solidFill>
                  <a:srgbClr val="0070C0"/>
                </a:solidFill>
              </a:rPr>
              <a:t>Une graine germée sur l'arbre (vivipare)</a:t>
            </a:r>
          </a:p>
        </p:txBody>
      </p:sp>
      <p:cxnSp>
        <p:nvCxnSpPr>
          <p:cNvPr id="8" name="Connecteur droit 7"/>
          <p:cNvCxnSpPr/>
          <p:nvPr/>
        </p:nvCxnSpPr>
        <p:spPr>
          <a:xfrm>
            <a:off x="4462463" y="4322763"/>
            <a:ext cx="0" cy="14319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276" name="ZoneTexte 13"/>
          <p:cNvSpPr txBox="1">
            <a:spLocks noChangeArrowheads="1"/>
          </p:cNvSpPr>
          <p:nvPr/>
        </p:nvSpPr>
        <p:spPr bwMode="auto">
          <a:xfrm>
            <a:off x="6637338" y="6067425"/>
            <a:ext cx="2732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fr-FR" sz="1000">
                <a:solidFill>
                  <a:srgbClr val="0070C0"/>
                </a:solidFill>
              </a:rPr>
              <a:t>Une graine germée (plantule) fichée dans la vase</a:t>
            </a:r>
          </a:p>
        </p:txBody>
      </p:sp>
      <p:cxnSp>
        <p:nvCxnSpPr>
          <p:cNvPr id="15" name="Connecteur droit avec flèche 14"/>
          <p:cNvCxnSpPr/>
          <p:nvPr/>
        </p:nvCxnSpPr>
        <p:spPr>
          <a:xfrm flipV="1">
            <a:off x="6999288" y="5646738"/>
            <a:ext cx="0" cy="363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9735671" y="3795499"/>
            <a:ext cx="2162642" cy="276999"/>
          </a:xfrm>
          <a:prstGeom prst="rect">
            <a:avLst/>
          </a:prstGeom>
          <a:noFill/>
        </p:spPr>
        <p:txBody>
          <a:bodyPr wrap="square" rtlCol="0">
            <a:spAutoFit/>
          </a:bodyPr>
          <a:lstStyle/>
          <a:p>
            <a:pPr algn="ctr"/>
            <a:r>
              <a:rPr lang="fr-FR" sz="1200" dirty="0">
                <a:solidFill>
                  <a:srgbClr val="008000"/>
                </a:solidFill>
              </a:rPr>
              <a:t>Graines </a:t>
            </a:r>
            <a:r>
              <a:rPr lang="fr-FR" sz="1200" i="1" dirty="0">
                <a:solidFill>
                  <a:srgbClr val="008000"/>
                </a:solidFill>
              </a:rPr>
              <a:t>d'</a:t>
            </a:r>
            <a:r>
              <a:rPr lang="fr-FR" sz="1200" i="1" dirty="0" err="1">
                <a:solidFill>
                  <a:srgbClr val="008000"/>
                </a:solidFill>
              </a:rPr>
              <a:t>Avicennia</a:t>
            </a:r>
            <a:r>
              <a:rPr lang="fr-FR" sz="1200" i="1" dirty="0">
                <a:solidFill>
                  <a:srgbClr val="008000"/>
                </a:solidFill>
              </a:rPr>
              <a:t> </a:t>
            </a:r>
            <a:r>
              <a:rPr lang="fr-FR" sz="1200" i="1" dirty="0" err="1">
                <a:solidFill>
                  <a:srgbClr val="008000"/>
                </a:solidFill>
              </a:rPr>
              <a:t>germinans</a:t>
            </a:r>
            <a:endParaRPr lang="fr-FR" sz="1200" i="1" dirty="0">
              <a:solidFill>
                <a:srgbClr val="008000"/>
              </a:solidFill>
            </a:endParaRPr>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579" y="2595349"/>
            <a:ext cx="1266825" cy="1200150"/>
          </a:xfrm>
          <a:prstGeom prst="rect">
            <a:avLst/>
          </a:prstGeom>
        </p:spPr>
      </p:pic>
      <p:sp>
        <p:nvSpPr>
          <p:cNvPr id="5" name="ZoneTexte 4"/>
          <p:cNvSpPr txBox="1"/>
          <p:nvPr/>
        </p:nvSpPr>
        <p:spPr>
          <a:xfrm>
            <a:off x="107950" y="5754688"/>
            <a:ext cx="2000549" cy="276999"/>
          </a:xfrm>
          <a:prstGeom prst="rect">
            <a:avLst/>
          </a:prstGeom>
          <a:noFill/>
        </p:spPr>
        <p:txBody>
          <a:bodyPr wrap="square" rtlCol="0">
            <a:spAutoFit/>
          </a:bodyPr>
          <a:lstStyle/>
          <a:p>
            <a:pPr algn="ctr"/>
            <a:r>
              <a:rPr lang="fr-FR" sz="1200" dirty="0">
                <a:solidFill>
                  <a:srgbClr val="008000"/>
                </a:solidFill>
              </a:rPr>
              <a:t>Propagules de </a:t>
            </a:r>
            <a:r>
              <a:rPr lang="fr-FR" sz="1200" i="1" dirty="0">
                <a:solidFill>
                  <a:srgbClr val="008000"/>
                </a:solidFill>
              </a:rPr>
              <a:t>Rhizophora </a:t>
            </a:r>
            <a:r>
              <a:rPr lang="fr-FR" sz="1200" i="1" dirty="0" err="1">
                <a:solidFill>
                  <a:srgbClr val="008000"/>
                </a:solidFill>
              </a:rPr>
              <a:t>sp</a:t>
            </a:r>
            <a:r>
              <a:rPr lang="fr-FR" sz="1200" i="1" dirty="0">
                <a:solidFill>
                  <a:srgbClr val="008000"/>
                </a:solidFill>
              </a:rPr>
              <a:t>.</a:t>
            </a:r>
          </a:p>
        </p:txBody>
      </p:sp>
      <p:sp>
        <p:nvSpPr>
          <p:cNvPr id="6" name="Rectangle 5"/>
          <p:cNvSpPr/>
          <p:nvPr/>
        </p:nvSpPr>
        <p:spPr>
          <a:xfrm>
            <a:off x="9664784" y="6313488"/>
            <a:ext cx="2304413" cy="276999"/>
          </a:xfrm>
          <a:prstGeom prst="rect">
            <a:avLst/>
          </a:prstGeom>
        </p:spPr>
        <p:txBody>
          <a:bodyPr wrap="none">
            <a:spAutoFit/>
          </a:bodyPr>
          <a:lstStyle/>
          <a:p>
            <a:pPr algn="ctr"/>
            <a:r>
              <a:rPr lang="fr-FR" sz="1200" dirty="0">
                <a:solidFill>
                  <a:srgbClr val="008000"/>
                </a:solidFill>
              </a:rPr>
              <a:t>Propagules de </a:t>
            </a:r>
            <a:r>
              <a:rPr lang="fr-FR" sz="1200" i="1" dirty="0">
                <a:solidFill>
                  <a:srgbClr val="008000"/>
                </a:solidFill>
              </a:rPr>
              <a:t>Rhizophora mangle</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3251" y="4295618"/>
            <a:ext cx="1519788" cy="2017870"/>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8116</Words>
  <Application>Microsoft Office PowerPoint</Application>
  <PresentationFormat>Grand écran</PresentationFormat>
  <Paragraphs>1178</Paragraphs>
  <Slides>48</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48</vt:i4>
      </vt:variant>
    </vt:vector>
  </HeadingPairs>
  <TitlesOfParts>
    <vt:vector size="60" baseType="lpstr">
      <vt:lpstr>Arial</vt:lpstr>
      <vt:lpstr>Arial-BoldMT</vt:lpstr>
      <vt:lpstr>Calibri</vt:lpstr>
      <vt:lpstr>Calibri Light</vt:lpstr>
      <vt:lpstr>Open Sans</vt:lpstr>
      <vt:lpstr>OpenSansBold</vt:lpstr>
      <vt:lpstr>Times New Roman</vt:lpstr>
      <vt:lpstr>TimesNewRomanPS-BoldMT</vt:lpstr>
      <vt:lpstr>TimesNewRomanPS-ItalicMT</vt:lpstr>
      <vt:lpstr>TimesNewRomanPSMT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168</cp:revision>
  <cp:lastPrinted>2015-04-17T01:17:51Z</cp:lastPrinted>
  <dcterms:created xsi:type="dcterms:W3CDTF">2015-04-15T19:05:16Z</dcterms:created>
  <dcterms:modified xsi:type="dcterms:W3CDTF">2017-03-11T14:04:03Z</dcterms:modified>
</cp:coreProperties>
</file>